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68" r:id="rId2"/>
    <p:sldId id="265" r:id="rId3"/>
    <p:sldId id="261" r:id="rId4"/>
    <p:sldId id="260" r:id="rId5"/>
    <p:sldId id="273" r:id="rId6"/>
    <p:sldId id="274" r:id="rId7"/>
    <p:sldId id="263" r:id="rId8"/>
    <p:sldId id="270" r:id="rId9"/>
    <p:sldId id="269" r:id="rId10"/>
    <p:sldId id="272" r:id="rId11"/>
    <p:sldId id="267" r:id="rId12"/>
    <p:sldId id="266" r:id="rId13"/>
    <p:sldId id="256" r:id="rId14"/>
    <p:sldId id="271" r:id="rId15"/>
    <p:sldId id="25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06" d="100"/>
          <a:sy n="106" d="100"/>
        </p:scale>
        <p:origin x="-98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E93CD3-EE4A-CD47-805D-649ED515E042}" type="datetimeFigureOut">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93CD3-EE4A-CD47-805D-649ED515E042}" type="datetimeFigureOut">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93CD3-EE4A-CD47-805D-649ED515E042}" type="datetimeFigureOut">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93CD3-EE4A-CD47-805D-649ED515E042}" type="datetimeFigureOut">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93CD3-EE4A-CD47-805D-649ED515E042}" type="datetimeFigureOut">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E93CD3-EE4A-CD47-805D-649ED515E042}" type="datetimeFigureOut">
              <a:rPr lang="en-US" smtClean="0"/>
              <a:pPr/>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E93CD3-EE4A-CD47-805D-649ED515E042}" type="datetimeFigureOut">
              <a:rPr lang="en-US" smtClean="0"/>
              <a:pPr/>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E93CD3-EE4A-CD47-805D-649ED515E042}" type="datetimeFigureOut">
              <a:rPr lang="en-US" smtClean="0"/>
              <a:pPr/>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93CD3-EE4A-CD47-805D-649ED515E042}" type="datetimeFigureOut">
              <a:rPr lang="en-US" smtClean="0"/>
              <a:pPr/>
              <a:t>3/17/16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93CD3-EE4A-CD47-805D-649ED515E042}" type="datetimeFigureOut">
              <a:rPr lang="en-US" smtClean="0"/>
              <a:pPr/>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93CD3-EE4A-CD47-805D-649ED515E042}" type="datetimeFigureOut">
              <a:rPr lang="en-US" smtClean="0"/>
              <a:pPr/>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0AB35-EADC-1A40-A450-22281CED80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93CD3-EE4A-CD47-805D-649ED515E042}" type="datetimeFigureOut">
              <a:rPr lang="en-US" smtClean="0"/>
              <a:pPr/>
              <a:t>3/17/16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0AB35-EADC-1A40-A450-22281CED80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26948" cy="1143000"/>
          </a:xfrm>
        </p:spPr>
        <p:txBody>
          <a:bodyPr/>
          <a:lstStyle/>
          <a:p>
            <a:r>
              <a:rPr lang="en-US" dirty="0" smtClean="0"/>
              <a:t>Issues on </a:t>
            </a:r>
            <a:r>
              <a:rPr lang="en-US" dirty="0" err="1" smtClean="0"/>
              <a:t>github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#43 add how-to page with instructions</a:t>
            </a:r>
          </a:p>
          <a:p>
            <a:pPr lvl="1"/>
            <a:r>
              <a:rPr lang="en-US" dirty="0" smtClean="0"/>
              <a:t>See next slide</a:t>
            </a:r>
          </a:p>
          <a:p>
            <a:r>
              <a:rPr lang="en-US" dirty="0" smtClean="0"/>
              <a:t>#44 bug: alert box “echo” effect</a:t>
            </a:r>
          </a:p>
          <a:p>
            <a:pPr lvl="1"/>
            <a:r>
              <a:rPr lang="en-US" dirty="0" smtClean="0"/>
              <a:t>alert box appears if user makes valid choice after making invalid choice</a:t>
            </a:r>
          </a:p>
          <a:p>
            <a:r>
              <a:rPr lang="en-US" dirty="0" smtClean="0"/>
              <a:t>#45 ability to delete name from list</a:t>
            </a:r>
          </a:p>
          <a:p>
            <a:pPr lvl="1"/>
            <a:r>
              <a:rPr lang="en-US" dirty="0" smtClean="0"/>
              <a:t>We talked about this already</a:t>
            </a:r>
          </a:p>
          <a:p>
            <a:r>
              <a:rPr lang="en-US" dirty="0" smtClean="0"/>
              <a:t>#46 export tree</a:t>
            </a:r>
          </a:p>
          <a:p>
            <a:pPr lvl="1"/>
            <a:r>
              <a:rPr lang="en-US" dirty="0" smtClean="0"/>
              <a:t>Provide a way for user to get the </a:t>
            </a:r>
            <a:r>
              <a:rPr lang="en-US" dirty="0" err="1" smtClean="0"/>
              <a:t>Newick</a:t>
            </a:r>
            <a:r>
              <a:rPr lang="en-US" dirty="0" smtClean="0"/>
              <a:t> tree (email self, tweet, send to browser)</a:t>
            </a:r>
          </a:p>
        </p:txBody>
      </p:sp>
      <p:sp>
        <p:nvSpPr>
          <p:cNvPr id="4" name="TextBox 3"/>
          <p:cNvSpPr txBox="1"/>
          <p:nvPr/>
        </p:nvSpPr>
        <p:spPr>
          <a:xfrm>
            <a:off x="5852380" y="195585"/>
            <a:ext cx="2519239" cy="584776"/>
          </a:xfrm>
          <a:prstGeom prst="rect">
            <a:avLst/>
          </a:prstGeom>
          <a:noFill/>
        </p:spPr>
        <p:txBody>
          <a:bodyPr wrap="none" rtlCol="0">
            <a:spAutoFit/>
          </a:bodyPr>
          <a:lstStyle/>
          <a:p>
            <a:r>
              <a:rPr lang="en-US" sz="3200" dirty="0" smtClean="0"/>
              <a:t>Priority = high</a:t>
            </a:r>
            <a:endParaRPr lang="en-US" sz="3200" dirty="0"/>
          </a:p>
        </p:txBody>
      </p:sp>
      <p:sp>
        <p:nvSpPr>
          <p:cNvPr id="8" name="Explosion 1 7"/>
          <p:cNvSpPr/>
          <p:nvPr/>
        </p:nvSpPr>
        <p:spPr>
          <a:xfrm>
            <a:off x="0" y="4762238"/>
            <a:ext cx="1617872" cy="1001276"/>
          </a:xfrm>
          <a:prstGeom prst="irregularSeal1">
            <a:avLst/>
          </a:prstGeom>
          <a:solidFill>
            <a:srgbClr val="FFFF0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sp>
        <p:nvSpPr>
          <p:cNvPr id="9" name="Explosion 1 8"/>
          <p:cNvSpPr/>
          <p:nvPr/>
        </p:nvSpPr>
        <p:spPr>
          <a:xfrm>
            <a:off x="0" y="3420190"/>
            <a:ext cx="1617872" cy="1001276"/>
          </a:xfrm>
          <a:prstGeom prst="irregularSeal1">
            <a:avLst/>
          </a:prstGeom>
          <a:solidFill>
            <a:srgbClr val="FFFF0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sp>
        <p:nvSpPr>
          <p:cNvPr id="10" name="Explosion 1 9"/>
          <p:cNvSpPr/>
          <p:nvPr/>
        </p:nvSpPr>
        <p:spPr>
          <a:xfrm>
            <a:off x="152400" y="2418914"/>
            <a:ext cx="1617872" cy="1001276"/>
          </a:xfrm>
          <a:prstGeom prst="irregularSeal1">
            <a:avLst/>
          </a:prstGeom>
          <a:solidFill>
            <a:srgbClr val="FFFF0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sp>
        <p:nvSpPr>
          <p:cNvPr id="11" name="Explosion 1 10"/>
          <p:cNvSpPr/>
          <p:nvPr/>
        </p:nvSpPr>
        <p:spPr>
          <a:xfrm>
            <a:off x="457200" y="1099562"/>
            <a:ext cx="1617872" cy="1001276"/>
          </a:xfrm>
          <a:prstGeom prst="irregularSeal1">
            <a:avLst/>
          </a:prstGeom>
          <a:solidFill>
            <a:srgbClr val="FFFF0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5415280" y="2682240"/>
            <a:ext cx="2060620" cy="3657600"/>
          </a:xfrm>
          <a:prstGeom prst="rect">
            <a:avLst/>
          </a:prstGeom>
        </p:spPr>
      </p:pic>
      <p:pic>
        <p:nvPicPr>
          <p:cNvPr id="25" name="Picture 24"/>
          <p:cNvPicPr>
            <a:picLocks noChangeAspect="1"/>
          </p:cNvPicPr>
          <p:nvPr/>
        </p:nvPicPr>
        <p:blipFill>
          <a:blip r:embed="rId3"/>
          <a:stretch>
            <a:fillRect/>
          </a:stretch>
        </p:blipFill>
        <p:spPr>
          <a:xfrm>
            <a:off x="2928513" y="1564640"/>
            <a:ext cx="2224100" cy="3947776"/>
          </a:xfrm>
          <a:prstGeom prst="rect">
            <a:avLst/>
          </a:prstGeom>
        </p:spPr>
      </p:pic>
      <p:sp>
        <p:nvSpPr>
          <p:cNvPr id="2" name="TextBox 1"/>
          <p:cNvSpPr txBox="1"/>
          <p:nvPr/>
        </p:nvSpPr>
        <p:spPr>
          <a:xfrm>
            <a:off x="3630183" y="195585"/>
            <a:ext cx="3185888" cy="584776"/>
          </a:xfrm>
          <a:prstGeom prst="rect">
            <a:avLst/>
          </a:prstGeom>
          <a:noFill/>
        </p:spPr>
        <p:txBody>
          <a:bodyPr wrap="none" rtlCol="0">
            <a:spAutoFit/>
          </a:bodyPr>
          <a:lstStyle/>
          <a:p>
            <a:r>
              <a:rPr lang="en-US" sz="3200" dirty="0" smtClean="0"/>
              <a:t>Priority =</a:t>
            </a:r>
            <a:r>
              <a:rPr lang="en-US" sz="3200" dirty="0" smtClean="0"/>
              <a:t> medium</a:t>
            </a:r>
            <a:endParaRPr lang="en-US" sz="3200" dirty="0"/>
          </a:p>
        </p:txBody>
      </p:sp>
      <p:pic>
        <p:nvPicPr>
          <p:cNvPr id="8" name="Picture 7"/>
          <p:cNvPicPr>
            <a:picLocks noChangeAspect="1"/>
          </p:cNvPicPr>
          <p:nvPr/>
        </p:nvPicPr>
        <p:blipFill>
          <a:blip r:embed="rId4"/>
          <a:stretch>
            <a:fillRect/>
          </a:stretch>
        </p:blipFill>
        <p:spPr>
          <a:xfrm>
            <a:off x="396240" y="780361"/>
            <a:ext cx="2217943" cy="3936849"/>
          </a:xfrm>
          <a:prstGeom prst="rect">
            <a:avLst/>
          </a:prstGeom>
        </p:spPr>
      </p:pic>
      <p:sp>
        <p:nvSpPr>
          <p:cNvPr id="9" name="TextBox 8"/>
          <p:cNvSpPr txBox="1"/>
          <p:nvPr/>
        </p:nvSpPr>
        <p:spPr>
          <a:xfrm>
            <a:off x="6685280" y="1564640"/>
            <a:ext cx="2062479"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Add help button to bottom strip of every view</a:t>
            </a:r>
            <a:endParaRPr lang="en-US" dirty="0"/>
          </a:p>
        </p:txBody>
      </p:sp>
      <p:cxnSp>
        <p:nvCxnSpPr>
          <p:cNvPr id="11" name="Straight Arrow Connector 10"/>
          <p:cNvCxnSpPr>
            <a:stCxn id="9" idx="1"/>
          </p:cNvCxnSpPr>
          <p:nvPr/>
        </p:nvCxnSpPr>
        <p:spPr>
          <a:xfrm rot="10800000" flipV="1">
            <a:off x="1412240" y="2026304"/>
            <a:ext cx="5273040" cy="2484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2"/>
          </p:cNvCxnSpPr>
          <p:nvPr/>
        </p:nvCxnSpPr>
        <p:spPr>
          <a:xfrm rot="5400000">
            <a:off x="4513981" y="1999387"/>
            <a:ext cx="2713957" cy="36911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2"/>
          </p:cNvCxnSpPr>
          <p:nvPr/>
        </p:nvCxnSpPr>
        <p:spPr>
          <a:xfrm rot="5400000">
            <a:off x="5178445" y="3659525"/>
            <a:ext cx="3709630" cy="13665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IMG_0467.JP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48852" y="758015"/>
            <a:ext cx="2790380" cy="4952924"/>
          </a:xfrm>
          <a:prstGeom prst="rect">
            <a:avLst/>
          </a:prstGeom>
        </p:spPr>
      </p:pic>
      <p:sp>
        <p:nvSpPr>
          <p:cNvPr id="5" name="TextBox 4"/>
          <p:cNvSpPr txBox="1"/>
          <p:nvPr/>
        </p:nvSpPr>
        <p:spPr>
          <a:xfrm>
            <a:off x="3514414" y="2686615"/>
            <a:ext cx="5334000" cy="286232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User action: </a:t>
            </a:r>
          </a:p>
          <a:p>
            <a:pPr>
              <a:buFont typeface="Arial"/>
              <a:buChar char="•"/>
            </a:pPr>
            <a:r>
              <a:rPr lang="en-US" dirty="0"/>
              <a:t> </a:t>
            </a:r>
            <a:r>
              <a:rPr lang="en-US" dirty="0" smtClean="0"/>
              <a:t>choose image with no scientific names</a:t>
            </a:r>
          </a:p>
          <a:p>
            <a:endParaRPr lang="en-US" dirty="0" smtClean="0"/>
          </a:p>
          <a:p>
            <a:r>
              <a:rPr lang="en-US" dirty="0" smtClean="0"/>
              <a:t>Response: </a:t>
            </a:r>
          </a:p>
          <a:p>
            <a:pPr>
              <a:buFont typeface="Arial"/>
              <a:buChar char="•"/>
            </a:pPr>
            <a:r>
              <a:rPr lang="en-US" dirty="0" smtClean="0"/>
              <a:t> app </a:t>
            </a:r>
            <a:r>
              <a:rPr lang="nb-NO" dirty="0" smtClean="0"/>
              <a:t>alerts </a:t>
            </a:r>
            <a:r>
              <a:rPr lang="en-US" dirty="0" smtClean="0"/>
              <a:t>user</a:t>
            </a:r>
          </a:p>
          <a:p>
            <a:endParaRPr lang="en-US" dirty="0" smtClean="0"/>
          </a:p>
          <a:p>
            <a:r>
              <a:rPr lang="en-US" dirty="0" smtClean="0"/>
              <a:t>Suggestion: </a:t>
            </a:r>
          </a:p>
          <a:p>
            <a:pPr>
              <a:buFont typeface="Arial"/>
              <a:buChar char="•"/>
            </a:pPr>
            <a:r>
              <a:rPr lang="en-US" dirty="0"/>
              <a:t> </a:t>
            </a:r>
            <a:r>
              <a:rPr lang="en-US" dirty="0" smtClean="0"/>
              <a:t>change </a:t>
            </a:r>
            <a:r>
              <a:rPr lang="en-US" dirty="0" err="1" smtClean="0"/>
              <a:t>index.html</a:t>
            </a:r>
            <a:r>
              <a:rPr lang="en-US" dirty="0" smtClean="0"/>
              <a:t> to “Oops!” </a:t>
            </a:r>
          </a:p>
          <a:p>
            <a:pPr>
              <a:buFont typeface="Arial"/>
              <a:buChar char="•"/>
            </a:pPr>
            <a:r>
              <a:rPr lang="en-US" dirty="0" smtClean="0"/>
              <a:t> change message to: ‘’No scientific name was found. Please try again.’’</a:t>
            </a:r>
          </a:p>
        </p:txBody>
      </p:sp>
      <p:sp>
        <p:nvSpPr>
          <p:cNvPr id="7" name="TextBox 6"/>
          <p:cNvSpPr txBox="1"/>
          <p:nvPr/>
        </p:nvSpPr>
        <p:spPr>
          <a:xfrm>
            <a:off x="328526" y="173239"/>
            <a:ext cx="3185888" cy="584776"/>
          </a:xfrm>
          <a:prstGeom prst="rect">
            <a:avLst/>
          </a:prstGeom>
          <a:noFill/>
        </p:spPr>
        <p:txBody>
          <a:bodyPr wrap="none" rtlCol="0">
            <a:spAutoFit/>
          </a:bodyPr>
          <a:lstStyle/>
          <a:p>
            <a:r>
              <a:rPr lang="en-US" sz="3200" dirty="0" smtClean="0"/>
              <a:t>Priority = medium</a:t>
            </a:r>
            <a:endParaRPr lang="en-US" sz="32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12509238"/>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IMG_2013.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92644" y="788307"/>
            <a:ext cx="2884558" cy="5128103"/>
          </a:xfrm>
          <a:prstGeom prst="rect">
            <a:avLst/>
          </a:prstGeom>
        </p:spPr>
      </p:pic>
      <p:sp>
        <p:nvSpPr>
          <p:cNvPr id="8" name="Rounded Rectangle 7"/>
          <p:cNvSpPr/>
          <p:nvPr/>
        </p:nvSpPr>
        <p:spPr>
          <a:xfrm>
            <a:off x="5759374" y="432474"/>
            <a:ext cx="1997666" cy="7116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User: choose </a:t>
            </a:r>
            <a:r>
              <a:rPr lang="en-US" sz="1400" dirty="0"/>
              <a:t>image with no text at </a:t>
            </a:r>
            <a:r>
              <a:rPr lang="en-US" sz="1400" dirty="0" smtClean="0"/>
              <a:t>all</a:t>
            </a:r>
            <a:endParaRPr lang="en-US" sz="1400" dirty="0"/>
          </a:p>
        </p:txBody>
      </p:sp>
      <p:sp>
        <p:nvSpPr>
          <p:cNvPr id="9" name="Rounded Rectangle 8"/>
          <p:cNvSpPr/>
          <p:nvPr/>
        </p:nvSpPr>
        <p:spPr>
          <a:xfrm>
            <a:off x="6164435" y="1826941"/>
            <a:ext cx="1231332" cy="85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runs OCR</a:t>
            </a:r>
          </a:p>
        </p:txBody>
      </p:sp>
      <p:sp>
        <p:nvSpPr>
          <p:cNvPr id="10" name="Rounded Rectangle 9"/>
          <p:cNvSpPr/>
          <p:nvPr/>
        </p:nvSpPr>
        <p:spPr>
          <a:xfrm>
            <a:off x="5217191" y="3354015"/>
            <a:ext cx="1149500" cy="85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runs </a:t>
            </a:r>
            <a:r>
              <a:rPr lang="en-US" dirty="0"/>
              <a:t>GNRD</a:t>
            </a:r>
          </a:p>
        </p:txBody>
      </p:sp>
      <p:sp>
        <p:nvSpPr>
          <p:cNvPr id="11" name="Rounded Rectangle 10"/>
          <p:cNvSpPr/>
          <p:nvPr/>
        </p:nvSpPr>
        <p:spPr>
          <a:xfrm>
            <a:off x="7045445" y="3354015"/>
            <a:ext cx="1379400" cy="85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doesn’t run </a:t>
            </a:r>
            <a:r>
              <a:rPr lang="en-US" dirty="0"/>
              <a:t>GNRD</a:t>
            </a:r>
          </a:p>
        </p:txBody>
      </p:sp>
      <p:sp>
        <p:nvSpPr>
          <p:cNvPr id="12" name="Rounded Rectangle 11"/>
          <p:cNvSpPr/>
          <p:nvPr/>
        </p:nvSpPr>
        <p:spPr>
          <a:xfrm>
            <a:off x="4852487" y="4717525"/>
            <a:ext cx="1813774" cy="85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shows alert</a:t>
            </a:r>
            <a:endParaRPr lang="en-US" dirty="0"/>
          </a:p>
        </p:txBody>
      </p:sp>
      <p:cxnSp>
        <p:nvCxnSpPr>
          <p:cNvPr id="14" name="Straight Arrow Connector 13"/>
          <p:cNvCxnSpPr>
            <a:stCxn id="8" idx="2"/>
            <a:endCxn id="9" idx="0"/>
          </p:cNvCxnSpPr>
          <p:nvPr/>
        </p:nvCxnSpPr>
        <p:spPr>
          <a:xfrm>
            <a:off x="6758207" y="1144140"/>
            <a:ext cx="21894" cy="6828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7137850" y="4717525"/>
            <a:ext cx="1194590" cy="85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alert)</a:t>
            </a:r>
            <a:endParaRPr lang="en-US" dirty="0"/>
          </a:p>
        </p:txBody>
      </p:sp>
      <p:cxnSp>
        <p:nvCxnSpPr>
          <p:cNvPr id="19" name="Straight Arrow Connector 18"/>
          <p:cNvCxnSpPr>
            <a:stCxn id="10" idx="2"/>
            <a:endCxn id="12" idx="0"/>
          </p:cNvCxnSpPr>
          <p:nvPr/>
        </p:nvCxnSpPr>
        <p:spPr>
          <a:xfrm flipH="1">
            <a:off x="5759374" y="4208015"/>
            <a:ext cx="32567" cy="509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2"/>
            <a:endCxn id="18" idx="0"/>
          </p:cNvCxnSpPr>
          <p:nvPr/>
        </p:nvCxnSpPr>
        <p:spPr>
          <a:xfrm>
            <a:off x="7735145" y="4208015"/>
            <a:ext cx="0" cy="509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a:endCxn id="10" idx="0"/>
          </p:cNvCxnSpPr>
          <p:nvPr/>
        </p:nvCxnSpPr>
        <p:spPr>
          <a:xfrm flipH="1">
            <a:off x="5791941" y="2680941"/>
            <a:ext cx="988160" cy="673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2"/>
            <a:endCxn id="11" idx="0"/>
          </p:cNvCxnSpPr>
          <p:nvPr/>
        </p:nvCxnSpPr>
        <p:spPr>
          <a:xfrm>
            <a:off x="6780101" y="2680941"/>
            <a:ext cx="955044" cy="673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557758" y="1670855"/>
            <a:ext cx="1735619" cy="1754327"/>
          </a:xfrm>
          <a:prstGeom prst="rect">
            <a:avLst/>
          </a:prstGeom>
          <a:noFill/>
        </p:spPr>
        <p:txBody>
          <a:bodyPr wrap="square" rtlCol="0">
            <a:spAutoFit/>
          </a:bodyPr>
          <a:lstStyle/>
          <a:p>
            <a:r>
              <a:rPr lang="en-US" dirty="0" smtClean="0"/>
              <a:t>We don</a:t>
            </a:r>
            <a:r>
              <a:rPr lang="uk-UA" dirty="0" smtClean="0"/>
              <a:t>’</a:t>
            </a:r>
            <a:r>
              <a:rPr lang="en-US" dirty="0" smtClean="0"/>
              <a:t>t know why it sometimes runs GNRD or sometimes doesn’t</a:t>
            </a:r>
            <a:endParaRPr lang="en-US" dirty="0"/>
          </a:p>
        </p:txBody>
      </p:sp>
      <p:sp>
        <p:nvSpPr>
          <p:cNvPr id="61" name="TextBox 60"/>
          <p:cNvSpPr txBox="1"/>
          <p:nvPr/>
        </p:nvSpPr>
        <p:spPr>
          <a:xfrm>
            <a:off x="6563338" y="5803765"/>
            <a:ext cx="229844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Suggestion: alert user “Oops!  No text found in image”</a:t>
            </a:r>
            <a:endParaRPr lang="en-US" dirty="0"/>
          </a:p>
        </p:txBody>
      </p:sp>
      <p:sp>
        <p:nvSpPr>
          <p:cNvPr id="62" name="TextBox 61"/>
          <p:cNvSpPr txBox="1"/>
          <p:nvPr/>
        </p:nvSpPr>
        <p:spPr>
          <a:xfrm>
            <a:off x="3158162" y="140086"/>
            <a:ext cx="2470749" cy="584776"/>
          </a:xfrm>
          <a:prstGeom prst="rect">
            <a:avLst/>
          </a:prstGeom>
          <a:noFill/>
        </p:spPr>
        <p:txBody>
          <a:bodyPr wrap="none" rtlCol="0">
            <a:spAutoFit/>
          </a:bodyPr>
          <a:lstStyle/>
          <a:p>
            <a:r>
              <a:rPr lang="en-US" sz="3200" dirty="0" smtClean="0"/>
              <a:t>Priority = low</a:t>
            </a:r>
            <a:endParaRPr lang="en-US" sz="3200" dirty="0"/>
          </a:p>
        </p:txBody>
      </p:sp>
      <p:sp>
        <p:nvSpPr>
          <p:cNvPr id="63" name="Right Arrow 62"/>
          <p:cNvSpPr/>
          <p:nvPr/>
        </p:nvSpPr>
        <p:spPr>
          <a:xfrm>
            <a:off x="5012412" y="6113481"/>
            <a:ext cx="1354279" cy="33714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72843982"/>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IMG_2001.PNG"/>
          <p:cNvPicPr>
            <a:picLocks noChangeAspect="1"/>
          </p:cNvPicPr>
          <p:nvPr/>
        </p:nvPicPr>
        <p:blipFill>
          <a:blip r:embed="rId2"/>
          <a:stretch>
            <a:fillRect/>
          </a:stretch>
        </p:blipFill>
        <p:spPr>
          <a:xfrm>
            <a:off x="457966" y="757885"/>
            <a:ext cx="2234308" cy="3965575"/>
          </a:xfrm>
          <a:prstGeom prst="rect">
            <a:avLst/>
          </a:prstGeom>
        </p:spPr>
      </p:pic>
      <p:sp>
        <p:nvSpPr>
          <p:cNvPr id="5" name="TextBox 4"/>
          <p:cNvSpPr txBox="1"/>
          <p:nvPr/>
        </p:nvSpPr>
        <p:spPr>
          <a:xfrm>
            <a:off x="3630183" y="1739149"/>
            <a:ext cx="4839786" cy="258532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User action: </a:t>
            </a:r>
          </a:p>
          <a:p>
            <a:pPr>
              <a:buFont typeface="Arial"/>
              <a:buChar char="•"/>
            </a:pPr>
            <a:r>
              <a:rPr lang="en-US" dirty="0"/>
              <a:t> </a:t>
            </a:r>
            <a:r>
              <a:rPr lang="en-US" dirty="0" smtClean="0"/>
              <a:t>Enter wrong name or password </a:t>
            </a:r>
          </a:p>
          <a:p>
            <a:endParaRPr lang="en-US" dirty="0" smtClean="0"/>
          </a:p>
          <a:p>
            <a:r>
              <a:rPr lang="en-US" dirty="0" smtClean="0"/>
              <a:t>Response: </a:t>
            </a:r>
          </a:p>
          <a:p>
            <a:pPr>
              <a:buFont typeface="Arial"/>
              <a:buChar char="•"/>
            </a:pPr>
            <a:r>
              <a:rPr lang="en-US" dirty="0" smtClean="0"/>
              <a:t> alert box</a:t>
            </a:r>
          </a:p>
          <a:p>
            <a:endParaRPr lang="en-US" dirty="0" smtClean="0"/>
          </a:p>
          <a:p>
            <a:r>
              <a:rPr lang="en-US" dirty="0" smtClean="0"/>
              <a:t>Suggestion: </a:t>
            </a:r>
          </a:p>
          <a:p>
            <a:pPr>
              <a:buFont typeface="Arial"/>
              <a:buChar char="•"/>
            </a:pPr>
            <a:r>
              <a:rPr lang="en-US" dirty="0" smtClean="0"/>
              <a:t> </a:t>
            </a:r>
            <a:r>
              <a:rPr lang="en-US" dirty="0"/>
              <a:t>change </a:t>
            </a:r>
            <a:r>
              <a:rPr lang="en-US" dirty="0" err="1"/>
              <a:t>index.html</a:t>
            </a:r>
            <a:r>
              <a:rPr lang="en-US" dirty="0"/>
              <a:t> to “Oops!” </a:t>
            </a:r>
          </a:p>
          <a:p>
            <a:pPr>
              <a:buFont typeface="Arial"/>
              <a:buChar char="•"/>
            </a:pPr>
            <a:r>
              <a:rPr lang="en-US" dirty="0" smtClean="0"/>
              <a:t>‘’Username or password error. Please try again.’’</a:t>
            </a:r>
          </a:p>
        </p:txBody>
      </p:sp>
      <p:sp>
        <p:nvSpPr>
          <p:cNvPr id="2" name="TextBox 1"/>
          <p:cNvSpPr txBox="1"/>
          <p:nvPr/>
        </p:nvSpPr>
        <p:spPr>
          <a:xfrm>
            <a:off x="3630183" y="195585"/>
            <a:ext cx="2470749" cy="584776"/>
          </a:xfrm>
          <a:prstGeom prst="rect">
            <a:avLst/>
          </a:prstGeom>
          <a:noFill/>
        </p:spPr>
        <p:txBody>
          <a:bodyPr wrap="none" rtlCol="0">
            <a:spAutoFit/>
          </a:bodyPr>
          <a:lstStyle/>
          <a:p>
            <a:r>
              <a:rPr lang="en-US" sz="3200" dirty="0" smtClean="0"/>
              <a:t>Priority = low</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630183" y="1739148"/>
            <a:ext cx="46979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Suggestion: </a:t>
            </a:r>
          </a:p>
          <a:p>
            <a:r>
              <a:rPr lang="en-US" dirty="0" smtClean="0"/>
              <a:t>* S</a:t>
            </a:r>
            <a:r>
              <a:rPr lang="en-US" dirty="0" smtClean="0"/>
              <a:t>impler: “Please select a list to store new species names” </a:t>
            </a:r>
          </a:p>
          <a:p>
            <a:r>
              <a:rPr lang="en-US" dirty="0" smtClean="0"/>
              <a:t>* Be sure not to use </a:t>
            </a:r>
            <a:r>
              <a:rPr lang="en-US" dirty="0" smtClean="0"/>
              <a:t> “</a:t>
            </a:r>
            <a:r>
              <a:rPr lang="en-US" dirty="0" err="1" smtClean="0"/>
              <a:t>seclect</a:t>
            </a:r>
            <a:r>
              <a:rPr lang="en-US" dirty="0" smtClean="0"/>
              <a:t>”</a:t>
            </a:r>
          </a:p>
        </p:txBody>
      </p:sp>
      <p:sp>
        <p:nvSpPr>
          <p:cNvPr id="2" name="TextBox 1"/>
          <p:cNvSpPr txBox="1"/>
          <p:nvPr/>
        </p:nvSpPr>
        <p:spPr>
          <a:xfrm>
            <a:off x="3630183" y="195585"/>
            <a:ext cx="2470749" cy="584776"/>
          </a:xfrm>
          <a:prstGeom prst="rect">
            <a:avLst/>
          </a:prstGeom>
          <a:noFill/>
        </p:spPr>
        <p:txBody>
          <a:bodyPr wrap="none" rtlCol="0">
            <a:spAutoFit/>
          </a:bodyPr>
          <a:lstStyle/>
          <a:p>
            <a:r>
              <a:rPr lang="en-US" sz="3200" dirty="0" smtClean="0"/>
              <a:t>Priority = low</a:t>
            </a:r>
            <a:endParaRPr lang="en-US" sz="3200" dirty="0"/>
          </a:p>
        </p:txBody>
      </p:sp>
      <p:pic>
        <p:nvPicPr>
          <p:cNvPr id="6" name="Picture 5"/>
          <p:cNvPicPr>
            <a:picLocks noChangeAspect="1"/>
          </p:cNvPicPr>
          <p:nvPr/>
        </p:nvPicPr>
        <p:blipFill>
          <a:blip r:embed="rId2"/>
          <a:stretch>
            <a:fillRect/>
          </a:stretch>
        </p:blipFill>
        <p:spPr>
          <a:xfrm>
            <a:off x="359410" y="780361"/>
            <a:ext cx="2578894" cy="4572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IMG_2009.PNG"/>
          <p:cNvPicPr>
            <a:picLocks noChangeAspect="1"/>
          </p:cNvPicPr>
          <p:nvPr/>
        </p:nvPicPr>
        <p:blipFill>
          <a:blip r:embed="rId2"/>
          <a:stretch>
            <a:fillRect/>
          </a:stretch>
        </p:blipFill>
        <p:spPr>
          <a:xfrm>
            <a:off x="405102" y="499926"/>
            <a:ext cx="3225081" cy="5724055"/>
          </a:xfrm>
          <a:prstGeom prst="rect">
            <a:avLst/>
          </a:prstGeom>
        </p:spPr>
      </p:pic>
      <p:sp>
        <p:nvSpPr>
          <p:cNvPr id="6" name="TextBox 5"/>
          <p:cNvSpPr txBox="1"/>
          <p:nvPr/>
        </p:nvSpPr>
        <p:spPr>
          <a:xfrm>
            <a:off x="4807185" y="1053630"/>
            <a:ext cx="3283185"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User action: </a:t>
            </a:r>
          </a:p>
          <a:p>
            <a:pPr>
              <a:buFont typeface="Arial"/>
              <a:buChar char="•"/>
            </a:pPr>
            <a:r>
              <a:rPr lang="en-US" dirty="0" smtClean="0"/>
              <a:t> select “Use this image”</a:t>
            </a:r>
          </a:p>
          <a:p>
            <a:endParaRPr lang="en-US" dirty="0" smtClean="0"/>
          </a:p>
          <a:p>
            <a:r>
              <a:rPr lang="en-US" dirty="0" smtClean="0"/>
              <a:t>Response: </a:t>
            </a:r>
          </a:p>
          <a:p>
            <a:pPr>
              <a:buFont typeface="Arial"/>
              <a:buChar char="•"/>
            </a:pPr>
            <a:r>
              <a:rPr lang="en-US" dirty="0" smtClean="0"/>
              <a:t> network error alert</a:t>
            </a:r>
          </a:p>
          <a:p>
            <a:endParaRPr lang="en-US" dirty="0" smtClean="0"/>
          </a:p>
          <a:p>
            <a:r>
              <a:rPr lang="en-US" dirty="0" smtClean="0"/>
              <a:t>Suggestion: </a:t>
            </a:r>
          </a:p>
          <a:p>
            <a:pPr>
              <a:buFont typeface="Arial"/>
              <a:buChar char="•"/>
            </a:pPr>
            <a:r>
              <a:rPr lang="en-US" dirty="0" smtClean="0"/>
              <a:t> </a:t>
            </a:r>
            <a:r>
              <a:rPr lang="en-US" dirty="0"/>
              <a:t>change </a:t>
            </a:r>
            <a:r>
              <a:rPr lang="en-US" dirty="0" err="1"/>
              <a:t>index.html</a:t>
            </a:r>
            <a:r>
              <a:rPr lang="en-US" dirty="0"/>
              <a:t> to “Oops!” </a:t>
            </a:r>
          </a:p>
          <a:p>
            <a:pPr>
              <a:buFont typeface="Arial"/>
              <a:buChar char="•"/>
            </a:pPr>
            <a:r>
              <a:rPr lang="en-US" dirty="0" smtClean="0"/>
              <a:t>“Network error.  Please check your connection and try again.” </a:t>
            </a:r>
          </a:p>
          <a:p>
            <a:endParaRPr lang="en-US" dirty="0"/>
          </a:p>
        </p:txBody>
      </p:sp>
      <p:sp>
        <p:nvSpPr>
          <p:cNvPr id="4" name="TextBox 3"/>
          <p:cNvSpPr txBox="1"/>
          <p:nvPr/>
        </p:nvSpPr>
        <p:spPr>
          <a:xfrm>
            <a:off x="3630183" y="195585"/>
            <a:ext cx="2470749" cy="584776"/>
          </a:xfrm>
          <a:prstGeom prst="rect">
            <a:avLst/>
          </a:prstGeom>
          <a:noFill/>
        </p:spPr>
        <p:txBody>
          <a:bodyPr wrap="none" rtlCol="0">
            <a:spAutoFit/>
          </a:bodyPr>
          <a:lstStyle/>
          <a:p>
            <a:r>
              <a:rPr lang="en-US" sz="3200" dirty="0" smtClean="0"/>
              <a:t>Priority = low</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IMG_2004.PNG"/>
          <p:cNvPicPr>
            <a:picLocks noChangeAspect="1"/>
          </p:cNvPicPr>
          <p:nvPr/>
        </p:nvPicPr>
        <p:blipFill>
          <a:blip r:embed="rId2"/>
          <a:stretch>
            <a:fillRect/>
          </a:stretch>
        </p:blipFill>
        <p:spPr>
          <a:xfrm>
            <a:off x="1003251" y="1335852"/>
            <a:ext cx="2753646" cy="4887325"/>
          </a:xfrm>
          <a:prstGeom prst="rect">
            <a:avLst/>
          </a:prstGeom>
        </p:spPr>
      </p:pic>
      <p:sp>
        <p:nvSpPr>
          <p:cNvPr id="6" name="TextBox 5"/>
          <p:cNvSpPr txBox="1"/>
          <p:nvPr/>
        </p:nvSpPr>
        <p:spPr>
          <a:xfrm>
            <a:off x="689497" y="443300"/>
            <a:ext cx="1255084" cy="369332"/>
          </a:xfrm>
          <a:prstGeom prst="rect">
            <a:avLst/>
          </a:prstGeom>
          <a:noFill/>
        </p:spPr>
        <p:txBody>
          <a:bodyPr wrap="none" rtlCol="0">
            <a:spAutoFit/>
          </a:bodyPr>
          <a:lstStyle/>
          <a:p>
            <a:r>
              <a:rPr lang="en-US" dirty="0" smtClean="0"/>
              <a:t>Home page</a:t>
            </a:r>
            <a:endParaRPr lang="en-US" dirty="0"/>
          </a:p>
        </p:txBody>
      </p:sp>
      <p:sp>
        <p:nvSpPr>
          <p:cNvPr id="8" name="TextBox 7"/>
          <p:cNvSpPr txBox="1"/>
          <p:nvPr/>
        </p:nvSpPr>
        <p:spPr>
          <a:xfrm>
            <a:off x="4619896" y="899256"/>
            <a:ext cx="379973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Add help button</a:t>
            </a:r>
          </a:p>
          <a:p>
            <a:pPr>
              <a:buFont typeface="Arial"/>
              <a:buChar char="•"/>
            </a:pPr>
            <a:r>
              <a:rPr lang="en-US" dirty="0" smtClean="0"/>
              <a:t> Links to ‘</a:t>
            </a:r>
            <a:r>
              <a:rPr lang="en-US" dirty="0" err="1" smtClean="0"/>
              <a:t>howto</a:t>
            </a:r>
            <a:r>
              <a:rPr lang="en-US" dirty="0" smtClean="0"/>
              <a:t>’ view </a:t>
            </a:r>
          </a:p>
          <a:p>
            <a:pPr>
              <a:buFont typeface="Arial"/>
              <a:buChar char="•"/>
            </a:pPr>
            <a:r>
              <a:rPr lang="en-US" dirty="0" smtClean="0"/>
              <a:t> use content from </a:t>
            </a:r>
            <a:r>
              <a:rPr lang="en-US" dirty="0" err="1" smtClean="0"/>
              <a:t>github</a:t>
            </a:r>
            <a:r>
              <a:rPr lang="en-US" dirty="0" smtClean="0"/>
              <a:t> file in design/</a:t>
            </a:r>
            <a:r>
              <a:rPr lang="en-US" dirty="0" err="1" smtClean="0"/>
              <a:t>howto_page.html</a:t>
            </a:r>
            <a:endParaRPr lang="en-US" dirty="0"/>
          </a:p>
        </p:txBody>
      </p:sp>
      <p:cxnSp>
        <p:nvCxnSpPr>
          <p:cNvPr id="13" name="Straight Arrow Connector 12"/>
          <p:cNvCxnSpPr>
            <a:stCxn id="8" idx="1"/>
          </p:cNvCxnSpPr>
          <p:nvPr/>
        </p:nvCxnSpPr>
        <p:spPr>
          <a:xfrm rot="10800000" flipV="1">
            <a:off x="2330816" y="1499421"/>
            <a:ext cx="2289080" cy="4425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 name="Picture 4" descr="images.jp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615967" y="2940056"/>
            <a:ext cx="533455" cy="535836"/>
          </a:xfrm>
          <a:prstGeom prst="rect">
            <a:avLst/>
          </a:prstGeom>
        </p:spPr>
      </p:pic>
      <p:pic>
        <p:nvPicPr>
          <p:cNvPr id="9" name="Picture 8" descr="images.jpg"/>
          <p:cNvPicPr>
            <a:picLocks noChangeAspect="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188873" y="2777591"/>
            <a:ext cx="860766" cy="860766"/>
          </a:xfrm>
          <a:prstGeom prst="rect">
            <a:avLst/>
          </a:prstGeom>
        </p:spPr>
      </p:pic>
      <p:sp>
        <p:nvSpPr>
          <p:cNvPr id="22" name="TextBox 21"/>
          <p:cNvSpPr txBox="1"/>
          <p:nvPr/>
        </p:nvSpPr>
        <p:spPr>
          <a:xfrm>
            <a:off x="3630183" y="195585"/>
            <a:ext cx="2519239" cy="584776"/>
          </a:xfrm>
          <a:prstGeom prst="rect">
            <a:avLst/>
          </a:prstGeom>
          <a:noFill/>
        </p:spPr>
        <p:txBody>
          <a:bodyPr wrap="none" rtlCol="0">
            <a:spAutoFit/>
          </a:bodyPr>
          <a:lstStyle/>
          <a:p>
            <a:r>
              <a:rPr lang="en-US" sz="3200" dirty="0" smtClean="0"/>
              <a:t>Priority = high</a:t>
            </a:r>
            <a:endParaRPr lang="en-US" sz="3200" dirty="0"/>
          </a:p>
        </p:txBody>
      </p:sp>
      <p:sp>
        <p:nvSpPr>
          <p:cNvPr id="12" name="TextBox 11"/>
          <p:cNvSpPr txBox="1"/>
          <p:nvPr/>
        </p:nvSpPr>
        <p:spPr>
          <a:xfrm>
            <a:off x="5402737" y="3904074"/>
            <a:ext cx="3293803" cy="369332"/>
          </a:xfrm>
          <a:prstGeom prst="rect">
            <a:avLst/>
          </a:prstGeom>
          <a:noFill/>
        </p:spPr>
        <p:txBody>
          <a:bodyPr wrap="none" rtlCol="0">
            <a:spAutoFit/>
          </a:bodyPr>
          <a:lstStyle/>
          <a:p>
            <a:r>
              <a:rPr lang="en-US" dirty="0" smtClean="0"/>
              <a:t>We don’t know which icon to use</a:t>
            </a:r>
            <a:endParaRPr lang="en-US" dirty="0"/>
          </a:p>
        </p:txBody>
      </p:sp>
      <p:sp>
        <p:nvSpPr>
          <p:cNvPr id="10" name="Explosion 1 9"/>
          <p:cNvSpPr/>
          <p:nvPr/>
        </p:nvSpPr>
        <p:spPr>
          <a:xfrm>
            <a:off x="2821247" y="195585"/>
            <a:ext cx="1617872" cy="1001276"/>
          </a:xfrm>
          <a:prstGeom prst="irregularSeal1">
            <a:avLst/>
          </a:prstGeom>
          <a:solidFill>
            <a:srgbClr val="FFFF00">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64991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ectangle 56"/>
          <p:cNvSpPr/>
          <p:nvPr/>
        </p:nvSpPr>
        <p:spPr>
          <a:xfrm>
            <a:off x="5453013" y="1989331"/>
            <a:ext cx="2753646" cy="445844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IMG_2004.PNG"/>
          <p:cNvPicPr>
            <a:picLocks noChangeAspect="1"/>
          </p:cNvPicPr>
          <p:nvPr/>
        </p:nvPicPr>
        <p:blipFill>
          <a:blip r:embed="rId2"/>
          <a:stretch>
            <a:fillRect/>
          </a:stretch>
        </p:blipFill>
        <p:spPr>
          <a:xfrm>
            <a:off x="1003251" y="1335852"/>
            <a:ext cx="2753646" cy="4887325"/>
          </a:xfrm>
          <a:prstGeom prst="rect">
            <a:avLst/>
          </a:prstGeom>
        </p:spPr>
      </p:pic>
      <p:sp>
        <p:nvSpPr>
          <p:cNvPr id="8" name="TextBox 7"/>
          <p:cNvSpPr txBox="1"/>
          <p:nvPr/>
        </p:nvSpPr>
        <p:spPr>
          <a:xfrm>
            <a:off x="5976030" y="4383980"/>
            <a:ext cx="29031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Most apps use tiny 8 or 9 pt text under icon</a:t>
            </a:r>
            <a:endParaRPr lang="en-US" dirty="0"/>
          </a:p>
        </p:txBody>
      </p:sp>
      <p:sp>
        <p:nvSpPr>
          <p:cNvPr id="11" name="TextBox 10"/>
          <p:cNvSpPr txBox="1"/>
          <p:nvPr/>
        </p:nvSpPr>
        <p:spPr>
          <a:xfrm>
            <a:off x="2646882" y="5994345"/>
            <a:ext cx="595273" cy="230832"/>
          </a:xfrm>
          <a:prstGeom prst="rect">
            <a:avLst/>
          </a:prstGeom>
          <a:noFill/>
        </p:spPr>
        <p:txBody>
          <a:bodyPr wrap="none" rtlCol="0">
            <a:spAutoFit/>
          </a:bodyPr>
          <a:lstStyle/>
          <a:p>
            <a:r>
              <a:rPr lang="en-US" sz="900" dirty="0" smtClean="0">
                <a:latin typeface="Helvetica"/>
                <a:cs typeface="Helvetica"/>
              </a:rPr>
              <a:t>Capture</a:t>
            </a:r>
            <a:endParaRPr lang="en-US" sz="900" dirty="0">
              <a:latin typeface="Helvetica"/>
              <a:cs typeface="Helvetica"/>
            </a:endParaRPr>
          </a:p>
        </p:txBody>
      </p:sp>
      <p:sp>
        <p:nvSpPr>
          <p:cNvPr id="19" name="TextBox 18"/>
          <p:cNvSpPr txBox="1"/>
          <p:nvPr/>
        </p:nvSpPr>
        <p:spPr>
          <a:xfrm>
            <a:off x="286194" y="2814320"/>
            <a:ext cx="259644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t>Buttons </a:t>
            </a:r>
            <a:r>
              <a:rPr lang="en-US" sz="1600" dirty="0" smtClean="0"/>
              <a:t>do nothing. </a:t>
            </a:r>
          </a:p>
          <a:p>
            <a:endParaRPr lang="en-US" sz="1600" dirty="0" smtClean="0"/>
          </a:p>
          <a:p>
            <a:r>
              <a:rPr lang="en-US" sz="1600" b="1" dirty="0" smtClean="0"/>
              <a:t>Suggestion</a:t>
            </a:r>
            <a:r>
              <a:rPr lang="en-US" sz="1600" dirty="0" smtClean="0"/>
              <a:t>: remove them, or add an alert that says “Sorry, this feature is not yet implemented!” </a:t>
            </a:r>
            <a:endParaRPr lang="en-US" sz="1600" dirty="0"/>
          </a:p>
        </p:txBody>
      </p:sp>
      <p:sp>
        <p:nvSpPr>
          <p:cNvPr id="20" name="TextBox 19"/>
          <p:cNvSpPr txBox="1"/>
          <p:nvPr/>
        </p:nvSpPr>
        <p:spPr>
          <a:xfrm>
            <a:off x="5705596" y="823333"/>
            <a:ext cx="2800767"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Use logo.  Change top strip background color to grey so that logo is fully visible.  </a:t>
            </a:r>
            <a:endParaRPr lang="en-US" dirty="0"/>
          </a:p>
        </p:txBody>
      </p:sp>
      <p:sp>
        <p:nvSpPr>
          <p:cNvPr id="18" name="TextBox 17"/>
          <p:cNvSpPr txBox="1"/>
          <p:nvPr/>
        </p:nvSpPr>
        <p:spPr>
          <a:xfrm>
            <a:off x="802857" y="195585"/>
            <a:ext cx="3185888" cy="584776"/>
          </a:xfrm>
          <a:prstGeom prst="rect">
            <a:avLst/>
          </a:prstGeom>
          <a:noFill/>
        </p:spPr>
        <p:txBody>
          <a:bodyPr wrap="none" rtlCol="0">
            <a:spAutoFit/>
          </a:bodyPr>
          <a:lstStyle/>
          <a:p>
            <a:r>
              <a:rPr lang="en-US" sz="3200" dirty="0" smtClean="0"/>
              <a:t>Priority = medium</a:t>
            </a:r>
            <a:endParaRPr lang="en-US" sz="3200" dirty="0"/>
          </a:p>
        </p:txBody>
      </p:sp>
      <p:sp>
        <p:nvSpPr>
          <p:cNvPr id="37" name="Rectangle 36"/>
          <p:cNvSpPr/>
          <p:nvPr/>
        </p:nvSpPr>
        <p:spPr>
          <a:xfrm>
            <a:off x="5453014" y="2149940"/>
            <a:ext cx="2753646" cy="461665"/>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774042" y="2241707"/>
            <a:ext cx="1353491" cy="354369"/>
          </a:xfrm>
          <a:prstGeom prst="rect">
            <a:avLst/>
          </a:prstGeom>
        </p:spPr>
      </p:pic>
      <p:sp>
        <p:nvSpPr>
          <p:cNvPr id="39" name="TextBox 38"/>
          <p:cNvSpPr txBox="1"/>
          <p:nvPr/>
        </p:nvSpPr>
        <p:spPr>
          <a:xfrm>
            <a:off x="7765472" y="2078820"/>
            <a:ext cx="441187" cy="461665"/>
          </a:xfrm>
          <a:prstGeom prst="rect">
            <a:avLst/>
          </a:prstGeom>
          <a:noFill/>
        </p:spPr>
        <p:txBody>
          <a:bodyPr wrap="square" rtlCol="0">
            <a:spAutoFit/>
          </a:bodyPr>
          <a:lstStyle/>
          <a:p>
            <a:r>
              <a:rPr lang="en-US" sz="2400" dirty="0" smtClean="0">
                <a:solidFill>
                  <a:schemeClr val="bg1"/>
                </a:solidFill>
              </a:rPr>
              <a:t>+</a:t>
            </a:r>
            <a:endParaRPr lang="en-US" sz="2400" dirty="0">
              <a:solidFill>
                <a:schemeClr val="bg1"/>
              </a:solidFill>
            </a:endParaRPr>
          </a:p>
        </p:txBody>
      </p:sp>
      <p:pic>
        <p:nvPicPr>
          <p:cNvPr id="40" name="Picture 39"/>
          <p:cNvPicPr>
            <a:picLocks noChangeAspect="1"/>
          </p:cNvPicPr>
          <p:nvPr/>
        </p:nvPicPr>
        <p:blipFill>
          <a:blip r:embed="rId3"/>
          <a:stretch>
            <a:fillRect/>
          </a:stretch>
        </p:blipFill>
        <p:spPr>
          <a:xfrm>
            <a:off x="6205360" y="425992"/>
            <a:ext cx="1353491" cy="354369"/>
          </a:xfrm>
          <a:prstGeom prst="rect">
            <a:avLst/>
          </a:prstGeom>
        </p:spPr>
      </p:pic>
      <p:sp>
        <p:nvSpPr>
          <p:cNvPr id="25" name="&quot;No&quot; Symbol 24"/>
          <p:cNvSpPr/>
          <p:nvPr/>
        </p:nvSpPr>
        <p:spPr>
          <a:xfrm>
            <a:off x="1129810" y="1634011"/>
            <a:ext cx="365977" cy="355600"/>
          </a:xfrm>
          <a:prstGeom prst="noSmoking">
            <a:avLst>
              <a:gd name="adj" fmla="val 1209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quot;No&quot; Symbol 25"/>
          <p:cNvSpPr/>
          <p:nvPr/>
        </p:nvSpPr>
        <p:spPr>
          <a:xfrm>
            <a:off x="3394317" y="1708792"/>
            <a:ext cx="365977" cy="355600"/>
          </a:xfrm>
          <a:prstGeom prst="noSmoking">
            <a:avLst>
              <a:gd name="adj" fmla="val 1209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1003251" y="6001337"/>
            <a:ext cx="492536" cy="230832"/>
          </a:xfrm>
          <a:prstGeom prst="rect">
            <a:avLst/>
          </a:prstGeom>
          <a:noFill/>
        </p:spPr>
        <p:txBody>
          <a:bodyPr wrap="none" rtlCol="0">
            <a:spAutoFit/>
          </a:bodyPr>
          <a:lstStyle/>
          <a:p>
            <a:r>
              <a:rPr lang="en-US" sz="900" dirty="0" smtClean="0">
                <a:latin typeface="Helvetica"/>
                <a:cs typeface="Helvetica"/>
              </a:rPr>
              <a:t>Home</a:t>
            </a:r>
            <a:endParaRPr lang="en-US" sz="900" dirty="0">
              <a:latin typeface="Helvetica"/>
              <a:cs typeface="Helvetica"/>
            </a:endParaRPr>
          </a:p>
        </p:txBody>
      </p:sp>
      <p:sp>
        <p:nvSpPr>
          <p:cNvPr id="22" name="Rectangle 21"/>
          <p:cNvSpPr/>
          <p:nvPr/>
        </p:nvSpPr>
        <p:spPr>
          <a:xfrm>
            <a:off x="5453013" y="5960790"/>
            <a:ext cx="2753646" cy="486982"/>
          </a:xfrm>
          <a:prstGeom prst="rect">
            <a:avLst/>
          </a:prstGeom>
          <a:solidFill>
            <a:srgbClr val="5959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4"/>
          <a:srcRect l="31899" t="30508" r="31899" b="30508"/>
          <a:stretch>
            <a:fillRect/>
          </a:stretch>
        </p:blipFill>
        <p:spPr>
          <a:xfrm>
            <a:off x="5585034" y="6076932"/>
            <a:ext cx="284265" cy="228600"/>
          </a:xfrm>
          <a:prstGeom prst="rect">
            <a:avLst/>
          </a:prstGeom>
          <a:solidFill>
            <a:schemeClr val="bg1">
              <a:lumMod val="65000"/>
            </a:schemeClr>
          </a:solidFill>
        </p:spPr>
      </p:pic>
      <p:sp>
        <p:nvSpPr>
          <p:cNvPr id="10" name="TextBox 9"/>
          <p:cNvSpPr txBox="1"/>
          <p:nvPr/>
        </p:nvSpPr>
        <p:spPr>
          <a:xfrm>
            <a:off x="5483493" y="6254732"/>
            <a:ext cx="492536" cy="230832"/>
          </a:xfrm>
          <a:prstGeom prst="rect">
            <a:avLst/>
          </a:prstGeom>
          <a:noFill/>
        </p:spPr>
        <p:txBody>
          <a:bodyPr wrap="none" rtlCol="0">
            <a:spAutoFit/>
          </a:bodyPr>
          <a:lstStyle/>
          <a:p>
            <a:r>
              <a:rPr lang="en-US" sz="900" dirty="0" smtClean="0">
                <a:solidFill>
                  <a:schemeClr val="bg1"/>
                </a:solidFill>
                <a:latin typeface="Helvetica"/>
                <a:cs typeface="Helvetica"/>
              </a:rPr>
              <a:t>Home</a:t>
            </a:r>
            <a:endParaRPr lang="en-US" sz="900" dirty="0">
              <a:solidFill>
                <a:schemeClr val="bg1"/>
              </a:solidFill>
              <a:latin typeface="Helvetica"/>
              <a:cs typeface="Helvetica"/>
            </a:endParaRPr>
          </a:p>
        </p:txBody>
      </p:sp>
      <p:sp>
        <p:nvSpPr>
          <p:cNvPr id="35" name="TextBox 34"/>
          <p:cNvSpPr txBox="1"/>
          <p:nvPr/>
        </p:nvSpPr>
        <p:spPr>
          <a:xfrm>
            <a:off x="6615675" y="6216940"/>
            <a:ext cx="428322" cy="230832"/>
          </a:xfrm>
          <a:prstGeom prst="rect">
            <a:avLst/>
          </a:prstGeom>
          <a:noFill/>
        </p:spPr>
        <p:txBody>
          <a:bodyPr wrap="none" rtlCol="0">
            <a:spAutoFit/>
          </a:bodyPr>
          <a:lstStyle/>
          <a:p>
            <a:r>
              <a:rPr lang="en-US" sz="900" dirty="0" smtClean="0">
                <a:solidFill>
                  <a:schemeClr val="bg1"/>
                </a:solidFill>
                <a:latin typeface="Helvetica"/>
                <a:cs typeface="Helvetica"/>
              </a:rPr>
              <a:t>Help</a:t>
            </a:r>
            <a:endParaRPr lang="en-US" sz="900" dirty="0">
              <a:solidFill>
                <a:schemeClr val="bg1"/>
              </a:solidFill>
              <a:latin typeface="Helvetica"/>
              <a:cs typeface="Helvetica"/>
            </a:endParaRPr>
          </a:p>
        </p:txBody>
      </p:sp>
      <p:sp>
        <p:nvSpPr>
          <p:cNvPr id="36" name="TextBox 35"/>
          <p:cNvSpPr txBox="1"/>
          <p:nvPr/>
        </p:nvSpPr>
        <p:spPr>
          <a:xfrm>
            <a:off x="7526763" y="6216940"/>
            <a:ext cx="595273" cy="230832"/>
          </a:xfrm>
          <a:prstGeom prst="rect">
            <a:avLst/>
          </a:prstGeom>
          <a:noFill/>
        </p:spPr>
        <p:txBody>
          <a:bodyPr wrap="none" rtlCol="0">
            <a:spAutoFit/>
          </a:bodyPr>
          <a:lstStyle/>
          <a:p>
            <a:r>
              <a:rPr lang="en-US" sz="900" dirty="0" smtClean="0">
                <a:solidFill>
                  <a:schemeClr val="bg1"/>
                </a:solidFill>
                <a:latin typeface="Helvetica"/>
                <a:cs typeface="Helvetica"/>
              </a:rPr>
              <a:t>Capture</a:t>
            </a:r>
            <a:endParaRPr lang="en-US" sz="900" dirty="0">
              <a:solidFill>
                <a:schemeClr val="bg1"/>
              </a:solidFill>
              <a:latin typeface="Helvetica"/>
              <a:cs typeface="Helvetica"/>
            </a:endParaRPr>
          </a:p>
        </p:txBody>
      </p:sp>
      <p:sp>
        <p:nvSpPr>
          <p:cNvPr id="42" name="TextBox 41"/>
          <p:cNvSpPr txBox="1"/>
          <p:nvPr/>
        </p:nvSpPr>
        <p:spPr>
          <a:xfrm>
            <a:off x="2799282" y="1919108"/>
            <a:ext cx="569387" cy="230832"/>
          </a:xfrm>
          <a:prstGeom prst="rect">
            <a:avLst/>
          </a:prstGeom>
          <a:noFill/>
        </p:spPr>
        <p:txBody>
          <a:bodyPr wrap="none" rtlCol="0">
            <a:spAutoFit/>
          </a:bodyPr>
          <a:lstStyle/>
          <a:p>
            <a:r>
              <a:rPr lang="en-US" sz="900" dirty="0" smtClean="0">
                <a:latin typeface="Helvetica"/>
                <a:cs typeface="Helvetica"/>
              </a:rPr>
              <a:t>Add</a:t>
            </a:r>
            <a:r>
              <a:rPr lang="en-US" sz="900" dirty="0" smtClean="0">
                <a:latin typeface="Helvetica"/>
                <a:cs typeface="Helvetica"/>
              </a:rPr>
              <a:t> </a:t>
            </a:r>
            <a:r>
              <a:rPr lang="en-US" sz="900" dirty="0" smtClean="0">
                <a:latin typeface="Helvetica"/>
                <a:cs typeface="Helvetica"/>
              </a:rPr>
              <a:t>list</a:t>
            </a:r>
            <a:endParaRPr lang="en-US" sz="900" dirty="0">
              <a:latin typeface="Helvetica"/>
              <a:cs typeface="Helvetica"/>
            </a:endParaRPr>
          </a:p>
        </p:txBody>
      </p:sp>
      <p:sp>
        <p:nvSpPr>
          <p:cNvPr id="43" name="TextBox 42"/>
          <p:cNvSpPr txBox="1"/>
          <p:nvPr/>
        </p:nvSpPr>
        <p:spPr>
          <a:xfrm>
            <a:off x="7637273" y="2423743"/>
            <a:ext cx="569387" cy="230832"/>
          </a:xfrm>
          <a:prstGeom prst="rect">
            <a:avLst/>
          </a:prstGeom>
          <a:noFill/>
        </p:spPr>
        <p:txBody>
          <a:bodyPr wrap="none" rtlCol="0">
            <a:spAutoFit/>
          </a:bodyPr>
          <a:lstStyle/>
          <a:p>
            <a:r>
              <a:rPr lang="en-US" sz="900" dirty="0" smtClean="0">
                <a:solidFill>
                  <a:schemeClr val="bg1"/>
                </a:solidFill>
                <a:latin typeface="Helvetica"/>
                <a:cs typeface="Helvetica"/>
              </a:rPr>
              <a:t>Add list</a:t>
            </a:r>
            <a:endParaRPr lang="en-US" sz="900" dirty="0">
              <a:solidFill>
                <a:schemeClr val="bg1"/>
              </a:solidFill>
              <a:latin typeface="Helvetica"/>
              <a:cs typeface="Helvetica"/>
            </a:endParaRPr>
          </a:p>
        </p:txBody>
      </p:sp>
      <p:cxnSp>
        <p:nvCxnSpPr>
          <p:cNvPr id="47" name="Straight Arrow Connector 46"/>
          <p:cNvCxnSpPr>
            <a:stCxn id="19" idx="0"/>
          </p:cNvCxnSpPr>
          <p:nvPr/>
        </p:nvCxnSpPr>
        <p:spPr>
          <a:xfrm rot="16200000" flipV="1">
            <a:off x="1077644" y="2307548"/>
            <a:ext cx="749928" cy="263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1584417" y="2064392"/>
            <a:ext cx="1784252" cy="749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8" idx="2"/>
          </p:cNvCxnSpPr>
          <p:nvPr/>
        </p:nvCxnSpPr>
        <p:spPr>
          <a:xfrm rot="5400000">
            <a:off x="6064212" y="4942129"/>
            <a:ext cx="1275221" cy="1451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6" name="Picture 55" descr="IMG_2004.PNG"/>
          <p:cNvPicPr>
            <a:picLocks noChangeAspect="1"/>
          </p:cNvPicPr>
          <p:nvPr/>
        </p:nvPicPr>
        <p:blipFill>
          <a:blip r:embed="rId2"/>
          <a:srcRect b="96338"/>
          <a:stretch>
            <a:fillRect/>
          </a:stretch>
        </p:blipFill>
        <p:spPr>
          <a:xfrm>
            <a:off x="5453013" y="1989331"/>
            <a:ext cx="2753646" cy="17897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 name="Picture 14" descr="IMG_2011.PNG"/>
          <p:cNvPicPr>
            <a:picLocks noChangeAspect="1"/>
          </p:cNvPicPr>
          <p:nvPr/>
        </p:nvPicPr>
        <p:blipFill>
          <a:blip r:embed="rId2"/>
          <a:srcRect l="3375" t="26620" r="3375" b="25352"/>
          <a:stretch>
            <a:fillRect/>
          </a:stretch>
        </p:blipFill>
        <p:spPr>
          <a:xfrm>
            <a:off x="6352170" y="3646326"/>
            <a:ext cx="2429414" cy="2220788"/>
          </a:xfrm>
          <a:prstGeom prst="rect">
            <a:avLst/>
          </a:prstGeom>
        </p:spPr>
      </p:pic>
      <p:sp>
        <p:nvSpPr>
          <p:cNvPr id="3" name="TextBox 2"/>
          <p:cNvSpPr txBox="1"/>
          <p:nvPr/>
        </p:nvSpPr>
        <p:spPr>
          <a:xfrm>
            <a:off x="4807185" y="1053630"/>
            <a:ext cx="367795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Suggestions</a:t>
            </a:r>
          </a:p>
          <a:p>
            <a:pPr>
              <a:buFont typeface="Arial"/>
              <a:buChar char="•"/>
            </a:pPr>
            <a:r>
              <a:rPr lang="en-US" dirty="0" smtClean="0"/>
              <a:t> </a:t>
            </a:r>
            <a:r>
              <a:rPr lang="en-US" dirty="0"/>
              <a:t>change </a:t>
            </a:r>
            <a:r>
              <a:rPr lang="en-US" dirty="0" err="1"/>
              <a:t>index.html</a:t>
            </a:r>
            <a:r>
              <a:rPr lang="en-US" dirty="0"/>
              <a:t> to “Oops!” </a:t>
            </a:r>
          </a:p>
          <a:p>
            <a:pPr>
              <a:buFont typeface="Arial"/>
              <a:buChar char="•"/>
            </a:pPr>
            <a:r>
              <a:rPr lang="en-US" dirty="0" smtClean="0"/>
              <a:t> text: “Select (or create) a list first, before trying to capture names”</a:t>
            </a:r>
          </a:p>
        </p:txBody>
      </p:sp>
      <p:pic>
        <p:nvPicPr>
          <p:cNvPr id="7" name="Picture 6" descr="IMG_2012.PNG"/>
          <p:cNvPicPr>
            <a:picLocks noChangeAspect="1"/>
          </p:cNvPicPr>
          <p:nvPr/>
        </p:nvPicPr>
        <p:blipFill>
          <a:blip r:embed="rId3"/>
          <a:stretch>
            <a:fillRect/>
          </a:stretch>
        </p:blipFill>
        <p:spPr>
          <a:xfrm>
            <a:off x="572885" y="780361"/>
            <a:ext cx="3057298" cy="5426264"/>
          </a:xfrm>
          <a:prstGeom prst="rect">
            <a:avLst/>
          </a:prstGeom>
        </p:spPr>
      </p:pic>
      <p:sp>
        <p:nvSpPr>
          <p:cNvPr id="4" name="TextBox 3"/>
          <p:cNvSpPr txBox="1"/>
          <p:nvPr/>
        </p:nvSpPr>
        <p:spPr>
          <a:xfrm>
            <a:off x="3630183" y="195585"/>
            <a:ext cx="3185888" cy="584776"/>
          </a:xfrm>
          <a:prstGeom prst="rect">
            <a:avLst/>
          </a:prstGeom>
          <a:noFill/>
        </p:spPr>
        <p:txBody>
          <a:bodyPr wrap="none" rtlCol="0">
            <a:spAutoFit/>
          </a:bodyPr>
          <a:lstStyle/>
          <a:p>
            <a:r>
              <a:rPr lang="en-US" sz="3200" dirty="0" smtClean="0"/>
              <a:t>Priority = medium</a:t>
            </a:r>
            <a:endParaRPr lang="en-US" sz="3200" dirty="0"/>
          </a:p>
        </p:txBody>
      </p:sp>
      <p:sp>
        <p:nvSpPr>
          <p:cNvPr id="5" name="TextBox 4"/>
          <p:cNvSpPr txBox="1"/>
          <p:nvPr/>
        </p:nvSpPr>
        <p:spPr>
          <a:xfrm>
            <a:off x="4807185" y="2255810"/>
            <a:ext cx="3687360" cy="646331"/>
          </a:xfrm>
          <a:prstGeom prst="rect">
            <a:avLst/>
          </a:prstGeom>
          <a:noFill/>
        </p:spPr>
        <p:txBody>
          <a:bodyPr wrap="square" rtlCol="0">
            <a:spAutoFit/>
          </a:bodyPr>
          <a:lstStyle/>
          <a:p>
            <a:r>
              <a:rPr lang="en-US" dirty="0" smtClean="0"/>
              <a:t>We need to explain to the user how the routing works here</a:t>
            </a:r>
            <a:endParaRPr lang="en-US" dirty="0"/>
          </a:p>
        </p:txBody>
      </p:sp>
      <p:cxnSp>
        <p:nvCxnSpPr>
          <p:cNvPr id="8" name="Straight Arrow Connector 7"/>
          <p:cNvCxnSpPr/>
          <p:nvPr/>
        </p:nvCxnSpPr>
        <p:spPr>
          <a:xfrm rot="10800000">
            <a:off x="886546" y="2902141"/>
            <a:ext cx="4217086" cy="1854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03631" y="4493121"/>
            <a:ext cx="3677953"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Note: the rounded corners look better, but some of the alert boxes have square corners</a:t>
            </a:r>
            <a:endParaRPr lang="en-US" dirty="0"/>
          </a:p>
        </p:txBody>
      </p:sp>
      <p:cxnSp>
        <p:nvCxnSpPr>
          <p:cNvPr id="16" name="Straight Arrow Connector 15"/>
          <p:cNvCxnSpPr>
            <a:stCxn id="14" idx="0"/>
          </p:cNvCxnSpPr>
          <p:nvPr/>
        </p:nvCxnSpPr>
        <p:spPr>
          <a:xfrm rot="16200000" flipV="1">
            <a:off x="6454378" y="4004890"/>
            <a:ext cx="611065" cy="3653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6625132" y="1605786"/>
            <a:ext cx="202991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smtClean="0"/>
              <a:t>2. Insert after “list.”:</a:t>
            </a:r>
          </a:p>
          <a:p>
            <a:r>
              <a:rPr lang="en-US" dirty="0" smtClean="0"/>
              <a:t>Swipe right to delete a name.</a:t>
            </a:r>
            <a:endParaRPr lang="en-US" dirty="0" smtClean="0"/>
          </a:p>
        </p:txBody>
      </p:sp>
      <p:sp>
        <p:nvSpPr>
          <p:cNvPr id="4" name="TextBox 3"/>
          <p:cNvSpPr txBox="1"/>
          <p:nvPr/>
        </p:nvSpPr>
        <p:spPr>
          <a:xfrm>
            <a:off x="3630183" y="195585"/>
            <a:ext cx="3185888" cy="584776"/>
          </a:xfrm>
          <a:prstGeom prst="rect">
            <a:avLst/>
          </a:prstGeom>
          <a:noFill/>
        </p:spPr>
        <p:txBody>
          <a:bodyPr wrap="none" rtlCol="0">
            <a:spAutoFit/>
          </a:bodyPr>
          <a:lstStyle/>
          <a:p>
            <a:r>
              <a:rPr lang="en-US" sz="3200" dirty="0" smtClean="0"/>
              <a:t>Priority = medium</a:t>
            </a:r>
            <a:endParaRPr lang="en-US" sz="3200" dirty="0"/>
          </a:p>
        </p:txBody>
      </p:sp>
      <p:pic>
        <p:nvPicPr>
          <p:cNvPr id="6" name="Picture 5"/>
          <p:cNvPicPr>
            <a:picLocks noChangeAspect="1"/>
          </p:cNvPicPr>
          <p:nvPr/>
        </p:nvPicPr>
        <p:blipFill>
          <a:blip r:embed="rId2"/>
          <a:stretch>
            <a:fillRect/>
          </a:stretch>
        </p:blipFill>
        <p:spPr>
          <a:xfrm>
            <a:off x="3452879" y="1280160"/>
            <a:ext cx="2575775" cy="4572000"/>
          </a:xfrm>
          <a:prstGeom prst="rect">
            <a:avLst/>
          </a:prstGeom>
        </p:spPr>
      </p:pic>
      <p:cxnSp>
        <p:nvCxnSpPr>
          <p:cNvPr id="9" name="Straight Arrow Connector 8"/>
          <p:cNvCxnSpPr>
            <a:stCxn id="3" idx="1"/>
          </p:cNvCxnSpPr>
          <p:nvPr/>
        </p:nvCxnSpPr>
        <p:spPr>
          <a:xfrm rot="10800000" flipV="1">
            <a:off x="4109268" y="2205951"/>
            <a:ext cx="2515865" cy="6696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816071" y="4023360"/>
            <a:ext cx="183897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smtClean="0"/>
              <a:t>3. Insert:</a:t>
            </a:r>
          </a:p>
          <a:p>
            <a:r>
              <a:rPr lang="en-US" dirty="0" smtClean="0"/>
              <a:t>To share or export, choose “view in browser”, then use the browser’s sharing features (e.g., mailto).</a:t>
            </a:r>
            <a:endParaRPr lang="en-US" dirty="0" smtClean="0"/>
          </a:p>
        </p:txBody>
      </p:sp>
      <p:cxnSp>
        <p:nvCxnSpPr>
          <p:cNvPr id="13" name="Straight Arrow Connector 12"/>
          <p:cNvCxnSpPr>
            <a:stCxn id="12" idx="1"/>
          </p:cNvCxnSpPr>
          <p:nvPr/>
        </p:nvCxnSpPr>
        <p:spPr>
          <a:xfrm rot="10800000">
            <a:off x="4696297" y="4816626"/>
            <a:ext cx="2119775" cy="3608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46821" y="371431"/>
            <a:ext cx="2734059"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1. Too much whitespace.  Can you find a font and line-spacing that makes this more compact?  You may have to tweak the </a:t>
            </a:r>
            <a:r>
              <a:rPr lang="en-US" dirty="0" err="1" smtClean="0"/>
              <a:t>css</a:t>
            </a:r>
            <a:r>
              <a:rPr lang="en-US" dirty="0" smtClean="0"/>
              <a:t>.</a:t>
            </a:r>
            <a:endParaRPr lang="en-US" dirty="0"/>
          </a:p>
        </p:txBody>
      </p:sp>
      <p:pic>
        <p:nvPicPr>
          <p:cNvPr id="16" name="Picture 15"/>
          <p:cNvPicPr>
            <a:picLocks noChangeAspect="1"/>
          </p:cNvPicPr>
          <p:nvPr/>
        </p:nvPicPr>
        <p:blipFill>
          <a:blip r:embed="rId3"/>
          <a:stretch>
            <a:fillRect/>
          </a:stretch>
        </p:blipFill>
        <p:spPr>
          <a:xfrm>
            <a:off x="595774" y="2205951"/>
            <a:ext cx="2385106" cy="4023360"/>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630183" y="195585"/>
            <a:ext cx="3185888" cy="584776"/>
          </a:xfrm>
          <a:prstGeom prst="rect">
            <a:avLst/>
          </a:prstGeom>
          <a:noFill/>
        </p:spPr>
        <p:txBody>
          <a:bodyPr wrap="none" rtlCol="0">
            <a:spAutoFit/>
          </a:bodyPr>
          <a:lstStyle/>
          <a:p>
            <a:r>
              <a:rPr lang="en-US" sz="3200" dirty="0" smtClean="0"/>
              <a:t>Priority = medium</a:t>
            </a:r>
            <a:endParaRPr lang="en-US" sz="3200" dirty="0"/>
          </a:p>
        </p:txBody>
      </p:sp>
      <p:sp>
        <p:nvSpPr>
          <p:cNvPr id="15" name="TextBox 14"/>
          <p:cNvSpPr txBox="1"/>
          <p:nvPr/>
        </p:nvSpPr>
        <p:spPr>
          <a:xfrm>
            <a:off x="4767840" y="1203960"/>
            <a:ext cx="340834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Swipe feature </a:t>
            </a:r>
            <a:endParaRPr lang="en-US" dirty="0"/>
          </a:p>
        </p:txBody>
      </p:sp>
      <p:sp>
        <p:nvSpPr>
          <p:cNvPr id="10" name="TextBox 9"/>
          <p:cNvSpPr txBox="1"/>
          <p:nvPr/>
        </p:nvSpPr>
        <p:spPr>
          <a:xfrm>
            <a:off x="1904875" y="2647945"/>
            <a:ext cx="4911196" cy="923330"/>
          </a:xfrm>
          <a:prstGeom prst="rect">
            <a:avLst/>
          </a:prstGeom>
          <a:noFill/>
        </p:spPr>
        <p:txBody>
          <a:bodyPr wrap="square" rtlCol="0">
            <a:spAutoFit/>
          </a:bodyPr>
          <a:lstStyle/>
          <a:p>
            <a:r>
              <a:rPr lang="en-US" dirty="0" smtClean="0"/>
              <a:t>The swipe feature works, but the graphics do not show any actual swiping movement, only the end result of the swiping.  This will confuse users.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IMG_2011.PNG"/>
          <p:cNvPicPr>
            <a:picLocks noChangeAspect="1"/>
          </p:cNvPicPr>
          <p:nvPr/>
        </p:nvPicPr>
        <p:blipFill>
          <a:blip r:embed="rId2"/>
          <a:stretch>
            <a:fillRect/>
          </a:stretch>
        </p:blipFill>
        <p:spPr>
          <a:xfrm>
            <a:off x="1069270" y="1084086"/>
            <a:ext cx="2605268" cy="4623976"/>
          </a:xfrm>
          <a:prstGeom prst="rect">
            <a:avLst/>
          </a:prstGeom>
        </p:spPr>
      </p:pic>
      <p:sp>
        <p:nvSpPr>
          <p:cNvPr id="18" name="TextBox 17"/>
          <p:cNvSpPr txBox="1"/>
          <p:nvPr/>
        </p:nvSpPr>
        <p:spPr>
          <a:xfrm>
            <a:off x="2787549" y="73743"/>
            <a:ext cx="3185888" cy="584776"/>
          </a:xfrm>
          <a:prstGeom prst="rect">
            <a:avLst/>
          </a:prstGeom>
          <a:noFill/>
        </p:spPr>
        <p:txBody>
          <a:bodyPr wrap="none" rtlCol="0">
            <a:spAutoFit/>
          </a:bodyPr>
          <a:lstStyle/>
          <a:p>
            <a:r>
              <a:rPr lang="en-US" sz="3200" dirty="0" smtClean="0"/>
              <a:t>Priority = medium</a:t>
            </a:r>
            <a:endParaRPr lang="en-US" sz="3200" dirty="0"/>
          </a:p>
        </p:txBody>
      </p:sp>
      <p:sp>
        <p:nvSpPr>
          <p:cNvPr id="19" name="TextBox 18"/>
          <p:cNvSpPr txBox="1"/>
          <p:nvPr/>
        </p:nvSpPr>
        <p:spPr>
          <a:xfrm>
            <a:off x="5293360" y="3209330"/>
            <a:ext cx="3302000" cy="175432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Don’t allow cancel.  The usual workflow is to repeat the capture step.  When done, the user will choose “Go to list” to see the results.  See the next slide for the capture message. </a:t>
            </a:r>
            <a:endParaRPr lang="en-US" dirty="0"/>
          </a:p>
        </p:txBody>
      </p:sp>
      <p:cxnSp>
        <p:nvCxnSpPr>
          <p:cNvPr id="21" name="Straight Arrow Connector 20"/>
          <p:cNvCxnSpPr>
            <a:stCxn id="19" idx="1"/>
          </p:cNvCxnSpPr>
          <p:nvPr/>
        </p:nvCxnSpPr>
        <p:spPr>
          <a:xfrm rot="10800000">
            <a:off x="2184400" y="3921788"/>
            <a:ext cx="3108960" cy="1647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896509" y="1361440"/>
            <a:ext cx="204216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Replace “Species names” with “Go to list”</a:t>
            </a:r>
            <a:endParaRPr lang="en-US" dirty="0"/>
          </a:p>
        </p:txBody>
      </p:sp>
      <p:cxnSp>
        <p:nvCxnSpPr>
          <p:cNvPr id="24" name="Straight Arrow Connector 23"/>
          <p:cNvCxnSpPr>
            <a:stCxn id="23" idx="1"/>
          </p:cNvCxnSpPr>
          <p:nvPr/>
        </p:nvCxnSpPr>
        <p:spPr>
          <a:xfrm rot="10800000">
            <a:off x="3555671" y="1676405"/>
            <a:ext cx="2340839" cy="146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787549" y="1445570"/>
            <a:ext cx="768115" cy="253916"/>
          </a:xfrm>
          <a:prstGeom prst="rect">
            <a:avLst/>
          </a:prstGeom>
          <a:noFill/>
        </p:spPr>
        <p:txBody>
          <a:bodyPr wrap="none" rtlCol="0">
            <a:spAutoFit/>
          </a:bodyPr>
          <a:lstStyle/>
          <a:p>
            <a:r>
              <a:rPr lang="en-US" sz="1050" b="1" dirty="0" smtClean="0">
                <a:solidFill>
                  <a:schemeClr val="bg1"/>
                </a:solidFill>
                <a:latin typeface="Helvetica"/>
                <a:cs typeface="Helvetica"/>
              </a:rPr>
              <a:t>Go to list</a:t>
            </a:r>
            <a:endParaRPr lang="en-US" sz="1050" b="1" dirty="0">
              <a:solidFill>
                <a:schemeClr val="bg1"/>
              </a:solidFill>
              <a:latin typeface="Helvetica"/>
              <a:cs typeface="Helvetic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IMG_2011.PNG"/>
          <p:cNvPicPr>
            <a:picLocks noChangeAspect="1"/>
          </p:cNvPicPr>
          <p:nvPr/>
        </p:nvPicPr>
        <p:blipFill>
          <a:blip r:embed="rId2"/>
          <a:stretch>
            <a:fillRect/>
          </a:stretch>
        </p:blipFill>
        <p:spPr>
          <a:xfrm>
            <a:off x="1069270" y="1084086"/>
            <a:ext cx="2605268" cy="4623976"/>
          </a:xfrm>
          <a:prstGeom prst="rect">
            <a:avLst/>
          </a:prstGeom>
        </p:spPr>
      </p:pic>
      <p:sp>
        <p:nvSpPr>
          <p:cNvPr id="12" name="TextBox 11"/>
          <p:cNvSpPr txBox="1"/>
          <p:nvPr/>
        </p:nvSpPr>
        <p:spPr>
          <a:xfrm>
            <a:off x="5209327" y="760920"/>
            <a:ext cx="345380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Use alert box to tell the user what was added to the list. </a:t>
            </a:r>
          </a:p>
        </p:txBody>
      </p:sp>
      <p:sp>
        <p:nvSpPr>
          <p:cNvPr id="2" name="Rectangle 1"/>
          <p:cNvSpPr/>
          <p:nvPr/>
        </p:nvSpPr>
        <p:spPr>
          <a:xfrm>
            <a:off x="4307743" y="1820558"/>
            <a:ext cx="1981142" cy="161352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smtClean="0"/>
              <a:t>Success!</a:t>
            </a:r>
          </a:p>
          <a:p>
            <a:pPr algn="ctr"/>
            <a:endParaRPr lang="en-US" sz="900" dirty="0" smtClean="0"/>
          </a:p>
          <a:p>
            <a:pPr algn="ctr"/>
            <a:r>
              <a:rPr lang="en-US" sz="1400" dirty="0" smtClean="0"/>
              <a:t>Names </a:t>
            </a:r>
            <a:r>
              <a:rPr lang="en-US" sz="1400" dirty="0" smtClean="0"/>
              <a:t>added: </a:t>
            </a:r>
            <a:r>
              <a:rPr lang="en-US" sz="1400" dirty="0" err="1" smtClean="0"/>
              <a:t>Lophodytes</a:t>
            </a:r>
            <a:r>
              <a:rPr lang="en-US" sz="1400" dirty="0" smtClean="0"/>
              <a:t> </a:t>
            </a:r>
            <a:r>
              <a:rPr lang="en-US" sz="1400" dirty="0" err="1" smtClean="0"/>
              <a:t>cucullatus</a:t>
            </a:r>
            <a:endParaRPr lang="en-US" sz="1400" dirty="0"/>
          </a:p>
        </p:txBody>
      </p:sp>
      <p:sp>
        <p:nvSpPr>
          <p:cNvPr id="3" name="TextBox 2"/>
          <p:cNvSpPr txBox="1"/>
          <p:nvPr/>
        </p:nvSpPr>
        <p:spPr>
          <a:xfrm>
            <a:off x="3947652" y="1451227"/>
            <a:ext cx="884940" cy="369332"/>
          </a:xfrm>
          <a:prstGeom prst="rect">
            <a:avLst/>
          </a:prstGeom>
          <a:noFill/>
        </p:spPr>
        <p:txBody>
          <a:bodyPr wrap="none" rtlCol="0">
            <a:spAutoFit/>
          </a:bodyPr>
          <a:lstStyle/>
          <a:p>
            <a:r>
              <a:rPr lang="en-US" dirty="0" smtClean="0"/>
              <a:t>1 name</a:t>
            </a:r>
            <a:endParaRPr lang="en-US" dirty="0"/>
          </a:p>
        </p:txBody>
      </p:sp>
      <p:sp>
        <p:nvSpPr>
          <p:cNvPr id="8" name="TextBox 7"/>
          <p:cNvSpPr txBox="1"/>
          <p:nvPr/>
        </p:nvSpPr>
        <p:spPr>
          <a:xfrm>
            <a:off x="4259359" y="4640465"/>
            <a:ext cx="1227042" cy="923330"/>
          </a:xfrm>
          <a:prstGeom prst="rect">
            <a:avLst/>
          </a:prstGeom>
          <a:noFill/>
        </p:spPr>
        <p:txBody>
          <a:bodyPr wrap="square" rtlCol="0">
            <a:spAutoFit/>
          </a:bodyPr>
          <a:lstStyle/>
          <a:p>
            <a:r>
              <a:rPr lang="en-US" dirty="0" smtClean="0"/>
              <a:t>&gt; 1 </a:t>
            </a:r>
            <a:r>
              <a:rPr lang="en-US" dirty="0" smtClean="0"/>
              <a:t>names:</a:t>
            </a:r>
          </a:p>
          <a:p>
            <a:r>
              <a:rPr lang="en-US" dirty="0" smtClean="0"/>
              <a:t>Tell user how many</a:t>
            </a:r>
            <a:endParaRPr lang="en-US" dirty="0"/>
          </a:p>
        </p:txBody>
      </p:sp>
      <p:sp>
        <p:nvSpPr>
          <p:cNvPr id="4" name="Rounded Rectangle 3"/>
          <p:cNvSpPr/>
          <p:nvPr/>
        </p:nvSpPr>
        <p:spPr>
          <a:xfrm>
            <a:off x="4703590" y="2936240"/>
            <a:ext cx="1011474" cy="325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4" name="Rectangle 13"/>
          <p:cNvSpPr/>
          <p:nvPr/>
        </p:nvSpPr>
        <p:spPr>
          <a:xfrm>
            <a:off x="5627381" y="4429637"/>
            <a:ext cx="1981142" cy="185940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smtClean="0"/>
              <a:t>Success!</a:t>
            </a:r>
          </a:p>
          <a:p>
            <a:pPr algn="ctr"/>
            <a:endParaRPr lang="en-US" sz="900" dirty="0" smtClean="0"/>
          </a:p>
          <a:p>
            <a:pPr algn="ctr"/>
            <a:r>
              <a:rPr lang="en-US" sz="1400" dirty="0" smtClean="0"/>
              <a:t>Names </a:t>
            </a:r>
            <a:r>
              <a:rPr lang="en-US" sz="1400" dirty="0" smtClean="0"/>
              <a:t>added: </a:t>
            </a:r>
            <a:r>
              <a:rPr lang="en-US" sz="1400" dirty="0" err="1" smtClean="0"/>
              <a:t>Lophodytes</a:t>
            </a:r>
            <a:r>
              <a:rPr lang="en-US" sz="1400" dirty="0" smtClean="0"/>
              <a:t> </a:t>
            </a:r>
            <a:r>
              <a:rPr lang="en-US" sz="1400" dirty="0" err="1" smtClean="0"/>
              <a:t>cucullatus</a:t>
            </a:r>
            <a:r>
              <a:rPr lang="en-US" sz="1400" dirty="0" smtClean="0"/>
              <a:t> </a:t>
            </a:r>
            <a:r>
              <a:rPr lang="en-US" sz="1400" dirty="0" smtClean="0"/>
              <a:t>and </a:t>
            </a:r>
            <a:r>
              <a:rPr lang="en-US" b="1" dirty="0" smtClean="0"/>
              <a:t>X </a:t>
            </a:r>
            <a:r>
              <a:rPr lang="en-US" sz="1400" dirty="0" smtClean="0"/>
              <a:t>others</a:t>
            </a:r>
            <a:endParaRPr lang="en-US" sz="1400" dirty="0"/>
          </a:p>
        </p:txBody>
      </p:sp>
      <p:sp>
        <p:nvSpPr>
          <p:cNvPr id="15" name="Rounded Rectangle 14"/>
          <p:cNvSpPr/>
          <p:nvPr/>
        </p:nvSpPr>
        <p:spPr>
          <a:xfrm>
            <a:off x="6079277" y="5773434"/>
            <a:ext cx="1011474" cy="325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8" name="TextBox 17"/>
          <p:cNvSpPr txBox="1"/>
          <p:nvPr/>
        </p:nvSpPr>
        <p:spPr>
          <a:xfrm>
            <a:off x="2787549" y="73743"/>
            <a:ext cx="3185888" cy="584776"/>
          </a:xfrm>
          <a:prstGeom prst="rect">
            <a:avLst/>
          </a:prstGeom>
          <a:noFill/>
        </p:spPr>
        <p:txBody>
          <a:bodyPr wrap="none" rtlCol="0">
            <a:spAutoFit/>
          </a:bodyPr>
          <a:lstStyle/>
          <a:p>
            <a:r>
              <a:rPr lang="en-US" sz="3200" dirty="0" smtClean="0"/>
              <a:t>Priority = medium</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630183" y="195585"/>
            <a:ext cx="3185888" cy="584776"/>
          </a:xfrm>
          <a:prstGeom prst="rect">
            <a:avLst/>
          </a:prstGeom>
          <a:noFill/>
        </p:spPr>
        <p:txBody>
          <a:bodyPr wrap="none" rtlCol="0">
            <a:spAutoFit/>
          </a:bodyPr>
          <a:lstStyle/>
          <a:p>
            <a:r>
              <a:rPr lang="en-US" sz="3200" dirty="0" smtClean="0"/>
              <a:t>Priority =</a:t>
            </a:r>
            <a:r>
              <a:rPr lang="en-US" sz="3200" dirty="0" smtClean="0"/>
              <a:t> medium</a:t>
            </a:r>
            <a:endParaRPr lang="en-US" sz="3200" dirty="0"/>
          </a:p>
        </p:txBody>
      </p:sp>
      <p:pic>
        <p:nvPicPr>
          <p:cNvPr id="8" name="Picture 7"/>
          <p:cNvPicPr>
            <a:picLocks noChangeAspect="1"/>
          </p:cNvPicPr>
          <p:nvPr/>
        </p:nvPicPr>
        <p:blipFill>
          <a:blip r:embed="rId2"/>
          <a:stretch>
            <a:fillRect/>
          </a:stretch>
        </p:blipFill>
        <p:spPr>
          <a:xfrm>
            <a:off x="689442" y="1052488"/>
            <a:ext cx="2940741" cy="5219815"/>
          </a:xfrm>
          <a:prstGeom prst="rect">
            <a:avLst/>
          </a:prstGeom>
        </p:spPr>
      </p:pic>
      <p:cxnSp>
        <p:nvCxnSpPr>
          <p:cNvPr id="12" name="Straight Arrow Connector 11"/>
          <p:cNvCxnSpPr/>
          <p:nvPr/>
        </p:nvCxnSpPr>
        <p:spPr>
          <a:xfrm rot="10800000" flipV="1">
            <a:off x="3378458" y="2025841"/>
            <a:ext cx="2306777" cy="514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685233" y="1810938"/>
            <a:ext cx="2685614"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t>Remove </a:t>
            </a:r>
            <a:r>
              <a:rPr lang="en-US" dirty="0" err="1" smtClean="0"/>
              <a:t>ottIds</a:t>
            </a:r>
            <a:r>
              <a:rPr lang="en-US" dirty="0" smtClean="0"/>
              <a:t> from labels</a:t>
            </a:r>
            <a:endParaRPr lang="en-US" dirty="0"/>
          </a:p>
        </p:txBody>
      </p:sp>
      <p:cxnSp>
        <p:nvCxnSpPr>
          <p:cNvPr id="17" name="Straight Arrow Connector 16"/>
          <p:cNvCxnSpPr>
            <a:stCxn id="18" idx="1"/>
          </p:cNvCxnSpPr>
          <p:nvPr/>
        </p:nvCxnSpPr>
        <p:spPr>
          <a:xfrm rot="10800000">
            <a:off x="1691214" y="2766634"/>
            <a:ext cx="3804303" cy="1348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495516" y="3515065"/>
            <a:ext cx="2641108"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Remove internal node labels– they are confusing and sometimes overlap tip labels</a:t>
            </a:r>
            <a:endParaRPr lang="en-US" dirty="0"/>
          </a:p>
        </p:txBody>
      </p:sp>
      <p:cxnSp>
        <p:nvCxnSpPr>
          <p:cNvPr id="20" name="Straight Arrow Connector 19"/>
          <p:cNvCxnSpPr>
            <a:stCxn id="18" idx="1"/>
          </p:cNvCxnSpPr>
          <p:nvPr/>
        </p:nvCxnSpPr>
        <p:spPr>
          <a:xfrm rot="10800000">
            <a:off x="3378458" y="3043340"/>
            <a:ext cx="2117058" cy="1071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469</TotalTime>
  <Words>703</Words>
  <Application>Microsoft Macintosh PowerPoint</Application>
  <PresentationFormat>On-screen Show (4:3)</PresentationFormat>
  <Paragraphs>115</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Office Theme</vt:lpstr>
      <vt:lpstr>Issues on github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IBBR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Arlin Stoltzfus</dc:creator>
  <cp:lastModifiedBy>Arlin Stoltzfus</cp:lastModifiedBy>
  <cp:revision>21</cp:revision>
  <dcterms:created xsi:type="dcterms:W3CDTF">2016-03-17T18:42:45Z</dcterms:created>
  <dcterms:modified xsi:type="dcterms:W3CDTF">2016-03-17T23:08:43Z</dcterms:modified>
</cp:coreProperties>
</file>