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8" r:id="rId2"/>
    <p:sldId id="265" r:id="rId3"/>
    <p:sldId id="273" r:id="rId4"/>
    <p:sldId id="270" r:id="rId5"/>
    <p:sldId id="263" r:id="rId6"/>
    <p:sldId id="260" r:id="rId7"/>
    <p:sldId id="269" r:id="rId8"/>
    <p:sldId id="272" r:id="rId9"/>
    <p:sldId id="261" r:id="rId10"/>
    <p:sldId id="274" r:id="rId11"/>
    <p:sldId id="267" r:id="rId12"/>
    <p:sldId id="275" r:id="rId13"/>
    <p:sldId id="256" r:id="rId14"/>
    <p:sldId id="25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#43 add how-to page with instructions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#44 bug: alert box “echo” 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 a way for user to get the </a:t>
            </a:r>
            <a:r>
              <a:rPr lang="en-US" dirty="0" err="1" smtClean="0"/>
              <a:t>Newick</a:t>
            </a:r>
            <a:r>
              <a:rPr lang="en-US" dirty="0" smtClean="0"/>
              <a:t> tree (email self, tweet, send to browser)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2380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8" name="Explosion 1 7"/>
          <p:cNvSpPr/>
          <p:nvPr/>
        </p:nvSpPr>
        <p:spPr>
          <a:xfrm>
            <a:off x="0" y="4762238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0" y="3420190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52400" y="2418914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457200" y="1099562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55" y="487973"/>
            <a:ext cx="8199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8"/>
            </a:pPr>
            <a:r>
              <a:rPr lang="en-US" sz="3200" dirty="0" smtClean="0"/>
              <a:t>Complete implementation of swipe-to-delete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</a:t>
            </a:r>
            <a:r>
              <a:rPr lang="en-US" sz="3200" dirty="0" smtClean="0"/>
              <a:t>medium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2447" y="2104727"/>
            <a:ext cx="34083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Swipe feature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4875" y="2647945"/>
            <a:ext cx="491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swipe feature works, but the graphics do not show any actual swiping movement, only the end result of the swiping.  This will confuse users.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2862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again.’’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1439" y="525489"/>
            <a:ext cx="5046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9. Clarify empty capture alert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</a:t>
            </a:r>
            <a:r>
              <a:rPr lang="en-US" sz="3200" dirty="0" smtClean="0"/>
              <a:t> low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250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G_2011.PNG"/>
          <p:cNvPicPr>
            <a:picLocks noChangeAspect="1"/>
          </p:cNvPicPr>
          <p:nvPr/>
        </p:nvPicPr>
        <p:blipFill>
          <a:blip r:embed="rId2"/>
          <a:srcRect l="3375" t="26620" r="3375" b="25352"/>
          <a:stretch>
            <a:fillRect/>
          </a:stretch>
        </p:blipFill>
        <p:spPr>
          <a:xfrm>
            <a:off x="6352170" y="3881486"/>
            <a:ext cx="2429414" cy="222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7185" y="2672289"/>
            <a:ext cx="36779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rounded corners on alert boxes</a:t>
            </a:r>
            <a:endParaRPr lang="en-US" dirty="0" smtClean="0"/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5" y="101552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3519" y="476912"/>
            <a:ext cx="5267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10. Consistent styling on alerts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</a:t>
            </a:r>
            <a:r>
              <a:rPr lang="en-US" sz="3200" dirty="0" smtClean="0"/>
              <a:t> low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886546" y="3137301"/>
            <a:ext cx="4217086" cy="185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3631" y="4728281"/>
            <a:ext cx="367795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the rounded corners look better, but some of the alert boxes have square corners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6454378" y="4240050"/>
            <a:ext cx="611065" cy="365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8" y="1739149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577" y="219276"/>
            <a:ext cx="6615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11. More informative alert on </a:t>
            </a:r>
            <a:r>
              <a:rPr lang="en-US" sz="3200" dirty="0" smtClean="0"/>
              <a:t>login fail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1" y="1698824"/>
            <a:ext cx="2810512" cy="4988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698824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671" y="195585"/>
            <a:ext cx="6942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12"/>
            </a:pPr>
            <a:r>
              <a:rPr lang="en-US" sz="3200" dirty="0" smtClean="0"/>
              <a:t>Suggest action to user on network fail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92644" y="788307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2298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“Oops!  No text found in image”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58162" y="140086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28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to ‘</a:t>
            </a:r>
            <a:r>
              <a:rPr lang="en-US" dirty="0" err="1" smtClean="0"/>
              <a:t>howto</a:t>
            </a:r>
            <a:r>
              <a:rPr lang="en-US" dirty="0" smtClean="0"/>
              <a:t>’ view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howto_page.html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  <p:sp>
        <p:nvSpPr>
          <p:cNvPr id="10" name="Explosion 1 9"/>
          <p:cNvSpPr/>
          <p:nvPr/>
        </p:nvSpPr>
        <p:spPr>
          <a:xfrm>
            <a:off x="2821247" y="195585"/>
            <a:ext cx="1617872" cy="1001276"/>
          </a:xfrm>
          <a:prstGeom prst="irregularSeal1">
            <a:avLst/>
          </a:prstGeom>
          <a:solidFill>
            <a:srgbClr val="FFFF00">
              <a:alpha val="5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25132" y="1605786"/>
            <a:ext cx="202991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2. Insert after “list.”:</a:t>
            </a:r>
          </a:p>
          <a:p>
            <a:r>
              <a:rPr lang="en-US" dirty="0" smtClean="0"/>
              <a:t>Swipe right to delete a name.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443" y="202942"/>
            <a:ext cx="51696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1. </a:t>
            </a:r>
            <a:r>
              <a:rPr lang="en-US" sz="3200" dirty="0" smtClean="0"/>
              <a:t>Add help on 2 new features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79" y="1280160"/>
            <a:ext cx="2575775" cy="4572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1"/>
          </p:cNvCxnSpPr>
          <p:nvPr/>
        </p:nvCxnSpPr>
        <p:spPr>
          <a:xfrm rot="10800000" flipV="1">
            <a:off x="4109268" y="2205951"/>
            <a:ext cx="2515865" cy="66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6071" y="4023360"/>
            <a:ext cx="1838976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3. Insert:</a:t>
            </a:r>
            <a:endParaRPr lang="en-US" i="1" dirty="0" smtClean="0"/>
          </a:p>
          <a:p>
            <a:r>
              <a:rPr lang="en-US" dirty="0" smtClean="0"/>
              <a:t>To share, choose Export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Open in Browser</a:t>
            </a:r>
            <a:r>
              <a:rPr lang="en-US" dirty="0" smtClean="0"/>
              <a:t>, </a:t>
            </a:r>
            <a:r>
              <a:rPr lang="en-US" dirty="0" smtClean="0"/>
              <a:t>then use the browser’s</a:t>
            </a:r>
            <a:r>
              <a:rPr lang="en-US" dirty="0" smtClean="0"/>
              <a:t> sharing features.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696315" y="4816636"/>
            <a:ext cx="2119757" cy="8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1" y="371431"/>
            <a:ext cx="273405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 Too much whitespace. </a:t>
            </a:r>
            <a:r>
              <a:rPr lang="en-US" dirty="0" smtClean="0"/>
              <a:t> </a:t>
            </a:r>
            <a:r>
              <a:rPr lang="en-US" dirty="0" smtClean="0"/>
              <a:t>Do we have </a:t>
            </a:r>
            <a:r>
              <a:rPr lang="en-US" dirty="0" smtClean="0"/>
              <a:t>a </a:t>
            </a:r>
            <a:r>
              <a:rPr lang="en-US" dirty="0" smtClean="0"/>
              <a:t>font and line-spacing that makes this more compact?  You may have to tweak the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4" y="2205951"/>
            <a:ext cx="2385106" cy="4023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63" y="1407251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alert box to tell 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450" y="2189890"/>
            <a:ext cx="1981142" cy="161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59359" y="1820559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359" y="4640465"/>
            <a:ext cx="122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1 names:</a:t>
            </a:r>
          </a:p>
          <a:p>
            <a:r>
              <a:rPr lang="en-US" dirty="0" smtClean="0"/>
              <a:t>Tell user how many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15297" y="3305572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7381" y="4429637"/>
            <a:ext cx="1981142" cy="1859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1400" dirty="0" smtClean="0"/>
              <a:t>Names added: </a:t>
            </a:r>
            <a:r>
              <a:rPr lang="en-US" sz="1400" dirty="0" err="1" smtClean="0"/>
              <a:t>Lophodytes</a:t>
            </a:r>
            <a:r>
              <a:rPr lang="en-US" sz="1400" dirty="0" smtClean="0"/>
              <a:t> </a:t>
            </a:r>
            <a:r>
              <a:rPr lang="en-US" sz="1400" dirty="0" err="1" smtClean="0"/>
              <a:t>cucullatus</a:t>
            </a:r>
            <a:r>
              <a:rPr lang="en-US" sz="1400" dirty="0" smtClean="0"/>
              <a:t> and </a:t>
            </a:r>
            <a:r>
              <a:rPr lang="en-US" b="1" dirty="0" smtClean="0"/>
              <a:t>X </a:t>
            </a:r>
            <a:r>
              <a:rPr lang="en-US" sz="1400" dirty="0" smtClean="0"/>
              <a:t>others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79277" y="5773434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912" y="73743"/>
            <a:ext cx="6964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</a:t>
            </a:r>
            <a:r>
              <a:rPr lang="en-US" sz="3200" dirty="0" smtClean="0"/>
              <a:t>Inform user of captured names</a:t>
            </a:r>
          </a:p>
          <a:p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425068"/>
            <a:ext cx="2605268" cy="46239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567" y="277302"/>
            <a:ext cx="6768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</a:t>
            </a:r>
            <a:r>
              <a:rPr lang="en-US" sz="3200" dirty="0" smtClean="0"/>
              <a:t>Clarify expected flow in Capture view</a:t>
            </a:r>
          </a:p>
          <a:p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3360" y="3550312"/>
            <a:ext cx="330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Don’t allow </a:t>
            </a:r>
            <a:r>
              <a:rPr lang="en-US" dirty="0" smtClean="0"/>
              <a:t>cancel, just “OK” (see previous slide).  </a:t>
            </a:r>
            <a:r>
              <a:rPr lang="en-US" dirty="0" smtClean="0"/>
              <a:t>The usual workflow is to repeat the capture step.  When done, the user will choose “Go to list” to see the results.  See the next slide for the capture message.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>
            <a:off x="2184400" y="4262771"/>
            <a:ext cx="3108960" cy="30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6509" y="1702422"/>
            <a:ext cx="204216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 “Species names” with “Go to list”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rot="10800000">
            <a:off x="3555671" y="2017387"/>
            <a:ext cx="2340839" cy="146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7549" y="1786552"/>
            <a:ext cx="7681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Helvetica"/>
                <a:cs typeface="Helvetica"/>
              </a:rPr>
              <a:t>Go to list</a:t>
            </a:r>
            <a:endParaRPr lang="en-US" sz="105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511310"/>
            <a:ext cx="367795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alert text</a:t>
            </a:r>
            <a:r>
              <a:rPr lang="en-US" dirty="0" smtClean="0"/>
              <a:t>: </a:t>
            </a:r>
            <a:r>
              <a:rPr lang="en-US" dirty="0" smtClean="0"/>
              <a:t>“</a:t>
            </a:r>
            <a:r>
              <a:rPr lang="en-US" sz="2000" dirty="0" smtClean="0"/>
              <a:t>Please s</a:t>
            </a:r>
            <a:r>
              <a:rPr lang="en-US" sz="2000" dirty="0" smtClean="0"/>
              <a:t>elect </a:t>
            </a:r>
            <a:r>
              <a:rPr lang="en-US" sz="2000" dirty="0" smtClean="0"/>
              <a:t>a list first, before trying to capture names</a:t>
            </a:r>
            <a:r>
              <a:rPr lang="en-US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title: </a:t>
            </a:r>
            <a:r>
              <a:rPr lang="en-US" dirty="0" smtClean="0"/>
              <a:t>“Oops!” </a:t>
            </a:r>
            <a:endParaRPr lang="en-US" dirty="0" smtClean="0"/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123804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625" y="160823"/>
            <a:ext cx="7707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4. Clarify expected </a:t>
            </a:r>
            <a:r>
              <a:rPr lang="en-US" sz="3200" dirty="0" smtClean="0"/>
              <a:t>flow to user in Home view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0523" y="195585"/>
            <a:ext cx="442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5. </a:t>
            </a:r>
            <a:r>
              <a:rPr lang="en-US" sz="3200" dirty="0" smtClean="0"/>
              <a:t>De-clutter tree view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2" y="1052488"/>
            <a:ext cx="2940741" cy="521981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3378458" y="2025841"/>
            <a:ext cx="2306777" cy="514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85233" y="1810938"/>
            <a:ext cx="268561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dirty="0" err="1" smtClean="0"/>
              <a:t>ottIds</a:t>
            </a:r>
            <a:r>
              <a:rPr lang="en-US" dirty="0" smtClean="0"/>
              <a:t> from labels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rot="10800000">
            <a:off x="1691214" y="2766634"/>
            <a:ext cx="3804303" cy="1348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5516" y="3515065"/>
            <a:ext cx="2641108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Remove internal node labels– they are confusing and sometimes overlap tip labels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rot="10800000">
            <a:off x="3378458" y="3043340"/>
            <a:ext cx="2117058" cy="1071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2682240"/>
            <a:ext cx="2060620" cy="3657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13" y="1564640"/>
            <a:ext cx="2224100" cy="3947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8513" y="195585"/>
            <a:ext cx="5724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 startAt="6"/>
            </a:pPr>
            <a:r>
              <a:rPr lang="en-US" sz="3200" dirty="0" smtClean="0"/>
              <a:t>Add help button to </a:t>
            </a:r>
            <a:r>
              <a:rPr lang="en-US" sz="3200" dirty="0" smtClean="0"/>
              <a:t>every view</a:t>
            </a:r>
          </a:p>
          <a:p>
            <a:pPr marL="514350" indent="-514350"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780361"/>
            <a:ext cx="2217943" cy="3936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5280" y="1564640"/>
            <a:ext cx="20624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button to bottom strip of every view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1412240" y="2026304"/>
            <a:ext cx="5273040" cy="248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 rot="5400000">
            <a:off x="4513981" y="1999387"/>
            <a:ext cx="2713957" cy="369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</p:cNvCxnSpPr>
          <p:nvPr/>
        </p:nvCxnSpPr>
        <p:spPr>
          <a:xfrm rot="5400000">
            <a:off x="5178445" y="3659525"/>
            <a:ext cx="3709630" cy="136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453013" y="1989331"/>
            <a:ext cx="2753646" cy="4458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3" y="1770648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042" y="4383980"/>
            <a:ext cx="33699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Text under icons, not to the side. Most </a:t>
            </a:r>
            <a:r>
              <a:rPr lang="en-US" dirty="0" smtClean="0"/>
              <a:t>apps use</a:t>
            </a:r>
            <a:r>
              <a:rPr lang="en-US" dirty="0" smtClean="0"/>
              <a:t> 8 </a:t>
            </a:r>
            <a:r>
              <a:rPr lang="en-US" dirty="0" smtClean="0"/>
              <a:t>or 9 pt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174" y="6429141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485" y="3249116"/>
            <a:ext cx="295596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b="1" dirty="0" smtClean="0"/>
              <a:t> Remove buttons</a:t>
            </a:r>
            <a:r>
              <a:rPr lang="en-US" sz="1600" dirty="0" smtClean="0"/>
              <a:t> (or </a:t>
            </a:r>
            <a:r>
              <a:rPr lang="en-US" sz="1600" dirty="0" smtClean="0"/>
              <a:t>add an alert that says “Sorry, this feature is not yet implemented!</a:t>
            </a:r>
            <a:r>
              <a:rPr lang="en-US" sz="1600" dirty="0" smtClean="0"/>
              <a:t>”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Use </a:t>
            </a:r>
            <a:r>
              <a:rPr lang="en-US" b="1" dirty="0" smtClean="0"/>
              <a:t>logo. </a:t>
            </a:r>
            <a:r>
              <a:rPr lang="en-US" dirty="0" smtClean="0"/>
              <a:t> Change top strip background color to grey so that logo is fully visible.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2432" y="284724"/>
            <a:ext cx="5982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7. Improve Home view appearance</a:t>
            </a:r>
          </a:p>
          <a:p>
            <a:pPr algn="ctr"/>
            <a:r>
              <a:rPr lang="en-US" sz="3200" dirty="0" smtClean="0"/>
              <a:t>Priority </a:t>
            </a:r>
            <a:r>
              <a:rPr lang="en-US" sz="3200" dirty="0" smtClean="0"/>
              <a:t>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453014" y="2149940"/>
            <a:ext cx="275364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42" y="2241707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765472" y="2078820"/>
            <a:ext cx="4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  <p:sp>
        <p:nvSpPr>
          <p:cNvPr id="25" name="&quot;No&quot; Symbol 24"/>
          <p:cNvSpPr/>
          <p:nvPr/>
        </p:nvSpPr>
        <p:spPr>
          <a:xfrm>
            <a:off x="1267102" y="2068807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3531609" y="2143588"/>
            <a:ext cx="365977" cy="355600"/>
          </a:xfrm>
          <a:prstGeom prst="noSmoking">
            <a:avLst>
              <a:gd name="adj" fmla="val 1209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0543" y="6436133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3013" y="5960790"/>
            <a:ext cx="2753646" cy="48698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 l="31899" t="30508" r="31899" b="30508"/>
          <a:stretch>
            <a:fillRect/>
          </a:stretch>
        </p:blipFill>
        <p:spPr>
          <a:xfrm>
            <a:off x="5585034" y="6076932"/>
            <a:ext cx="284265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5483493" y="6254732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Home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15675" y="621694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Help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26763" y="6216940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Capture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6574" y="2353904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Add list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7273" y="242374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/>
                <a:cs typeface="Helvetica"/>
              </a:rPr>
              <a:t>Add list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47" name="Straight Arrow Connector 46"/>
          <p:cNvCxnSpPr>
            <a:stCxn id="19" idx="0"/>
          </p:cNvCxnSpPr>
          <p:nvPr/>
        </p:nvCxnSpPr>
        <p:spPr>
          <a:xfrm rot="16200000" flipV="1">
            <a:off x="1304816" y="2652466"/>
            <a:ext cx="749928" cy="443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721709" y="2499188"/>
            <a:ext cx="1784252" cy="749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</p:cNvCxnSpPr>
          <p:nvPr/>
        </p:nvCxnSpPr>
        <p:spPr>
          <a:xfrm rot="5400000">
            <a:off x="6079920" y="4926430"/>
            <a:ext cx="1275220" cy="1482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MG_2004.PNG"/>
          <p:cNvPicPr>
            <a:picLocks noChangeAspect="1"/>
          </p:cNvPicPr>
          <p:nvPr/>
        </p:nvPicPr>
        <p:blipFill>
          <a:blip r:embed="rId2"/>
          <a:srcRect b="96338"/>
          <a:stretch>
            <a:fillRect/>
          </a:stretch>
        </p:blipFill>
        <p:spPr>
          <a:xfrm>
            <a:off x="5453013" y="1989331"/>
            <a:ext cx="2753646" cy="178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767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Issues on github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22</cp:revision>
  <dcterms:created xsi:type="dcterms:W3CDTF">2016-03-18T22:29:22Z</dcterms:created>
  <dcterms:modified xsi:type="dcterms:W3CDTF">2016-03-18T22:50:16Z</dcterms:modified>
</cp:coreProperties>
</file>