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2" r:id="rId2"/>
    <p:sldId id="277" r:id="rId3"/>
    <p:sldId id="278" r:id="rId4"/>
    <p:sldId id="263" r:id="rId5"/>
    <p:sldId id="259" r:id="rId6"/>
    <p:sldId id="261" r:id="rId7"/>
    <p:sldId id="258" r:id="rId8"/>
    <p:sldId id="264" r:id="rId9"/>
    <p:sldId id="279" r:id="rId10"/>
    <p:sldId id="265" r:id="rId11"/>
    <p:sldId id="266" r:id="rId12"/>
    <p:sldId id="267" r:id="rId13"/>
    <p:sldId id="270" r:id="rId14"/>
    <p:sldId id="262" r:id="rId15"/>
    <p:sldId id="283" r:id="rId16"/>
    <p:sldId id="276" r:id="rId17"/>
    <p:sldId id="268" r:id="rId18"/>
    <p:sldId id="273" r:id="rId19"/>
    <p:sldId id="257" r:id="rId20"/>
    <p:sldId id="284" r:id="rId21"/>
    <p:sldId id="281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2" autoAdjust="0"/>
    <p:restoredTop sz="99321" autoAdjust="0"/>
  </p:normalViewPr>
  <p:slideViewPr>
    <p:cSldViewPr snapToGrid="0" snapToObjects="1">
      <p:cViewPr>
        <p:scale>
          <a:sx n="75" d="100"/>
          <a:sy n="75" d="100"/>
        </p:scale>
        <p:origin x="-256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62705-4BC5-4B44-9662-A039FF9DE32C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03AB6-FB46-6941-98D4-B9F524806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0D2C-C648-584D-9EB2-392AD38D2A64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290F-182A-5D4C-AB28-0C5119FB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7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0D2C-C648-584D-9EB2-392AD38D2A64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290F-182A-5D4C-AB28-0C5119FB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0D2C-C648-584D-9EB2-392AD38D2A64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290F-182A-5D4C-AB28-0C5119FB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8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0D2C-C648-584D-9EB2-392AD38D2A64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290F-182A-5D4C-AB28-0C5119FB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5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0D2C-C648-584D-9EB2-392AD38D2A64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290F-182A-5D4C-AB28-0C5119FB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0D2C-C648-584D-9EB2-392AD38D2A64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290F-182A-5D4C-AB28-0C5119FB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5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0D2C-C648-584D-9EB2-392AD38D2A64}" type="datetimeFigureOut">
              <a:rPr lang="en-US" smtClean="0"/>
              <a:t>7/1/16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290F-182A-5D4C-AB28-0C5119FB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2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0D2C-C648-584D-9EB2-392AD38D2A64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290F-182A-5D4C-AB28-0C5119FB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0D2C-C648-584D-9EB2-392AD38D2A64}" type="datetimeFigureOut">
              <a:rPr lang="en-US" smtClean="0"/>
              <a:t>7/1/16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290F-182A-5D4C-AB28-0C5119FB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0D2C-C648-584D-9EB2-392AD38D2A64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290F-182A-5D4C-AB28-0C5119FB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6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0D2C-C648-584D-9EB2-392AD38D2A64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290F-182A-5D4C-AB28-0C5119FB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30D2C-C648-584D-9EB2-392AD38D2A64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290F-182A-5D4C-AB28-0C5119FB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6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ol.org/pages/328653/overview" TargetMode="External"/><Relationship Id="rId4" Type="http://schemas.openxmlformats.org/officeDocument/2006/relationships/image" Target="../media/image11.jpeg"/><Relationship Id="rId5" Type="http://schemas.openxmlformats.org/officeDocument/2006/relationships/hyperlink" Target="http://eol.org/pages/328649/overview" TargetMode="External"/><Relationship Id="rId6" Type="http://schemas.openxmlformats.org/officeDocument/2006/relationships/hyperlink" Target="http://eol.org/pages/328699/overview" TargetMode="External"/><Relationship Id="rId7" Type="http://schemas.openxmlformats.org/officeDocument/2006/relationships/hyperlink" Target="http://eol.org/pages/311906/overview" TargetMode="External"/><Relationship Id="rId8" Type="http://schemas.openxmlformats.org/officeDocument/2006/relationships/hyperlink" Target="http://eol.org/pages/311580/overview" TargetMode="External"/><Relationship Id="rId9" Type="http://schemas.openxmlformats.org/officeDocument/2006/relationships/hyperlink" Target="http://eol.org/pages/328632/overview" TargetMode="External"/><Relationship Id="rId10" Type="http://schemas.openxmlformats.org/officeDocument/2006/relationships/hyperlink" Target="http://eol.org/pages/328593/overview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Priority 1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3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7999" y="-21695"/>
            <a:ext cx="48260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Highlighting individual clades</a:t>
            </a:r>
            <a:endParaRPr lang="en-US" sz="2800" dirty="0"/>
          </a:p>
        </p:txBody>
      </p:sp>
      <p:pic>
        <p:nvPicPr>
          <p:cNvPr id="9" name="Picture 8" descr="viz_spp_7_thi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52"/>
            <a:ext cx="4174066" cy="3454400"/>
          </a:xfrm>
          <a:prstGeom prst="rect">
            <a:avLst/>
          </a:prstGeom>
        </p:spPr>
      </p:pic>
      <p:pic>
        <p:nvPicPr>
          <p:cNvPr id="5" name="Picture 4" descr="viz_spp_7_basic2_magenta_pa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25" y="2877827"/>
            <a:ext cx="4809374" cy="3980172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 rot="1533111">
            <a:off x="4363885" y="2186076"/>
            <a:ext cx="1977257" cy="484632"/>
          </a:xfrm>
          <a:prstGeom prst="leftRightArrow">
            <a:avLst>
              <a:gd name="adj1" fmla="val 36024"/>
              <a:gd name="adj2" fmla="val 465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8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94666" y="274638"/>
            <a:ext cx="4792133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Highlighting individual clades: boxes</a:t>
            </a:r>
            <a:endParaRPr lang="en-US" sz="3000" dirty="0"/>
          </a:p>
        </p:txBody>
      </p:sp>
      <p:pic>
        <p:nvPicPr>
          <p:cNvPr id="9" name="Picture 8" descr="viz_spp_7_thi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8"/>
            <a:ext cx="3996266" cy="3307255"/>
          </a:xfrm>
          <a:prstGeom prst="rect">
            <a:avLst/>
          </a:prstGeom>
        </p:spPr>
      </p:pic>
      <p:pic>
        <p:nvPicPr>
          <p:cNvPr id="2" name="Picture 1" descr="viz_spp_7_basic2_cladecol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67" y="2840257"/>
            <a:ext cx="4334933" cy="4017743"/>
          </a:xfrm>
          <a:prstGeom prst="rect">
            <a:avLst/>
          </a:prstGeom>
        </p:spPr>
      </p:pic>
      <p:sp>
        <p:nvSpPr>
          <p:cNvPr id="6" name="Left-Right Arrow 5"/>
          <p:cNvSpPr/>
          <p:nvPr/>
        </p:nvSpPr>
        <p:spPr>
          <a:xfrm rot="1533111">
            <a:off x="4015360" y="2136379"/>
            <a:ext cx="1746810" cy="484632"/>
          </a:xfrm>
          <a:prstGeom prst="leftRightArrow">
            <a:avLst>
              <a:gd name="adj1" fmla="val 36024"/>
              <a:gd name="adj2" fmla="val 465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1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Highlighting clades: Tip bars</a:t>
            </a:r>
            <a:endParaRPr lang="en-US" sz="3200" dirty="0"/>
          </a:p>
        </p:txBody>
      </p:sp>
      <p:pic>
        <p:nvPicPr>
          <p:cNvPr id="9" name="Picture 8" descr="viz_spp_7_thi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7" y="2027330"/>
            <a:ext cx="5080000" cy="420413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632545" y="1913466"/>
            <a:ext cx="0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2545" y="3148701"/>
            <a:ext cx="0" cy="909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93476" y="4385733"/>
            <a:ext cx="0" cy="172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6439161" y="2179767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Cervidae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496346" y="3492065"/>
            <a:ext cx="6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Bovidae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831739" y="5220305"/>
            <a:ext cx="788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Carnivora</a:t>
            </a:r>
            <a:endParaRPr lang="en-US" sz="1200" dirty="0"/>
          </a:p>
        </p:txBody>
      </p:sp>
      <p:sp>
        <p:nvSpPr>
          <p:cNvPr id="24" name="Left Arrow 23"/>
          <p:cNvSpPr/>
          <p:nvPr/>
        </p:nvSpPr>
        <p:spPr>
          <a:xfrm>
            <a:off x="7324437" y="2061196"/>
            <a:ext cx="978408" cy="484632"/>
          </a:xfrm>
          <a:prstGeom prst="leftArrow">
            <a:avLst>
              <a:gd name="adj1" fmla="val 22048"/>
              <a:gd name="adj2" fmla="val 639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7324437" y="3378319"/>
            <a:ext cx="978408" cy="484632"/>
          </a:xfrm>
          <a:prstGeom prst="leftArrow">
            <a:avLst>
              <a:gd name="adj1" fmla="val 22048"/>
              <a:gd name="adj2" fmla="val 639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7629231" y="5126129"/>
            <a:ext cx="978408" cy="484632"/>
          </a:xfrm>
          <a:prstGeom prst="leftArrow">
            <a:avLst>
              <a:gd name="adj1" fmla="val 22048"/>
              <a:gd name="adj2" fmla="val 639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1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iz_spp_7_bas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" y="1417638"/>
            <a:ext cx="5074720" cy="49985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0" y="1202268"/>
            <a:ext cx="2023741" cy="501226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8670" y="139172"/>
            <a:ext cx="860213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Categorical data at tips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439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iz_spp_7_bas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0" y="1417638"/>
            <a:ext cx="5667383" cy="49985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52" y="3"/>
            <a:ext cx="3053320" cy="660399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8670" y="139172"/>
            <a:ext cx="5548853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Numeric data at tips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394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Priority 2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7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n_ladderiz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" y="127963"/>
            <a:ext cx="5082465" cy="4736506"/>
          </a:xfrm>
          <a:prstGeom prst="rect">
            <a:avLst/>
          </a:prstGeom>
        </p:spPr>
      </p:pic>
      <p:pic>
        <p:nvPicPr>
          <p:cNvPr id="5" name="Picture 4" descr="ladderiz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37" y="2393367"/>
            <a:ext cx="4645363" cy="432915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645213">
            <a:off x="3699389" y="3197752"/>
            <a:ext cx="1081356" cy="6564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3465677" y="4758240"/>
            <a:ext cx="3335922" cy="8636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5400000">
            <a:off x="-1400138" y="1922927"/>
            <a:ext cx="3833223" cy="8636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9" y="-13223"/>
            <a:ext cx="4690533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Non-</a:t>
            </a:r>
            <a:r>
              <a:rPr lang="en-US" sz="3600" dirty="0" err="1" smtClean="0"/>
              <a:t>Ladderized</a:t>
            </a:r>
            <a:r>
              <a:rPr lang="en-US" sz="3600" dirty="0" smtClean="0"/>
              <a:t> vs. </a:t>
            </a:r>
            <a:r>
              <a:rPr lang="en-US" sz="3600" dirty="0" err="1" smtClean="0"/>
              <a:t>ladderized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4505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labels</a:t>
            </a:r>
            <a:endParaRPr lang="en-US" dirty="0"/>
          </a:p>
        </p:txBody>
      </p:sp>
      <p:pic>
        <p:nvPicPr>
          <p:cNvPr id="4" name="Picture 3" descr="viz_spp_7_nodelabel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17" y="1828800"/>
            <a:ext cx="5340350" cy="44196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470400" y="3149600"/>
            <a:ext cx="914399" cy="745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70400" y="1828800"/>
            <a:ext cx="914399" cy="745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8134" y="4555067"/>
            <a:ext cx="914399" cy="745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Associate information with branch</a:t>
            </a:r>
            <a:endParaRPr lang="en-US" sz="3200" dirty="0"/>
          </a:p>
        </p:txBody>
      </p:sp>
      <p:pic>
        <p:nvPicPr>
          <p:cNvPr id="9" name="Picture 8" descr="viz_spp_7_nodelabel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17" y="1828800"/>
            <a:ext cx="5340350" cy="441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3729" y="1879604"/>
            <a:ext cx="783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7 steps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61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3" y="0"/>
            <a:ext cx="53848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Collapsing clades</a:t>
            </a:r>
            <a:endParaRPr lang="en-US" sz="3200" dirty="0"/>
          </a:p>
        </p:txBody>
      </p:sp>
      <p:pic>
        <p:nvPicPr>
          <p:cNvPr id="5" name="Picture 4" descr="viz_spp_7_basic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200617"/>
            <a:ext cx="4199467" cy="3475421"/>
          </a:xfrm>
          <a:prstGeom prst="rect">
            <a:avLst/>
          </a:prstGeom>
        </p:spPr>
      </p:pic>
      <p:pic>
        <p:nvPicPr>
          <p:cNvPr id="6" name="Picture 5" descr="viz_spp_7_basic2_collap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2948735"/>
            <a:ext cx="4826000" cy="3993931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319867" y="524933"/>
            <a:ext cx="4656666" cy="279400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19867" y="3107267"/>
            <a:ext cx="4656666" cy="3005666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53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pace_t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016"/>
            <a:ext cx="7569200" cy="5986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933" y="-128048"/>
            <a:ext cx="6536267" cy="931333"/>
          </a:xfrm>
        </p:spPr>
        <p:txBody>
          <a:bodyPr>
            <a:noAutofit/>
          </a:bodyPr>
          <a:lstStyle/>
          <a:p>
            <a:r>
              <a:rPr lang="en-US" sz="2800" dirty="0" smtClean="0"/>
              <a:t>Clean square trees, economical with space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033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graphics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8932" y="3326544"/>
            <a:ext cx="484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Ability to export vector graphics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944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Re-order clades</a:t>
            </a:r>
            <a:endParaRPr lang="en-US" sz="3200" dirty="0"/>
          </a:p>
        </p:txBody>
      </p:sp>
      <p:pic>
        <p:nvPicPr>
          <p:cNvPr id="9" name="Picture 8" descr="viz_spp_7_nodelabel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4250267" cy="3517462"/>
          </a:xfrm>
          <a:prstGeom prst="rect">
            <a:avLst/>
          </a:prstGeom>
        </p:spPr>
      </p:pic>
      <p:pic>
        <p:nvPicPr>
          <p:cNvPr id="5" name="Picture 4" descr="viz_spp_7_tips_reor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79" y="3318933"/>
            <a:ext cx="4361521" cy="3352799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5400000">
            <a:off x="1750568" y="5063086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6200000">
            <a:off x="6866298" y="2208256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Priority</a:t>
            </a:r>
            <a:r>
              <a:rPr lang="nb-NO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44800"/>
            <a:ext cx="8229600" cy="3281363"/>
          </a:xfrm>
        </p:spPr>
        <p:txBody>
          <a:bodyPr/>
          <a:lstStyle/>
          <a:p>
            <a:r>
              <a:rPr lang="en-US" dirty="0" smtClean="0"/>
              <a:t>Priority 3 targets in: </a:t>
            </a:r>
            <a:r>
              <a:rPr lang="en-US" dirty="0" err="1" smtClean="0"/>
              <a:t>viz_targets.md</a:t>
            </a:r>
            <a:r>
              <a:rPr lang="en-US" dirty="0"/>
              <a:t> </a:t>
            </a:r>
            <a:r>
              <a:rPr lang="en-US" dirty="0" smtClean="0"/>
              <a:t>are not needed at this moment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acity_t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1" y="0"/>
            <a:ext cx="8269673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43599" y="237067"/>
            <a:ext cx="3200401" cy="1100667"/>
          </a:xfrm>
        </p:spPr>
        <p:txBody>
          <a:bodyPr>
            <a:noAutofit/>
          </a:bodyPr>
          <a:lstStyle/>
          <a:p>
            <a:r>
              <a:rPr lang="en-US" sz="2400" dirty="0" smtClean="0"/>
              <a:t>Capacity up to 500 tips easily displayed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51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z_spp_7_cl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0" y="1198761"/>
            <a:ext cx="6490407" cy="5371372"/>
          </a:xfrm>
          <a:prstGeom prst="rect">
            <a:avLst/>
          </a:prstGeom>
        </p:spPr>
      </p:pic>
      <p:pic>
        <p:nvPicPr>
          <p:cNvPr id="2" name="Picture 1" descr="bos_tauru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83" y="2441737"/>
            <a:ext cx="828322" cy="618966"/>
          </a:xfrm>
          <a:prstGeom prst="rect">
            <a:avLst/>
          </a:prstGeom>
        </p:spPr>
      </p:pic>
      <p:pic>
        <p:nvPicPr>
          <p:cNvPr id="3" name="Picture 2" descr="cervus_elaphu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83" y="1681444"/>
            <a:ext cx="809358" cy="611515"/>
          </a:xfrm>
          <a:prstGeom prst="rect">
            <a:avLst/>
          </a:prstGeom>
        </p:spPr>
      </p:pic>
      <p:pic>
        <p:nvPicPr>
          <p:cNvPr id="5" name="Picture 4" descr="cystophora_cristat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83" y="4947723"/>
            <a:ext cx="933450" cy="533400"/>
          </a:xfrm>
          <a:prstGeom prst="rect">
            <a:avLst/>
          </a:prstGeom>
        </p:spPr>
      </p:pic>
      <p:pic>
        <p:nvPicPr>
          <p:cNvPr id="6" name="Picture 5" descr="ovis_orientali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83" y="3209481"/>
            <a:ext cx="1002285" cy="748960"/>
          </a:xfrm>
          <a:prstGeom prst="rect">
            <a:avLst/>
          </a:prstGeom>
        </p:spPr>
      </p:pic>
      <p:pic>
        <p:nvPicPr>
          <p:cNvPr id="9" name="Picture 8" descr="rangifer_tarandu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83" y="938306"/>
            <a:ext cx="896112" cy="594360"/>
          </a:xfrm>
          <a:prstGeom prst="rect">
            <a:avLst/>
          </a:prstGeom>
        </p:spPr>
      </p:pic>
      <p:pic>
        <p:nvPicPr>
          <p:cNvPr id="10" name="Picture 9" descr="suricata_suricatta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83" y="4107219"/>
            <a:ext cx="1042910" cy="691726"/>
          </a:xfrm>
          <a:prstGeom prst="rect">
            <a:avLst/>
          </a:prstGeom>
        </p:spPr>
      </p:pic>
      <p:pic>
        <p:nvPicPr>
          <p:cNvPr id="11" name="Picture 10" descr="mephitis_mephitis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83" y="5629900"/>
            <a:ext cx="956437" cy="73906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Images on tips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861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z_spp_7_cl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1" y="1605161"/>
            <a:ext cx="5999340" cy="4964972"/>
          </a:xfrm>
          <a:prstGeom prst="rect">
            <a:avLst/>
          </a:prstGeom>
        </p:spPr>
      </p:pic>
      <p:pic>
        <p:nvPicPr>
          <p:cNvPr id="7" name="Picture 6" descr="download.jpe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53632"/>
            <a:ext cx="762000" cy="489857"/>
          </a:xfrm>
          <a:prstGeom prst="rect">
            <a:avLst/>
          </a:prstGeom>
        </p:spPr>
      </p:pic>
      <p:pic>
        <p:nvPicPr>
          <p:cNvPr id="8" name="Picture 7" descr="download.jpeg">
            <a:hlinkClick r:id="rId5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76121"/>
            <a:ext cx="762000" cy="489857"/>
          </a:xfrm>
          <a:prstGeom prst="rect">
            <a:avLst/>
          </a:prstGeom>
        </p:spPr>
      </p:pic>
      <p:pic>
        <p:nvPicPr>
          <p:cNvPr id="9" name="Picture 8" descr="download.jpeg">
            <a:hlinkClick r:id="rId6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998610"/>
            <a:ext cx="762000" cy="489857"/>
          </a:xfrm>
          <a:prstGeom prst="rect">
            <a:avLst/>
          </a:prstGeom>
        </p:spPr>
      </p:pic>
      <p:pic>
        <p:nvPicPr>
          <p:cNvPr id="10" name="Picture 9" descr="download.jpeg">
            <a:hlinkClick r:id="rId7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721099"/>
            <a:ext cx="762000" cy="489857"/>
          </a:xfrm>
          <a:prstGeom prst="rect">
            <a:avLst/>
          </a:prstGeom>
        </p:spPr>
      </p:pic>
      <p:pic>
        <p:nvPicPr>
          <p:cNvPr id="11" name="Picture 10" descr="download.jpeg">
            <a:hlinkClick r:id="rId8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443588"/>
            <a:ext cx="762000" cy="489857"/>
          </a:xfrm>
          <a:prstGeom prst="rect">
            <a:avLst/>
          </a:prstGeom>
        </p:spPr>
      </p:pic>
      <p:pic>
        <p:nvPicPr>
          <p:cNvPr id="12" name="Picture 11" descr="download.jpeg">
            <a:hlinkClick r:id="rId9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5166077"/>
            <a:ext cx="762000" cy="489857"/>
          </a:xfrm>
          <a:prstGeom prst="rect">
            <a:avLst/>
          </a:prstGeom>
        </p:spPr>
      </p:pic>
      <p:pic>
        <p:nvPicPr>
          <p:cNvPr id="13" name="Picture 12" descr="download.jpeg">
            <a:hlinkClick r:id="rId10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5888566"/>
            <a:ext cx="762000" cy="489857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-7673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Link-outs at the tips</a:t>
            </a:r>
            <a:endParaRPr lang="en-US" sz="3200" dirty="0"/>
          </a:p>
        </p:txBody>
      </p:sp>
      <p:sp>
        <p:nvSpPr>
          <p:cNvPr id="16" name="Oval Callout 15"/>
          <p:cNvSpPr/>
          <p:nvPr/>
        </p:nvSpPr>
        <p:spPr>
          <a:xfrm>
            <a:off x="7230527" y="2043489"/>
            <a:ext cx="1811866" cy="1239181"/>
          </a:xfrm>
          <a:prstGeom prst="wedgeEllipseCallout">
            <a:avLst>
              <a:gd name="adj1" fmla="val -55680"/>
              <a:gd name="adj2" fmla="val 1513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link to </a:t>
            </a:r>
            <a:r>
              <a:rPr lang="en-US" dirty="0" err="1" smtClean="0"/>
              <a:t>eol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3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18266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Align tips</a:t>
            </a:r>
            <a:endParaRPr lang="en-US" sz="3200" dirty="0"/>
          </a:p>
        </p:txBody>
      </p:sp>
      <p:pic>
        <p:nvPicPr>
          <p:cNvPr id="20" name="Picture 19" descr="space_t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779674"/>
            <a:ext cx="4001255" cy="3164859"/>
          </a:xfrm>
          <a:prstGeom prst="rect">
            <a:avLst/>
          </a:prstGeom>
        </p:spPr>
      </p:pic>
      <p:pic>
        <p:nvPicPr>
          <p:cNvPr id="21" name="Picture 20" descr="space_test_cla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73" y="84665"/>
            <a:ext cx="4118827" cy="3408685"/>
          </a:xfrm>
          <a:prstGeom prst="rect">
            <a:avLst/>
          </a:prstGeom>
        </p:spPr>
      </p:pic>
      <p:pic>
        <p:nvPicPr>
          <p:cNvPr id="24" name="Picture 23" descr="space_test_tip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307" y="3449314"/>
            <a:ext cx="4118827" cy="340868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0" idx="3"/>
          </p:cNvCxnSpPr>
          <p:nvPr/>
        </p:nvCxnSpPr>
        <p:spPr>
          <a:xfrm flipV="1">
            <a:off x="4001253" y="2302934"/>
            <a:ext cx="689280" cy="105917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3"/>
          </p:cNvCxnSpPr>
          <p:nvPr/>
        </p:nvCxnSpPr>
        <p:spPr>
          <a:xfrm>
            <a:off x="4001253" y="3362104"/>
            <a:ext cx="486080" cy="1057496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00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599" y="-6227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Line Thickness</a:t>
            </a:r>
            <a:endParaRPr lang="en-US" sz="3200" dirty="0"/>
          </a:p>
        </p:txBody>
      </p:sp>
      <p:pic>
        <p:nvPicPr>
          <p:cNvPr id="8" name="Picture 7" descr="viz_spp_7_bas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" y="917384"/>
            <a:ext cx="3894667" cy="3223171"/>
          </a:xfrm>
          <a:prstGeom prst="rect">
            <a:avLst/>
          </a:prstGeom>
        </p:spPr>
      </p:pic>
      <p:pic>
        <p:nvPicPr>
          <p:cNvPr id="9" name="Picture 8" descr="viz_spp_7_thi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435715"/>
            <a:ext cx="4114799" cy="3405352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 rot="2278370">
            <a:off x="4421123" y="2924218"/>
            <a:ext cx="1216152" cy="484632"/>
          </a:xfrm>
          <a:prstGeom prst="leftRightArrow">
            <a:avLst>
              <a:gd name="adj1" fmla="val 36024"/>
              <a:gd name="adj2" fmla="val 465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8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88535" y="1693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Line color</a:t>
            </a:r>
            <a:endParaRPr lang="en-US" sz="3200" dirty="0"/>
          </a:p>
        </p:txBody>
      </p:sp>
      <p:pic>
        <p:nvPicPr>
          <p:cNvPr id="9" name="Picture 8" descr="viz_spp_7_thi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5" y="524933"/>
            <a:ext cx="3846689" cy="3183467"/>
          </a:xfrm>
          <a:prstGeom prst="rect">
            <a:avLst/>
          </a:prstGeom>
        </p:spPr>
      </p:pic>
      <p:pic>
        <p:nvPicPr>
          <p:cNvPr id="2" name="Picture 1" descr="viz_spp_7_basic2_magent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390" y="2902023"/>
            <a:ext cx="4514144" cy="3735844"/>
          </a:xfrm>
          <a:prstGeom prst="rect">
            <a:avLst/>
          </a:prstGeom>
        </p:spPr>
      </p:pic>
      <p:sp>
        <p:nvSpPr>
          <p:cNvPr id="6" name="Left-Right Arrow 5"/>
          <p:cNvSpPr/>
          <p:nvPr/>
        </p:nvSpPr>
        <p:spPr>
          <a:xfrm rot="2278370">
            <a:off x="4087190" y="2659707"/>
            <a:ext cx="1216152" cy="484632"/>
          </a:xfrm>
          <a:prstGeom prst="leftRightArrow">
            <a:avLst>
              <a:gd name="adj1" fmla="val 36024"/>
              <a:gd name="adj2" fmla="val 465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7467" y="122237"/>
            <a:ext cx="3166533" cy="1554163"/>
          </a:xfrm>
        </p:spPr>
        <p:txBody>
          <a:bodyPr>
            <a:noAutofit/>
          </a:bodyPr>
          <a:lstStyle/>
          <a:p>
            <a:r>
              <a:rPr lang="en-US" sz="2800" dirty="0" smtClean="0"/>
              <a:t>Support high-resolution graphics</a:t>
            </a:r>
            <a:endParaRPr lang="en-US" sz="2800" dirty="0"/>
          </a:p>
        </p:txBody>
      </p:sp>
      <p:pic>
        <p:nvPicPr>
          <p:cNvPr id="4" name="Picture 3" descr="capacity_t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7"/>
            <a:ext cx="5291409" cy="1732361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452535" y="3461809"/>
            <a:ext cx="2810933" cy="1334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Low-resolution</a:t>
            </a:r>
            <a:endParaRPr lang="en-US" sz="1800" dirty="0"/>
          </a:p>
        </p:txBody>
      </p:sp>
      <p:sp>
        <p:nvSpPr>
          <p:cNvPr id="8" name="Right Brace 7"/>
          <p:cNvSpPr/>
          <p:nvPr/>
        </p:nvSpPr>
        <p:spPr>
          <a:xfrm>
            <a:off x="5291410" y="270933"/>
            <a:ext cx="686058" cy="6451598"/>
          </a:xfrm>
          <a:prstGeom prst="rightBrace">
            <a:avLst>
              <a:gd name="adj1" fmla="val 51787"/>
              <a:gd name="adj2" fmla="val 603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3733" y="2466832"/>
            <a:ext cx="2823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high-resolution see:</a:t>
            </a:r>
            <a:endParaRPr lang="en-US" dirty="0"/>
          </a:p>
          <a:p>
            <a:r>
              <a:rPr lang="en-US" dirty="0" err="1" smtClean="0"/>
              <a:t>capacity_test.svg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0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10062</TotalTime>
  <Words>119</Words>
  <Application>Microsoft Macintosh PowerPoint</Application>
  <PresentationFormat>On-screen Show (4:3)</PresentationFormat>
  <Paragraphs>32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Priority 1 features</vt:lpstr>
      <vt:lpstr>Clean square trees, economical with space</vt:lpstr>
      <vt:lpstr>Capacity up to 500 tips easily displayed</vt:lpstr>
      <vt:lpstr>Images on tips</vt:lpstr>
      <vt:lpstr>Link-outs at the tips</vt:lpstr>
      <vt:lpstr>Align tips</vt:lpstr>
      <vt:lpstr>Line Thickness</vt:lpstr>
      <vt:lpstr>Line color</vt:lpstr>
      <vt:lpstr>Support high-resolution graphics</vt:lpstr>
      <vt:lpstr>Highlighting individual clades</vt:lpstr>
      <vt:lpstr>Highlighting individual clades: boxes</vt:lpstr>
      <vt:lpstr>Highlighting clades: Tip bars</vt:lpstr>
      <vt:lpstr>Categorical data at tips</vt:lpstr>
      <vt:lpstr>Numeric data at tips</vt:lpstr>
      <vt:lpstr>PowerPoint Presentation</vt:lpstr>
      <vt:lpstr>Non-Ladderized vs. ladderized</vt:lpstr>
      <vt:lpstr>Node labels</vt:lpstr>
      <vt:lpstr>Associate information with branch</vt:lpstr>
      <vt:lpstr>Collapsing clades</vt:lpstr>
      <vt:lpstr>Vector graphics</vt:lpstr>
      <vt:lpstr>Re-order clades</vt:lpstr>
      <vt:lpstr>Priority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Phylogram to cladogram</dc:title>
  <dc:creator>Dail Laughinghouse</dc:creator>
  <cp:lastModifiedBy>Dail Laughinghouse</cp:lastModifiedBy>
  <cp:revision>62</cp:revision>
  <dcterms:created xsi:type="dcterms:W3CDTF">2016-07-01T19:30:42Z</dcterms:created>
  <dcterms:modified xsi:type="dcterms:W3CDTF">2016-07-08T19:12:45Z</dcterms:modified>
</cp:coreProperties>
</file>