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1" r:id="rId4"/>
    <p:sldId id="292" r:id="rId5"/>
    <p:sldId id="293" r:id="rId6"/>
    <p:sldId id="294" r:id="rId7"/>
    <p:sldId id="295" r:id="rId8"/>
    <p:sldId id="296" r:id="rId9"/>
    <p:sldId id="297" r:id="rId10"/>
    <p:sldId id="302" r:id="rId11"/>
    <p:sldId id="298" r:id="rId12"/>
    <p:sldId id="307" r:id="rId13"/>
    <p:sldId id="304" r:id="rId14"/>
    <p:sldId id="306"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1" r:id="rId28"/>
    <p:sldId id="320" r:id="rId29"/>
    <p:sldId id="326" r:id="rId30"/>
    <p:sldId id="322" r:id="rId31"/>
    <p:sldId id="325" r:id="rId32"/>
    <p:sldId id="327" r:id="rId33"/>
    <p:sldId id="328" r:id="rId34"/>
    <p:sldId id="324" r:id="rId35"/>
    <p:sldId id="329" r:id="rId36"/>
    <p:sldId id="330" r:id="rId37"/>
    <p:sldId id="332" r:id="rId38"/>
    <p:sldId id="333" r:id="rId39"/>
    <p:sldId id="30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ura Moe" initials="TM" lastIdx="1" clrIdx="0">
    <p:extLst>
      <p:ext uri="{19B8F6BF-5375-455C-9EA6-DF929625EA0E}">
        <p15:presenceInfo xmlns:p15="http://schemas.microsoft.com/office/powerpoint/2012/main" userId="a17aaf957cd9e8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2/5/2020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2/5/2020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2/5/2020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2/5/2020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8" Type="http://schemas.openxmlformats.org/officeDocument/2006/relationships/hyperlink" Target="https://www.atlassian.com/git/tutorials/merging-vs-rebasing" TargetMode="External"/><Relationship Id="rId3" Type="http://schemas.openxmlformats.org/officeDocument/2006/relationships/hyperlink" Target="https://dzone.com/articles/learning-git-what-is-stashing" TargetMode="External"/><Relationship Id="rId7" Type="http://schemas.openxmlformats.org/officeDocument/2006/relationships/hyperlink" Target="https://stackoverflow.com/questions/1407638/git-merge-removing-files-i-want-to-keep" TargetMode="External"/><Relationship Id="rId2" Type="http://schemas.openxmlformats.org/officeDocument/2006/relationships/hyperlink" Target="https://nvie.com/posts/a-successful-git-branching-model/" TargetMode="External"/><Relationship Id="rId1" Type="http://schemas.openxmlformats.org/officeDocument/2006/relationships/slideLayout" Target="../slideLayouts/slideLayout11.xml"/><Relationship Id="rId6" Type="http://schemas.openxmlformats.org/officeDocument/2006/relationships/hyperlink" Target="https://dev.to/timabell/should-you-rebase-or-merge-to-update-feature-branches-in-git-1aee" TargetMode="External"/><Relationship Id="rId11" Type="http://schemas.openxmlformats.org/officeDocument/2006/relationships/hyperlink" Target="https://ohshitgit.com/" TargetMode="External"/><Relationship Id="rId5" Type="http://schemas.openxmlformats.org/officeDocument/2006/relationships/hyperlink" Target="https://hackernoon.com/git-merge-vs-rebase-whats-the-diff-76413c117333" TargetMode="External"/><Relationship Id="rId10" Type="http://schemas.openxmlformats.org/officeDocument/2006/relationships/hyperlink" Target="https://www.atlassian.com/git/tutorials/undoing-changes/git-reset" TargetMode="External"/><Relationship Id="rId4" Type="http://schemas.openxmlformats.org/officeDocument/2006/relationships/hyperlink" Target="https://stackoverflow.com/questions/5737002/how-to-delete-a-stash-created-with-git-stash-create" TargetMode="External"/><Relationship Id="rId9" Type="http://schemas.openxmlformats.org/officeDocument/2006/relationships/hyperlink" Target="https://www.atlassian.com/git/tutorials/syncing/git-fetc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idx="1"/>
          </p:nvPr>
        </p:nvSpPr>
        <p:spPr/>
        <p:txBody>
          <a:bodyPr>
            <a:normAutofit fontScale="77500" lnSpcReduction="20000"/>
          </a:bodyPr>
          <a:lstStyle/>
          <a:p>
            <a:r>
              <a:rPr lang="en-US" sz="3200" b="1" dirty="0" smtClean="0"/>
              <a:t>Distributed version control system</a:t>
            </a:r>
          </a:p>
          <a:p>
            <a:r>
              <a:rPr lang="en-US" sz="3200" b="1" dirty="0" smtClean="0"/>
              <a:t>(</a:t>
            </a:r>
            <a:r>
              <a:rPr lang="en-US" sz="3200" b="1" dirty="0" err="1" smtClean="0"/>
              <a:t>AdVANCED</a:t>
            </a:r>
            <a:r>
              <a:rPr lang="en-US" sz="3200" b="1" dirty="0" smtClean="0"/>
              <a:t>)</a:t>
            </a:r>
            <a:endParaRPr lang="en-US" sz="3200"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5" y="1982719"/>
            <a:ext cx="4491819" cy="1875705"/>
          </a:xfrm>
          <a:prstGeom prst="rect">
            <a:avLst/>
          </a:prstGeom>
        </p:spPr>
      </p:pic>
    </p:spTree>
    <p:extLst>
      <p:ext uri="{BB962C8B-B14F-4D97-AF65-F5344CB8AC3E}">
        <p14:creationId xmlns:p14="http://schemas.microsoft.com/office/powerpoint/2010/main" val="4068222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8"/>
            <a:ext cx="9689659" cy="897307"/>
          </a:xfrm>
        </p:spPr>
        <p:txBody>
          <a:bodyPr/>
          <a:lstStyle/>
          <a:p>
            <a:r>
              <a:rPr lang="en-US" sz="4400" dirty="0" smtClean="0"/>
              <a:t>Integrate P4Merge as </a:t>
            </a:r>
            <a:r>
              <a:rPr lang="en-US" sz="4400" dirty="0" smtClean="0">
                <a:solidFill>
                  <a:srgbClr val="FF0000"/>
                </a:solidFill>
              </a:rPr>
              <a:t>Merge</a:t>
            </a:r>
            <a:r>
              <a:rPr lang="en-US" sz="4400" dirty="0" smtClean="0"/>
              <a:t> tool</a:t>
            </a:r>
            <a:endParaRPr lang="en-US" sz="4400" dirty="0"/>
          </a:p>
        </p:txBody>
      </p:sp>
      <p:sp>
        <p:nvSpPr>
          <p:cNvPr id="6" name="Content Placeholder 2"/>
          <p:cNvSpPr>
            <a:spLocks noGrp="1"/>
          </p:cNvSpPr>
          <p:nvPr>
            <p:ph type="body" sz="half" idx="2"/>
          </p:nvPr>
        </p:nvSpPr>
        <p:spPr>
          <a:xfrm>
            <a:off x="1154953" y="1606610"/>
            <a:ext cx="9937487" cy="4725823"/>
          </a:xfrm>
        </p:spPr>
        <p:txBody>
          <a:bodyPr anchor="t">
            <a:normAutofit lnSpcReduction="10000"/>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Before integrate P4Merge with Git, we will need to know the install location of P4Merge because we will need to used </a:t>
            </a:r>
            <a:r>
              <a:rPr lang="en-US" dirty="0">
                <a:latin typeface="Calibri" panose="020F0502020204030204" pitchFamily="34" charset="0"/>
                <a:ea typeface="Arial Unicode MS" panose="020B0604020202020204" pitchFamily="34" charset="-128"/>
                <a:cs typeface="Calibri" panose="020F0502020204030204" pitchFamily="34" charset="0"/>
              </a:rPr>
              <a:t>that location in later</a:t>
            </a:r>
            <a:r>
              <a:rPr lang="en-US" dirty="0" smtClean="0">
                <a:latin typeface="Calibri" panose="020F0502020204030204" pitchFamily="34" charset="0"/>
                <a:ea typeface="Arial Unicode MS" panose="020B0604020202020204" pitchFamily="34" charset="-128"/>
                <a:cs typeface="Calibri" panose="020F0502020204030204" pitchFamily="34" charset="0"/>
              </a:rPr>
              <a:t>.(May be in </a:t>
            </a:r>
            <a:r>
              <a:rPr lang="en-US"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C</a:t>
            </a:r>
            <a:r>
              <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rPr>
              <a:t>:\Program </a:t>
            </a:r>
            <a:r>
              <a:rPr lang="en-US"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Files\Perforce</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So, let’s start integrate </a:t>
            </a:r>
            <a:r>
              <a:rPr lang="en-US" i="1"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P4Merge as merge tool</a:t>
            </a:r>
            <a:r>
              <a:rPr lang="en-US" dirty="0" smtClean="0">
                <a:latin typeface="Calibri" panose="020F0502020204030204" pitchFamily="34" charset="0"/>
                <a:ea typeface="Arial Unicode MS" panose="020B0604020202020204" pitchFamily="34" charset="-128"/>
                <a:cs typeface="Calibri" panose="020F0502020204030204" pitchFamily="34" charset="0"/>
              </a:rPr>
              <a:t>. Type following command in command prompt.</a:t>
            </a:r>
            <a:endPar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config</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--global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merge.tool</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p4merge</a:t>
            </a: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Then, we need to add actual path of P4Merge tools.</a:t>
            </a:r>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Note: you will need to used forward slash(/), when writing path. </a:t>
            </a:r>
          </a:p>
          <a:p>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git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config</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--global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mergetool.p4merge.path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C:/Program Files/Perforce/p4merge.exe”</a:t>
            </a: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By default, when we use </a:t>
            </a:r>
            <a:r>
              <a:rPr lang="en-US" dirty="0" err="1"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mergetool</a:t>
            </a:r>
            <a:r>
              <a:rPr lang="en-US"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 </a:t>
            </a:r>
            <a:r>
              <a:rPr lang="en-US" dirty="0" smtClean="0">
                <a:latin typeface="Calibri" panose="020F0502020204030204" pitchFamily="34" charset="0"/>
                <a:ea typeface="Arial Unicode MS" panose="020B0604020202020204" pitchFamily="34" charset="-128"/>
                <a:cs typeface="Calibri" panose="020F0502020204030204" pitchFamily="34" charset="0"/>
              </a:rPr>
              <a:t>command, </a:t>
            </a:r>
            <a:r>
              <a:rPr lang="en-US" dirty="0">
                <a:latin typeface="Calibri" panose="020F0502020204030204" pitchFamily="34" charset="0"/>
                <a:ea typeface="Arial Unicode MS" panose="020B0604020202020204" pitchFamily="34" charset="-128"/>
                <a:cs typeface="Calibri" panose="020F0502020204030204" pitchFamily="34" charset="0"/>
              </a:rPr>
              <a:t>G</a:t>
            </a:r>
            <a:r>
              <a:rPr lang="en-US" dirty="0" smtClean="0">
                <a:latin typeface="Calibri" panose="020F0502020204030204" pitchFamily="34" charset="0"/>
                <a:ea typeface="Arial Unicode MS" panose="020B0604020202020204" pitchFamily="34" charset="-128"/>
                <a:cs typeface="Calibri" panose="020F0502020204030204" pitchFamily="34" charset="0"/>
              </a:rPr>
              <a:t>it will confirm you to open or not the application, that you set as </a:t>
            </a:r>
            <a:r>
              <a:rPr lang="en-US" dirty="0" err="1" smtClean="0">
                <a:latin typeface="Calibri" panose="020F0502020204030204" pitchFamily="34" charset="0"/>
                <a:ea typeface="Arial Unicode MS" panose="020B0604020202020204" pitchFamily="34" charset="-128"/>
                <a:cs typeface="Calibri" panose="020F0502020204030204" pitchFamily="34" charset="0"/>
              </a:rPr>
              <a:t>mergetool</a:t>
            </a:r>
            <a:r>
              <a:rPr lang="en-US" dirty="0" smtClean="0">
                <a:latin typeface="Calibri" panose="020F0502020204030204" pitchFamily="34" charset="0"/>
                <a:ea typeface="Arial Unicode MS" panose="020B0604020202020204" pitchFamily="34" charset="-128"/>
                <a:cs typeface="Calibri" panose="020F0502020204030204" pitchFamily="34" charset="0"/>
              </a:rPr>
              <a:t>(P4Merge). To skip this question, we can set prompt setting as shown in below.</a:t>
            </a:r>
          </a:p>
          <a:p>
            <a:r>
              <a:rPr lang="en-US"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config</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--global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mergetool.prompt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false</a:t>
            </a:r>
          </a:p>
          <a:p>
            <a:endPar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onsolas" panose="020B0609020204030204" pitchFamily="49" charset="0"/>
              <a:ea typeface="Arial Unicode MS" panose="020B0604020202020204" pitchFamily="34" charset="-128"/>
              <a:cs typeface="Calibri" panose="020F0502020204030204" pitchFamily="34" charset="0"/>
            </a:endParaRP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2159590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7"/>
            <a:ext cx="9689659" cy="922945"/>
          </a:xfrm>
        </p:spPr>
        <p:txBody>
          <a:bodyPr/>
          <a:lstStyle/>
          <a:p>
            <a:r>
              <a:rPr lang="en-US" sz="4000" dirty="0" smtClean="0"/>
              <a:t>Simple Merge (Fast-Forward Merge)</a:t>
            </a:r>
            <a:endParaRPr lang="en-US" sz="4000" dirty="0"/>
          </a:p>
        </p:txBody>
      </p:sp>
      <p:sp>
        <p:nvSpPr>
          <p:cNvPr id="6" name="Content Placeholder 2"/>
          <p:cNvSpPr>
            <a:spLocks noGrp="1"/>
          </p:cNvSpPr>
          <p:nvPr>
            <p:ph type="body" sz="half" idx="2"/>
          </p:nvPr>
        </p:nvSpPr>
        <p:spPr>
          <a:xfrm>
            <a:off x="1154953" y="1606610"/>
            <a:ext cx="9937487" cy="4811281"/>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While merging </a:t>
            </a:r>
            <a:r>
              <a:rPr lang="en-US" dirty="0">
                <a:latin typeface="Calibri" panose="020F0502020204030204" pitchFamily="34" charset="0"/>
                <a:ea typeface="Arial Unicode MS" panose="020B0604020202020204" pitchFamily="34" charset="-128"/>
                <a:cs typeface="Calibri" panose="020F0502020204030204" pitchFamily="34" charset="0"/>
              </a:rPr>
              <a:t>G</a:t>
            </a:r>
            <a:r>
              <a:rPr lang="en-US" dirty="0" smtClean="0">
                <a:latin typeface="Calibri" panose="020F0502020204030204" pitchFamily="34" charset="0"/>
                <a:ea typeface="Arial Unicode MS" panose="020B0604020202020204" pitchFamily="34" charset="-128"/>
                <a:cs typeface="Calibri" panose="020F0502020204030204" pitchFamily="34" charset="0"/>
              </a:rPr>
              <a:t>it tries to automatically merge when possible, if </a:t>
            </a:r>
            <a:r>
              <a:rPr lang="en-US" dirty="0">
                <a:latin typeface="Calibri" panose="020F0502020204030204" pitchFamily="34" charset="0"/>
                <a:ea typeface="Arial Unicode MS" panose="020B0604020202020204" pitchFamily="34" charset="-128"/>
                <a:cs typeface="Calibri" panose="020F0502020204030204" pitchFamily="34" charset="0"/>
              </a:rPr>
              <a:t>there is no additional work is detected on the parent branch (master branch), Git will simply apply all commits from the other branch directly onto the parent branch. </a:t>
            </a:r>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Let’s try to test Git Merge with following scenarios.</a:t>
            </a:r>
          </a:p>
          <a:p>
            <a:r>
              <a:rPr lang="en-US" dirty="0" smtClean="0">
                <a:latin typeface="Calibri" panose="020F0502020204030204" pitchFamily="34" charset="0"/>
                <a:ea typeface="Arial Unicode MS" panose="020B0604020202020204" pitchFamily="34" charset="-128"/>
                <a:cs typeface="Calibri" panose="020F0502020204030204" pitchFamily="34" charset="0"/>
              </a:rPr>
              <a:t>1. </a:t>
            </a:r>
            <a:r>
              <a:rPr lang="en-US" dirty="0">
                <a:latin typeface="Calibri" panose="020F0502020204030204" pitchFamily="34" charset="0"/>
                <a:ea typeface="Arial Unicode MS" panose="020B0604020202020204" pitchFamily="34" charset="-128"/>
                <a:cs typeface="Calibri" panose="020F0502020204030204" pitchFamily="34" charset="0"/>
              </a:rPr>
              <a:t>M</a:t>
            </a:r>
            <a:r>
              <a:rPr lang="en-US" dirty="0" smtClean="0">
                <a:latin typeface="Calibri" panose="020F0502020204030204" pitchFamily="34" charset="0"/>
                <a:ea typeface="Arial Unicode MS" panose="020B0604020202020204" pitchFamily="34" charset="-128"/>
                <a:cs typeface="Calibri" panose="020F0502020204030204" pitchFamily="34" charset="0"/>
              </a:rPr>
              <a:t>odify a file (</a:t>
            </a:r>
            <a:r>
              <a:rPr lang="en-US" dirty="0" err="1" smtClean="0">
                <a:latin typeface="Calibri" panose="020F0502020204030204" pitchFamily="34" charset="0"/>
                <a:ea typeface="Arial Unicode MS" panose="020B0604020202020204" pitchFamily="34" charset="-128"/>
                <a:cs typeface="Calibri" panose="020F0502020204030204" pitchFamily="34" charset="0"/>
              </a:rPr>
              <a:t>eg</a:t>
            </a:r>
            <a:r>
              <a:rPr lang="en-US" dirty="0" smtClean="0">
                <a:latin typeface="Calibri" panose="020F0502020204030204" pitchFamily="34" charset="0"/>
                <a:ea typeface="Arial Unicode MS" panose="020B0604020202020204" pitchFamily="34" charset="-128"/>
                <a:cs typeface="Calibri" panose="020F0502020204030204" pitchFamily="34" charset="0"/>
              </a:rPr>
              <a:t>. ‘</a:t>
            </a:r>
            <a:r>
              <a:rPr lang="en-US" dirty="0" err="1" smtClean="0">
                <a:latin typeface="Calibri" panose="020F0502020204030204" pitchFamily="34" charset="0"/>
                <a:ea typeface="Arial Unicode MS" panose="020B0604020202020204" pitchFamily="34" charset="-128"/>
                <a:cs typeface="Calibri" panose="020F0502020204030204" pitchFamily="34" charset="0"/>
              </a:rPr>
              <a:t>index.php</a:t>
            </a:r>
            <a:r>
              <a:rPr lang="en-US" dirty="0" smtClean="0">
                <a:latin typeface="Calibri" panose="020F0502020204030204" pitchFamily="34" charset="0"/>
                <a:ea typeface="Arial Unicode MS" panose="020B0604020202020204" pitchFamily="34" charset="-128"/>
                <a:cs typeface="Calibri" panose="020F0502020204030204" pitchFamily="34" charset="0"/>
              </a:rPr>
              <a:t>’) and then create a branch called ‘updates’ or anything you want and switch to that branch.</a:t>
            </a:r>
          </a:p>
          <a:p>
            <a:r>
              <a:rPr lang="en-US" dirty="0" smtClean="0">
                <a:latin typeface="Calibri" panose="020F0502020204030204" pitchFamily="34" charset="0"/>
                <a:ea typeface="Arial Unicode MS" panose="020B0604020202020204" pitchFamily="34" charset="-128"/>
                <a:cs typeface="Calibri" panose="020F0502020204030204" pitchFamily="34" charset="0"/>
              </a:rPr>
              <a:t>2. When you are on new branch ‘updates’, then commit ‘</a:t>
            </a:r>
            <a:r>
              <a:rPr lang="en-US" dirty="0" err="1" smtClean="0">
                <a:latin typeface="Calibri" panose="020F0502020204030204" pitchFamily="34" charset="0"/>
                <a:ea typeface="Arial Unicode MS" panose="020B0604020202020204" pitchFamily="34" charset="-128"/>
                <a:cs typeface="Calibri" panose="020F0502020204030204" pitchFamily="34" charset="0"/>
              </a:rPr>
              <a:t>index.php</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r>
              <a:rPr lang="en-US" dirty="0" smtClean="0">
                <a:latin typeface="Calibri" panose="020F0502020204030204" pitchFamily="34" charset="0"/>
                <a:ea typeface="Arial Unicode MS" panose="020B0604020202020204" pitchFamily="34" charset="-128"/>
                <a:cs typeface="Calibri" panose="020F0502020204030204" pitchFamily="34" charset="0"/>
              </a:rPr>
              <a:t>3. After that, switch back to ‘master’ branch and merge with following merge command.</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 merge updates</a:t>
            </a: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Note: When you want to merge your branches into master branch, firstly you should be on master branch and then merge.</a:t>
            </a:r>
          </a:p>
        </p:txBody>
      </p:sp>
    </p:spTree>
    <p:extLst>
      <p:ext uri="{BB962C8B-B14F-4D97-AF65-F5344CB8AC3E}">
        <p14:creationId xmlns:p14="http://schemas.microsoft.com/office/powerpoint/2010/main" val="2581518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70020"/>
            <a:ext cx="9689659" cy="922945"/>
          </a:xfrm>
        </p:spPr>
        <p:txBody>
          <a:bodyPr anchor="ctr"/>
          <a:lstStyle/>
          <a:p>
            <a:r>
              <a:rPr lang="en-US" sz="3600" dirty="0" smtClean="0"/>
              <a:t>Fast-Forward VS No Fast-Forward Merge</a:t>
            </a:r>
            <a:endParaRPr lang="en-US" sz="3600" dirty="0"/>
          </a:p>
        </p:txBody>
      </p:sp>
      <p:sp>
        <p:nvSpPr>
          <p:cNvPr id="6" name="Content Placeholder 2"/>
          <p:cNvSpPr>
            <a:spLocks noGrp="1"/>
          </p:cNvSpPr>
          <p:nvPr>
            <p:ph type="body" sz="half" idx="2"/>
          </p:nvPr>
        </p:nvSpPr>
        <p:spPr>
          <a:xfrm>
            <a:off x="1154954" y="1495514"/>
            <a:ext cx="5630408" cy="4811281"/>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In Fast-Forward merge, Git will simply apply all commits from the other branch directly onto the parent branch.</a:t>
            </a: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The </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--no-</a:t>
            </a:r>
            <a:r>
              <a:rPr lang="en-US" dirty="0" err="1">
                <a:solidFill>
                  <a:srgbClr val="FFC000"/>
                </a:solidFill>
                <a:latin typeface="Calibri" panose="020F0502020204030204" pitchFamily="34" charset="0"/>
                <a:ea typeface="Arial Unicode MS" panose="020B0604020202020204" pitchFamily="34" charset="-128"/>
                <a:cs typeface="Calibri" panose="020F0502020204030204" pitchFamily="34" charset="0"/>
              </a:rPr>
              <a:t>ff</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 </a:t>
            </a:r>
            <a:r>
              <a:rPr lang="en-US" dirty="0">
                <a:latin typeface="Calibri" panose="020F0502020204030204" pitchFamily="34" charset="0"/>
                <a:ea typeface="Arial Unicode MS" panose="020B0604020202020204" pitchFamily="34" charset="-128"/>
                <a:cs typeface="Calibri" panose="020F0502020204030204" pitchFamily="34" charset="0"/>
              </a:rPr>
              <a:t>flag causes the merge to always create a new commit object, </a:t>
            </a:r>
            <a:r>
              <a:rPr lang="en-US" dirty="0" smtClean="0">
                <a:latin typeface="Calibri" panose="020F0502020204030204" pitchFamily="34" charset="0"/>
                <a:ea typeface="Arial Unicode MS" panose="020B0604020202020204" pitchFamily="34" charset="-128"/>
                <a:cs typeface="Calibri" panose="020F0502020204030204" pitchFamily="34" charset="0"/>
              </a:rPr>
              <a:t>even </a:t>
            </a:r>
            <a:r>
              <a:rPr lang="en-US" dirty="0">
                <a:latin typeface="Calibri" panose="020F0502020204030204" pitchFamily="34" charset="0"/>
                <a:ea typeface="Arial Unicode MS" panose="020B0604020202020204" pitchFamily="34" charset="-128"/>
                <a:cs typeface="Calibri" panose="020F0502020204030204" pitchFamily="34" charset="0"/>
              </a:rPr>
              <a:t>if the merge could be performed with a fast-forward. </a:t>
            </a:r>
            <a:r>
              <a:rPr lang="en-US" dirty="0" smtClean="0">
                <a:latin typeface="Calibri" panose="020F0502020204030204" pitchFamily="34" charset="0"/>
                <a:ea typeface="Arial Unicode MS" panose="020B0604020202020204" pitchFamily="34" charset="-128"/>
                <a:cs typeface="Calibri" panose="020F0502020204030204" pitchFamily="34" charset="0"/>
              </a:rPr>
              <a:t>This </a:t>
            </a:r>
            <a:r>
              <a:rPr lang="en-US" dirty="0">
                <a:latin typeface="Calibri" panose="020F0502020204030204" pitchFamily="34" charset="0"/>
                <a:ea typeface="Arial Unicode MS" panose="020B0604020202020204" pitchFamily="34" charset="-128"/>
                <a:cs typeface="Calibri" panose="020F0502020204030204" pitchFamily="34" charset="0"/>
              </a:rPr>
              <a:t>avoids losing information about the historical existence of a feature branch and groups together all commits </a:t>
            </a:r>
            <a:r>
              <a:rPr lang="en-US" dirty="0" smtClean="0">
                <a:latin typeface="Calibri" panose="020F0502020204030204" pitchFamily="34" charset="0"/>
                <a:ea typeface="Arial Unicode MS" panose="020B0604020202020204" pitchFamily="34" charset="-128"/>
                <a:cs typeface="Calibri" panose="020F0502020204030204" pitchFamily="34" charset="0"/>
              </a:rPr>
              <a:t>that </a:t>
            </a:r>
            <a:r>
              <a:rPr lang="en-US" dirty="0">
                <a:latin typeface="Calibri" panose="020F0502020204030204" pitchFamily="34" charset="0"/>
                <a:ea typeface="Arial Unicode MS" panose="020B0604020202020204" pitchFamily="34" charset="-128"/>
                <a:cs typeface="Calibri" panose="020F0502020204030204" pitchFamily="34" charset="0"/>
              </a:rPr>
              <a:t>together added the feature. </a:t>
            </a:r>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merge --no-</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ff</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updates</a:t>
            </a:r>
            <a:endPar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5361" y="1495514"/>
            <a:ext cx="4518909" cy="4537817"/>
          </a:xfrm>
          <a:prstGeom prst="rect">
            <a:avLst/>
          </a:prstGeom>
        </p:spPr>
      </p:pic>
    </p:spTree>
    <p:extLst>
      <p:ext uri="{BB962C8B-B14F-4D97-AF65-F5344CB8AC3E}">
        <p14:creationId xmlns:p14="http://schemas.microsoft.com/office/powerpoint/2010/main" val="1605270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10195"/>
            <a:ext cx="9689659" cy="760575"/>
          </a:xfrm>
        </p:spPr>
        <p:txBody>
          <a:bodyPr/>
          <a:lstStyle/>
          <a:p>
            <a:r>
              <a:rPr lang="en-US" sz="4000" dirty="0" smtClean="0"/>
              <a:t>Merge with Resolving Conflict</a:t>
            </a:r>
            <a:endParaRPr lang="en-US" sz="4000" dirty="0"/>
          </a:p>
        </p:txBody>
      </p:sp>
      <p:sp>
        <p:nvSpPr>
          <p:cNvPr id="6" name="Content Placeholder 2"/>
          <p:cNvSpPr>
            <a:spLocks noGrp="1"/>
          </p:cNvSpPr>
          <p:nvPr>
            <p:ph type="body" sz="half" idx="2"/>
          </p:nvPr>
        </p:nvSpPr>
        <p:spPr>
          <a:xfrm>
            <a:off x="1154953" y="1230594"/>
            <a:ext cx="9937487" cy="4811281"/>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When Git unable to automatically resolve any conflict, then you have to resolve that conflict with manual merge. Let’s try to test Git Manual Merge with following scenarios.</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1. </a:t>
            </a:r>
            <a:r>
              <a:rPr lang="en-US" dirty="0">
                <a:latin typeface="Calibri" panose="020F0502020204030204" pitchFamily="34" charset="0"/>
                <a:ea typeface="Arial Unicode MS" panose="020B0604020202020204" pitchFamily="34" charset="-128"/>
                <a:cs typeface="Calibri" panose="020F0502020204030204" pitchFamily="34" charset="0"/>
              </a:rPr>
              <a:t>C</a:t>
            </a:r>
            <a:r>
              <a:rPr lang="en-US" dirty="0" smtClean="0">
                <a:latin typeface="Calibri" panose="020F0502020204030204" pitchFamily="34" charset="0"/>
                <a:ea typeface="Arial Unicode MS" panose="020B0604020202020204" pitchFamily="34" charset="-128"/>
                <a:cs typeface="Calibri" panose="020F0502020204030204" pitchFamily="34" charset="0"/>
              </a:rPr>
              <a:t>reate a branch called ‘features’ or anything you want and switch to that branch. Then modify already existing a file (</a:t>
            </a:r>
            <a:r>
              <a:rPr lang="en-US" dirty="0" err="1" smtClean="0">
                <a:latin typeface="Calibri" panose="020F0502020204030204" pitchFamily="34" charset="0"/>
                <a:ea typeface="Arial Unicode MS" panose="020B0604020202020204" pitchFamily="34" charset="-128"/>
                <a:cs typeface="Calibri" panose="020F0502020204030204" pitchFamily="34" charset="0"/>
              </a:rPr>
              <a:t>eg</a:t>
            </a:r>
            <a:r>
              <a:rPr lang="en-US" dirty="0" smtClean="0">
                <a:latin typeface="Calibri" panose="020F0502020204030204" pitchFamily="34" charset="0"/>
                <a:ea typeface="Arial Unicode MS" panose="020B0604020202020204" pitchFamily="34" charset="-128"/>
                <a:cs typeface="Calibri" panose="020F0502020204030204" pitchFamily="34" charset="0"/>
              </a:rPr>
              <a:t>. </a:t>
            </a:r>
            <a:r>
              <a:rPr lang="en-US" dirty="0" err="1" smtClean="0">
                <a:latin typeface="Calibri" panose="020F0502020204030204" pitchFamily="34" charset="0"/>
                <a:ea typeface="Arial Unicode MS" panose="020B0604020202020204" pitchFamily="34" charset="-128"/>
                <a:cs typeface="Calibri" panose="020F0502020204030204" pitchFamily="34" charset="0"/>
              </a:rPr>
              <a:t>index.php</a:t>
            </a:r>
            <a:r>
              <a:rPr lang="en-US" dirty="0" smtClean="0">
                <a:latin typeface="Calibri" panose="020F0502020204030204" pitchFamily="34" charset="0"/>
                <a:ea typeface="Arial Unicode MS" panose="020B0604020202020204" pitchFamily="34" charset="-128"/>
                <a:cs typeface="Calibri" panose="020F0502020204030204" pitchFamily="34" charset="0"/>
              </a:rPr>
              <a:t> or whatever you have) and commit.</a:t>
            </a:r>
          </a:p>
          <a:p>
            <a:r>
              <a:rPr lang="en-US" dirty="0" smtClean="0">
                <a:latin typeface="Calibri" panose="020F0502020204030204" pitchFamily="34" charset="0"/>
                <a:ea typeface="Arial Unicode MS" panose="020B0604020202020204" pitchFamily="34" charset="-128"/>
                <a:cs typeface="Calibri" panose="020F0502020204030204" pitchFamily="34" charset="0"/>
              </a:rPr>
              <a:t>2. Then switch to master branch and modify same file and same line of code that you already edit like in ‘features’ branch and commit.</a:t>
            </a:r>
          </a:p>
          <a:p>
            <a:r>
              <a:rPr lang="en-US" dirty="0" smtClean="0">
                <a:latin typeface="Calibri" panose="020F0502020204030204" pitchFamily="34" charset="0"/>
                <a:ea typeface="Arial Unicode MS" panose="020B0604020202020204" pitchFamily="34" charset="-128"/>
                <a:cs typeface="Calibri" panose="020F0502020204030204" pitchFamily="34" charset="0"/>
              </a:rPr>
              <a:t>3. Let’s try to merge these ‘features’ branch into ‘master’ branch.</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 merge features</a:t>
            </a:r>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At this time, modification line number of ‘</a:t>
            </a:r>
            <a:r>
              <a:rPr lang="en-US" dirty="0" err="1" smtClean="0">
                <a:latin typeface="Calibri" panose="020F0502020204030204" pitchFamily="34" charset="0"/>
                <a:ea typeface="Arial Unicode MS" panose="020B0604020202020204" pitchFamily="34" charset="-128"/>
                <a:cs typeface="Calibri" panose="020F0502020204030204" pitchFamily="34" charset="0"/>
              </a:rPr>
              <a:t>index.php</a:t>
            </a:r>
            <a:r>
              <a:rPr lang="en-US" dirty="0" smtClean="0">
                <a:latin typeface="Calibri" panose="020F0502020204030204" pitchFamily="34" charset="0"/>
                <a:ea typeface="Arial Unicode MS" panose="020B0604020202020204" pitchFamily="34" charset="-128"/>
                <a:cs typeface="Calibri" panose="020F0502020204030204" pitchFamily="34" charset="0"/>
              </a:rPr>
              <a:t>’ is same in both branches. So, Git cannot auto merge and you will see the result of conflict.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256" y="4770212"/>
            <a:ext cx="8169348" cy="1928027"/>
          </a:xfrm>
          <a:prstGeom prst="rect">
            <a:avLst/>
          </a:prstGeom>
        </p:spPr>
      </p:pic>
    </p:spTree>
    <p:extLst>
      <p:ext uri="{BB962C8B-B14F-4D97-AF65-F5344CB8AC3E}">
        <p14:creationId xmlns:p14="http://schemas.microsoft.com/office/powerpoint/2010/main" val="3152492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760575"/>
          </a:xfrm>
        </p:spPr>
        <p:txBody>
          <a:bodyPr/>
          <a:lstStyle/>
          <a:p>
            <a:r>
              <a:rPr lang="en-US" sz="4000" dirty="0" smtClean="0"/>
              <a:t>Merge with Resolving Conflict</a:t>
            </a:r>
            <a:endParaRPr lang="en-US" sz="4000" dirty="0"/>
          </a:p>
        </p:txBody>
      </p:sp>
      <p:sp>
        <p:nvSpPr>
          <p:cNvPr id="6" name="Content Placeholder 2"/>
          <p:cNvSpPr>
            <a:spLocks noGrp="1"/>
          </p:cNvSpPr>
          <p:nvPr>
            <p:ph type="body" sz="half" idx="2"/>
          </p:nvPr>
        </p:nvSpPr>
        <p:spPr>
          <a:xfrm>
            <a:off x="1154953" y="1358780"/>
            <a:ext cx="9937487" cy="4811281"/>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So, we will try to merge by using our </a:t>
            </a:r>
            <a:r>
              <a:rPr lang="en-US" dirty="0" err="1"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mergetool</a:t>
            </a:r>
            <a:r>
              <a:rPr lang="en-US"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 </a:t>
            </a:r>
            <a:r>
              <a:rPr lang="en-US" dirty="0" smtClean="0">
                <a:latin typeface="Calibri" panose="020F0502020204030204" pitchFamily="34" charset="0"/>
                <a:ea typeface="Arial Unicode MS" panose="020B0604020202020204" pitchFamily="34" charset="-128"/>
                <a:cs typeface="Calibri" panose="020F0502020204030204" pitchFamily="34" charset="0"/>
              </a:rPr>
              <a:t>that we already created.  Type ‘</a:t>
            </a:r>
            <a:r>
              <a:rPr lang="en-US" dirty="0" err="1"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git</a:t>
            </a:r>
            <a:r>
              <a:rPr lang="en-US"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 </a:t>
            </a:r>
            <a:r>
              <a:rPr lang="en-US" dirty="0" err="1"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mergetool</a:t>
            </a:r>
            <a:r>
              <a:rPr lang="en-US" dirty="0" smtClean="0">
                <a:latin typeface="Calibri" panose="020F0502020204030204" pitchFamily="34" charset="0"/>
                <a:ea typeface="Arial Unicode MS" panose="020B0604020202020204" pitchFamily="34" charset="-128"/>
                <a:cs typeface="Calibri" panose="020F0502020204030204" pitchFamily="34" charset="0"/>
              </a:rPr>
              <a:t>’, then merge tool will open and you can resolve conflict and save file. Then close </a:t>
            </a:r>
            <a:r>
              <a:rPr lang="en-US" dirty="0" err="1" smtClean="0">
                <a:latin typeface="Calibri" panose="020F0502020204030204" pitchFamily="34" charset="0"/>
                <a:ea typeface="Arial Unicode MS" panose="020B0604020202020204" pitchFamily="34" charset="-128"/>
                <a:cs typeface="Calibri" panose="020F0502020204030204" pitchFamily="34" charset="0"/>
              </a:rPr>
              <a:t>mergetool</a:t>
            </a:r>
            <a:r>
              <a:rPr lang="en-US" dirty="0" smtClean="0">
                <a:latin typeface="Calibri" panose="020F0502020204030204" pitchFamily="34" charset="0"/>
                <a:ea typeface="Arial Unicode MS" panose="020B0604020202020204" pitchFamily="34" charset="-128"/>
                <a:cs typeface="Calibri" panose="020F0502020204030204" pitchFamily="34" charset="0"/>
              </a:rPr>
              <a:t> and make commit.</a:t>
            </a:r>
          </a:p>
          <a:p>
            <a:r>
              <a:rPr lang="en-US" dirty="0" smtClean="0">
                <a:latin typeface="Calibri" panose="020F0502020204030204" pitchFamily="34" charset="0"/>
                <a:ea typeface="Arial Unicode MS" panose="020B0604020202020204" pitchFamily="34" charset="-128"/>
                <a:cs typeface="Calibri" panose="020F0502020204030204" pitchFamily="34" charset="0"/>
              </a:rPr>
              <a:t>Note: After resolve a conflict, our merge tool(Perforce Helix </a:t>
            </a:r>
            <a:r>
              <a:rPr lang="en-US" dirty="0" err="1" smtClean="0">
                <a:latin typeface="Calibri" panose="020F0502020204030204" pitchFamily="34" charset="0"/>
                <a:ea typeface="Arial Unicode MS" panose="020B0604020202020204" pitchFamily="34" charset="-128"/>
                <a:cs typeface="Calibri" panose="020F0502020204030204" pitchFamily="34" charset="0"/>
              </a:rPr>
              <a:t>Merege</a:t>
            </a:r>
            <a:r>
              <a:rPr lang="en-US" dirty="0" smtClean="0">
                <a:latin typeface="Calibri" panose="020F0502020204030204" pitchFamily="34" charset="0"/>
                <a:ea typeface="Arial Unicode MS" panose="020B0604020202020204" pitchFamily="34" charset="-128"/>
                <a:cs typeface="Calibri" panose="020F0502020204030204" pitchFamily="34" charset="0"/>
              </a:rPr>
              <a:t>) will leave original file (</a:t>
            </a:r>
            <a:r>
              <a:rPr lang="en-US" dirty="0" err="1" smtClean="0">
                <a:latin typeface="Calibri" panose="020F0502020204030204" pitchFamily="34" charset="0"/>
                <a:ea typeface="Arial Unicode MS" panose="020B0604020202020204" pitchFamily="34" charset="-128"/>
                <a:cs typeface="Calibri" panose="020F0502020204030204" pitchFamily="34" charset="0"/>
              </a:rPr>
              <a:t>eg</a:t>
            </a:r>
            <a:r>
              <a:rPr lang="en-US" dirty="0" smtClean="0">
                <a:latin typeface="Calibri" panose="020F0502020204030204" pitchFamily="34" charset="0"/>
                <a:ea typeface="Arial Unicode MS" panose="020B0604020202020204" pitchFamily="34" charset="-128"/>
                <a:cs typeface="Calibri" panose="020F0502020204030204" pitchFamily="34" charset="0"/>
              </a:rPr>
              <a:t>. ‘</a:t>
            </a:r>
            <a:r>
              <a:rPr lang="en-US" dirty="0" err="1" smtClean="0">
                <a:latin typeface="Calibri" panose="020F0502020204030204" pitchFamily="34" charset="0"/>
                <a:ea typeface="Arial Unicode MS" panose="020B0604020202020204" pitchFamily="34" charset="-128"/>
                <a:cs typeface="Calibri" panose="020F0502020204030204" pitchFamily="34" charset="0"/>
              </a:rPr>
              <a:t>index.php.orig</a:t>
            </a:r>
            <a:r>
              <a:rPr lang="en-US" dirty="0" smtClean="0">
                <a:latin typeface="Calibri" panose="020F0502020204030204" pitchFamily="34" charset="0"/>
                <a:ea typeface="Arial Unicode MS" panose="020B0604020202020204" pitchFamily="34" charset="-128"/>
                <a:cs typeface="Calibri" panose="020F0502020204030204" pitchFamily="34" charset="0"/>
              </a:rPr>
              <a:t>’). You can delete that file and no need to adding into Git.</a:t>
            </a: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81" y="3090272"/>
            <a:ext cx="6706181" cy="199661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3357" y="2650470"/>
            <a:ext cx="5860288" cy="4198984"/>
          </a:xfrm>
          <a:prstGeom prst="rect">
            <a:avLst/>
          </a:prstGeom>
        </p:spPr>
      </p:pic>
    </p:spTree>
    <p:extLst>
      <p:ext uri="{BB962C8B-B14F-4D97-AF65-F5344CB8AC3E}">
        <p14:creationId xmlns:p14="http://schemas.microsoft.com/office/powerpoint/2010/main" val="1037381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760575"/>
          </a:xfrm>
        </p:spPr>
        <p:txBody>
          <a:bodyPr/>
          <a:lstStyle/>
          <a:p>
            <a:r>
              <a:rPr lang="en-US" sz="4000" dirty="0" smtClean="0"/>
              <a:t>Milestone (Tagging)</a:t>
            </a:r>
            <a:endParaRPr lang="en-US" sz="4000" dirty="0"/>
          </a:p>
        </p:txBody>
      </p:sp>
      <p:sp>
        <p:nvSpPr>
          <p:cNvPr id="6" name="Content Placeholder 2"/>
          <p:cNvSpPr>
            <a:spLocks noGrp="1"/>
          </p:cNvSpPr>
          <p:nvPr>
            <p:ph type="body" sz="half" idx="2"/>
          </p:nvPr>
        </p:nvSpPr>
        <p:spPr>
          <a:xfrm>
            <a:off x="1154953" y="1358780"/>
            <a:ext cx="9937487" cy="4811281"/>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We can mark some of the important commit of timeline with tagging. Tags are just labels that you can put at any arbitrary commit point. There are two types of tags: </a:t>
            </a:r>
            <a:r>
              <a:rPr lang="en-US"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lightweight tags</a:t>
            </a:r>
            <a:r>
              <a:rPr lang="en-US" dirty="0" smtClean="0">
                <a:latin typeface="Calibri" panose="020F0502020204030204" pitchFamily="34" charset="0"/>
                <a:ea typeface="Arial Unicode MS" panose="020B0604020202020204" pitchFamily="34" charset="-128"/>
                <a:cs typeface="Calibri" panose="020F0502020204030204" pitchFamily="34" charset="0"/>
              </a:rPr>
              <a:t>, which you can just give a name.</a:t>
            </a:r>
          </a:p>
          <a:p>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tag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tag_name</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 tag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mytag</a:t>
            </a:r>
            <a:endPar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You can see all of you tag list with </a:t>
            </a:r>
            <a:r>
              <a:rPr lang="en-US"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git tag --list </a:t>
            </a:r>
            <a:r>
              <a:rPr lang="en-US" dirty="0" smtClean="0">
                <a:latin typeface="Calibri" panose="020F0502020204030204" pitchFamily="34" charset="0"/>
                <a:ea typeface="Arial Unicode MS" panose="020B0604020202020204" pitchFamily="34" charset="-128"/>
                <a:cs typeface="Calibri" panose="020F0502020204030204" pitchFamily="34" charset="0"/>
              </a:rPr>
              <a:t>command. This is a lightweight tag and there is no associated information wit it. If you want to delete tags, </a:t>
            </a:r>
          </a:p>
          <a:p>
            <a:r>
              <a:rPr lang="en-US" dirty="0" smtClean="0">
                <a:latin typeface="Calibri" panose="020F0502020204030204" pitchFamily="34" charset="0"/>
                <a:ea typeface="Arial Unicode MS" panose="020B0604020202020204" pitchFamily="34" charset="-128"/>
                <a:cs typeface="Calibri" panose="020F0502020204030204" pitchFamily="34" charset="0"/>
              </a:rPr>
              <a:t>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tag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-d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mytag</a:t>
            </a:r>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4494003"/>
            <a:ext cx="9579170" cy="1821338"/>
          </a:xfrm>
          <a:prstGeom prst="rect">
            <a:avLst/>
          </a:prstGeom>
        </p:spPr>
      </p:pic>
    </p:spTree>
    <p:extLst>
      <p:ext uri="{BB962C8B-B14F-4D97-AF65-F5344CB8AC3E}">
        <p14:creationId xmlns:p14="http://schemas.microsoft.com/office/powerpoint/2010/main" val="1529234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760575"/>
          </a:xfrm>
        </p:spPr>
        <p:txBody>
          <a:bodyPr/>
          <a:lstStyle/>
          <a:p>
            <a:r>
              <a:rPr lang="en-US" sz="4000" dirty="0" smtClean="0"/>
              <a:t>Milestone (Tagging)</a:t>
            </a:r>
            <a:endParaRPr lang="en-US" sz="4000" dirty="0"/>
          </a:p>
        </p:txBody>
      </p:sp>
      <p:sp>
        <p:nvSpPr>
          <p:cNvPr id="6" name="Content Placeholder 2"/>
          <p:cNvSpPr>
            <a:spLocks noGrp="1"/>
          </p:cNvSpPr>
          <p:nvPr>
            <p:ph type="body" sz="half" idx="2"/>
          </p:nvPr>
        </p:nvSpPr>
        <p:spPr>
          <a:xfrm>
            <a:off x="1154953" y="1358780"/>
            <a:ext cx="9937487" cy="4811281"/>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Another kind of tagging is </a:t>
            </a:r>
            <a:r>
              <a:rPr lang="en-US"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annotated tag</a:t>
            </a:r>
            <a:r>
              <a:rPr lang="en-US" dirty="0" smtClean="0">
                <a:latin typeface="Calibri" panose="020F0502020204030204" pitchFamily="34" charset="0"/>
                <a:ea typeface="Arial Unicode MS" panose="020B0604020202020204" pitchFamily="34" charset="-128"/>
                <a:cs typeface="Calibri" panose="020F0502020204030204" pitchFamily="34" charset="0"/>
              </a:rPr>
              <a:t>. By using this kind of tag, you can put some additional message with tag.</a:t>
            </a:r>
          </a:p>
          <a:p>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tag -a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tag_name</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-m [Commit Message]</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 tag v1.0 -m “Release 1.0”</a:t>
            </a:r>
          </a:p>
          <a:p>
            <a:r>
              <a:rPr lang="en-US" dirty="0" smtClean="0">
                <a:latin typeface="Calibri" panose="020F0502020204030204" pitchFamily="34" charset="0"/>
                <a:ea typeface="Arial Unicode MS" panose="020B0604020202020204" pitchFamily="34" charset="-128"/>
                <a:cs typeface="Calibri" panose="020F0502020204030204" pitchFamily="34" charset="0"/>
              </a:rPr>
              <a:t>When you see with </a:t>
            </a:r>
            <a:r>
              <a:rPr lang="en-US"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git tag --list </a:t>
            </a:r>
            <a:r>
              <a:rPr lang="en-US" dirty="0" smtClean="0">
                <a:latin typeface="Calibri" panose="020F0502020204030204" pitchFamily="34" charset="0"/>
                <a:ea typeface="Arial Unicode MS" panose="020B0604020202020204" pitchFamily="34" charset="-128"/>
                <a:cs typeface="Calibri" panose="020F0502020204030204" pitchFamily="34" charset="0"/>
              </a:rPr>
              <a:t>command, there is nothing special like lightweight tag. But, with following command, you will see some additional information.</a:t>
            </a:r>
          </a:p>
          <a:p>
            <a:r>
              <a:rPr lang="en-US" dirty="0" smtClean="0">
                <a:latin typeface="Calibri" panose="020F0502020204030204" pitchFamily="34" charset="0"/>
                <a:ea typeface="Arial Unicode MS" panose="020B0604020202020204" pitchFamily="34" charset="-128"/>
                <a:cs typeface="Calibri" panose="020F0502020204030204" pitchFamily="34" charset="0"/>
              </a:rPr>
              <a: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 show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tag_name</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 show v1.0</a:t>
            </a:r>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4303524"/>
            <a:ext cx="7841660" cy="2370025"/>
          </a:xfrm>
          <a:prstGeom prst="rect">
            <a:avLst/>
          </a:prstGeom>
        </p:spPr>
      </p:pic>
    </p:spTree>
    <p:extLst>
      <p:ext uri="{BB962C8B-B14F-4D97-AF65-F5344CB8AC3E}">
        <p14:creationId xmlns:p14="http://schemas.microsoft.com/office/powerpoint/2010/main" val="4019763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760575"/>
          </a:xfrm>
        </p:spPr>
        <p:txBody>
          <a:bodyPr/>
          <a:lstStyle/>
          <a:p>
            <a:r>
              <a:rPr lang="en-US" sz="4000" dirty="0" smtClean="0"/>
              <a:t>Saving Work In Progress (Stashing)</a:t>
            </a:r>
            <a:endParaRPr lang="en-US" sz="4000" dirty="0"/>
          </a:p>
        </p:txBody>
      </p:sp>
      <p:sp>
        <p:nvSpPr>
          <p:cNvPr id="6" name="Content Placeholder 2"/>
          <p:cNvSpPr>
            <a:spLocks noGrp="1"/>
          </p:cNvSpPr>
          <p:nvPr>
            <p:ph type="body" sz="half" idx="2"/>
          </p:nvPr>
        </p:nvSpPr>
        <p:spPr>
          <a:xfrm>
            <a:off x="1154953" y="1358780"/>
            <a:ext cx="9937487" cy="4811281"/>
          </a:xfrm>
        </p:spPr>
        <p:txBody>
          <a:bodyPr anchor="t">
            <a:normAutofit lnSpcReduction="10000"/>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When you working some modification in one of your files (lets assume </a:t>
            </a:r>
            <a:r>
              <a:rPr lang="en-US" dirty="0" err="1"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index.php</a:t>
            </a:r>
            <a:r>
              <a:rPr lang="en-US" dirty="0" smtClean="0">
                <a:latin typeface="Calibri" panose="020F0502020204030204" pitchFamily="34" charset="0"/>
                <a:ea typeface="Arial Unicode MS" panose="020B0604020202020204" pitchFamily="34" charset="-128"/>
                <a:cs typeface="Calibri" panose="020F0502020204030204" pitchFamily="34" charset="0"/>
              </a:rPr>
              <a:t>) and not yet finished and commit, at this time you need to work on an urgent bug fix on another file and </a:t>
            </a:r>
            <a:r>
              <a:rPr lang="en-US" dirty="0">
                <a:latin typeface="Calibri" panose="020F0502020204030204" pitchFamily="34" charset="0"/>
                <a:ea typeface="Arial Unicode MS" panose="020B0604020202020204" pitchFamily="34" charset="-128"/>
                <a:cs typeface="Calibri" panose="020F0502020204030204" pitchFamily="34" charset="0"/>
              </a:rPr>
              <a:t>you need to get these changes out of the way. You shouldn't just commit </a:t>
            </a:r>
            <a:r>
              <a:rPr lang="en-US" dirty="0" err="1"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index.php</a:t>
            </a:r>
            <a:r>
              <a:rPr lang="en-US" dirty="0" smtClean="0">
                <a:latin typeface="Calibri" panose="020F0502020204030204" pitchFamily="34" charset="0"/>
                <a:ea typeface="Arial Unicode MS" panose="020B0604020202020204" pitchFamily="34" charset="-128"/>
                <a:cs typeface="Calibri" panose="020F0502020204030204" pitchFamily="34" charset="0"/>
              </a:rPr>
              <a:t>, </a:t>
            </a:r>
            <a:r>
              <a:rPr lang="en-US" dirty="0">
                <a:latin typeface="Calibri" panose="020F0502020204030204" pitchFamily="34" charset="0"/>
                <a:ea typeface="Arial Unicode MS" panose="020B0604020202020204" pitchFamily="34" charset="-128"/>
                <a:cs typeface="Calibri" panose="020F0502020204030204" pitchFamily="34" charset="0"/>
              </a:rPr>
              <a:t>of course, because it's unfinished work</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r>
              <a:rPr lang="en-US" dirty="0">
                <a:latin typeface="Calibri" panose="020F0502020204030204" pitchFamily="34" charset="0"/>
                <a:ea typeface="Arial Unicode MS" panose="020B0604020202020204" pitchFamily="34" charset="-128"/>
                <a:cs typeface="Calibri" panose="020F0502020204030204" pitchFamily="34" charset="0"/>
              </a:rPr>
              <a:t>This is where "</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git stash</a:t>
            </a:r>
            <a:r>
              <a:rPr lang="en-US" dirty="0">
                <a:latin typeface="Calibri" panose="020F0502020204030204" pitchFamily="34" charset="0"/>
                <a:ea typeface="Arial Unicode MS" panose="020B0604020202020204" pitchFamily="34" charset="-128"/>
                <a:cs typeface="Calibri" panose="020F0502020204030204" pitchFamily="34" charset="0"/>
              </a:rPr>
              <a:t>" comes in handy</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git stash</a:t>
            </a:r>
            <a:r>
              <a:rPr lang="en-US" dirty="0">
                <a:latin typeface="Calibri" panose="020F0502020204030204" pitchFamily="34" charset="0"/>
                <a:ea typeface="Arial Unicode MS" panose="020B0604020202020204" pitchFamily="34" charset="-128"/>
                <a:cs typeface="Calibri" panose="020F0502020204030204" pitchFamily="34" charset="0"/>
              </a:rPr>
              <a:t>” command will save your current working state temporary and then you can fix your bugs or do what you want to do in another files.</a:t>
            </a:r>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627" y="2909525"/>
            <a:ext cx="9198137" cy="2423370"/>
          </a:xfrm>
          <a:prstGeom prst="rect">
            <a:avLst/>
          </a:prstGeom>
        </p:spPr>
      </p:pic>
    </p:spTree>
    <p:extLst>
      <p:ext uri="{BB962C8B-B14F-4D97-AF65-F5344CB8AC3E}">
        <p14:creationId xmlns:p14="http://schemas.microsoft.com/office/powerpoint/2010/main" val="13136959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760575"/>
          </a:xfrm>
        </p:spPr>
        <p:txBody>
          <a:bodyPr/>
          <a:lstStyle/>
          <a:p>
            <a:r>
              <a:rPr lang="en-US" sz="4000" dirty="0" smtClean="0"/>
              <a:t>Saving Work In Progress (Apply or Pop)</a:t>
            </a:r>
            <a:endParaRPr lang="en-US" sz="4000" dirty="0"/>
          </a:p>
        </p:txBody>
      </p:sp>
      <p:sp>
        <p:nvSpPr>
          <p:cNvPr id="6" name="Content Placeholder 2"/>
          <p:cNvSpPr>
            <a:spLocks noGrp="1"/>
          </p:cNvSpPr>
          <p:nvPr>
            <p:ph type="body" sz="half" idx="2"/>
          </p:nvPr>
        </p:nvSpPr>
        <p:spPr>
          <a:xfrm>
            <a:off x="1154953" y="1358780"/>
            <a:ext cx="9937487" cy="4811281"/>
          </a:xfrm>
        </p:spPr>
        <p:txBody>
          <a:bodyPr anchor="t">
            <a:normAutofit/>
          </a:bodyPr>
          <a:lstStyle/>
          <a:p>
            <a:r>
              <a:rPr lang="en-US" dirty="0">
                <a:latin typeface="Calibri" panose="020F0502020204030204" pitchFamily="34" charset="0"/>
                <a:ea typeface="Arial Unicode MS" panose="020B0604020202020204" pitchFamily="34" charset="-128"/>
                <a:cs typeface="Calibri" panose="020F0502020204030204" pitchFamily="34" charset="0"/>
              </a:rPr>
              <a:t>When you're ready to continue where you left off, you can restore the saved state easily, you have two options: </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apply</a:t>
            </a:r>
            <a:r>
              <a:rPr lang="en-US" dirty="0">
                <a:latin typeface="Calibri" panose="020F0502020204030204" pitchFamily="34" charset="0"/>
                <a:ea typeface="Arial Unicode MS" panose="020B0604020202020204" pitchFamily="34" charset="-128"/>
                <a:cs typeface="Calibri" panose="020F0502020204030204" pitchFamily="34" charset="0"/>
              </a:rPr>
              <a:t> or </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pop</a:t>
            </a:r>
            <a:r>
              <a:rPr lang="en-US" dirty="0" smtClean="0">
                <a:latin typeface="Calibri" panose="020F0502020204030204" pitchFamily="34" charset="0"/>
                <a:ea typeface="Arial Unicode MS" panose="020B0604020202020204" pitchFamily="34" charset="-128"/>
                <a:cs typeface="Calibri" panose="020F0502020204030204" pitchFamily="34" charset="0"/>
              </a:rPr>
              <a:t>.</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Apply</a:t>
            </a:r>
            <a:r>
              <a:rPr lang="en-US" dirty="0">
                <a:latin typeface="Calibri" panose="020F0502020204030204" pitchFamily="34" charset="0"/>
                <a:ea typeface="Arial Unicode MS" panose="020B0604020202020204" pitchFamily="34" charset="-128"/>
                <a:cs typeface="Calibri" panose="020F0502020204030204" pitchFamily="34" charset="0"/>
              </a:rPr>
              <a:t> will take the stashed changes, apply them to your working directory, and keep the changes saved as a stash</a:t>
            </a:r>
            <a:r>
              <a:rPr lang="en-US" dirty="0" smtClean="0">
                <a:latin typeface="Calibri" panose="020F0502020204030204" pitchFamily="34" charset="0"/>
                <a:ea typeface="Arial Unicode MS" panose="020B0604020202020204" pitchFamily="34" charset="-128"/>
                <a:cs typeface="Calibri" panose="020F0502020204030204" pitchFamily="34" charset="0"/>
              </a:rPr>
              <a:t>.</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Pop</a:t>
            </a:r>
            <a:r>
              <a:rPr lang="en-US" dirty="0">
                <a:latin typeface="Calibri" panose="020F0502020204030204" pitchFamily="34" charset="0"/>
                <a:ea typeface="Arial Unicode MS" panose="020B0604020202020204" pitchFamily="34" charset="-128"/>
                <a:cs typeface="Calibri" panose="020F0502020204030204" pitchFamily="34" charset="0"/>
              </a:rPr>
              <a:t> will do the exact same thing for the first two steps, but it will permanently delete the stash</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(Note: If you haven’t good reason to store current state, you should use ‘</a:t>
            </a:r>
            <a:r>
              <a:rPr lang="en-US"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pop</a:t>
            </a:r>
            <a:r>
              <a:rPr lang="en-US" dirty="0" smtClean="0">
                <a:latin typeface="Calibri" panose="020F0502020204030204" pitchFamily="34" charset="0"/>
                <a:ea typeface="Arial Unicode MS" panose="020B0604020202020204" pitchFamily="34" charset="-128"/>
                <a:cs typeface="Calibri" panose="020F0502020204030204" pitchFamily="34" charset="0"/>
              </a:rPr>
              <a:t>’ instead of ‘</a:t>
            </a:r>
            <a:r>
              <a:rPr lang="en-US"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apply</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203" y="3166448"/>
            <a:ext cx="7803556" cy="2080440"/>
          </a:xfrm>
          <a:prstGeom prst="rect">
            <a:avLst/>
          </a:prstGeom>
        </p:spPr>
      </p:pic>
    </p:spTree>
    <p:extLst>
      <p:ext uri="{BB962C8B-B14F-4D97-AF65-F5344CB8AC3E}">
        <p14:creationId xmlns:p14="http://schemas.microsoft.com/office/powerpoint/2010/main" val="42028188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760575"/>
          </a:xfrm>
        </p:spPr>
        <p:txBody>
          <a:bodyPr/>
          <a:lstStyle/>
          <a:p>
            <a:r>
              <a:rPr lang="en-US" sz="4000" dirty="0" smtClean="0"/>
              <a:t>Work In Progress (List &amp; Drop)</a:t>
            </a:r>
            <a:endParaRPr lang="en-US" sz="4000" dirty="0"/>
          </a:p>
        </p:txBody>
      </p:sp>
      <p:sp>
        <p:nvSpPr>
          <p:cNvPr id="6" name="Content Placeholder 2"/>
          <p:cNvSpPr>
            <a:spLocks noGrp="1"/>
          </p:cNvSpPr>
          <p:nvPr>
            <p:ph type="body" sz="half" idx="2"/>
          </p:nvPr>
        </p:nvSpPr>
        <p:spPr>
          <a:xfrm>
            <a:off x="1154953" y="1358780"/>
            <a:ext cx="9937487" cy="4811281"/>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You can see your WIP list with ‘</a:t>
            </a:r>
            <a:r>
              <a:rPr lang="en-US" dirty="0" err="1"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git</a:t>
            </a:r>
            <a:r>
              <a:rPr lang="en-US"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 stash list</a:t>
            </a:r>
            <a:r>
              <a:rPr lang="en-US" dirty="0" smtClean="0">
                <a:latin typeface="Calibri" panose="020F0502020204030204" pitchFamily="34" charset="0"/>
                <a:ea typeface="Arial Unicode MS" panose="020B0604020202020204" pitchFamily="34" charset="-128"/>
                <a:cs typeface="Calibri" panose="020F0502020204030204" pitchFamily="34" charset="0"/>
              </a:rPr>
              <a:t>’ command. And you can delete your stash with ‘</a:t>
            </a:r>
            <a:r>
              <a:rPr lang="en-US" dirty="0" err="1"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git</a:t>
            </a:r>
            <a:r>
              <a:rPr lang="en-US"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 stash drop stash@{n}</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solidFill>
                  <a:schemeClr val="accent3">
                    <a:lumMod val="60000"/>
                    <a:lumOff val="40000"/>
                  </a:schemeClr>
                </a:solidFill>
                <a:latin typeface="Calibri" panose="020F0502020204030204" pitchFamily="34" charset="0"/>
                <a:ea typeface="Arial Unicode MS" panose="020B0604020202020204" pitchFamily="34" charset="-128"/>
                <a:cs typeface="Calibri" panose="020F0502020204030204" pitchFamily="34" charset="0"/>
              </a:rPr>
              <a:t>Caution: </a:t>
            </a:r>
          </a:p>
          <a:p>
            <a:r>
              <a:rPr lang="en-US" dirty="0" smtClean="0">
                <a:solidFill>
                  <a:schemeClr val="accent3">
                    <a:lumMod val="60000"/>
                    <a:lumOff val="40000"/>
                  </a:schemeClr>
                </a:solidFill>
                <a:latin typeface="Calibri" panose="020F0502020204030204" pitchFamily="34" charset="0"/>
                <a:ea typeface="Arial Unicode MS" panose="020B0604020202020204" pitchFamily="34" charset="-128"/>
                <a:cs typeface="Calibri" panose="020F0502020204030204" pitchFamily="34" charset="0"/>
              </a:rPr>
              <a:t>While stashing will be helpful in temporarily saving files for later access</a:t>
            </a:r>
            <a:r>
              <a:rPr lang="en-US" dirty="0">
                <a:solidFill>
                  <a:schemeClr val="accent3">
                    <a:lumMod val="60000"/>
                    <a:lumOff val="40000"/>
                  </a:schemeClr>
                </a:solidFill>
                <a:latin typeface="Calibri" panose="020F0502020204030204" pitchFamily="34" charset="0"/>
                <a:ea typeface="Arial Unicode MS" panose="020B0604020202020204" pitchFamily="34" charset="-128"/>
                <a:cs typeface="Calibri" panose="020F0502020204030204" pitchFamily="34" charset="0"/>
              </a:rPr>
              <a:t>, If you are constantly utilizing this feature, you will likely lose track of which saved changes are where, making your project increasingly chaotic.</a:t>
            </a: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861" y="2155817"/>
            <a:ext cx="9937487" cy="2011051"/>
          </a:xfrm>
          <a:prstGeom prst="rect">
            <a:avLst/>
          </a:prstGeom>
        </p:spPr>
      </p:pic>
    </p:spTree>
    <p:extLst>
      <p:ext uri="{BB962C8B-B14F-4D97-AF65-F5344CB8AC3E}">
        <p14:creationId xmlns:p14="http://schemas.microsoft.com/office/powerpoint/2010/main" val="2806203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7"/>
            <a:ext cx="9689659" cy="1196411"/>
          </a:xfrm>
        </p:spPr>
        <p:txBody>
          <a:bodyPr/>
          <a:lstStyle/>
          <a:p>
            <a:r>
              <a:rPr lang="en-US" dirty="0" smtClean="0"/>
              <a:t>Advanced Topics Overview</a:t>
            </a:r>
            <a:endParaRPr lang="en-US" dirty="0"/>
          </a:p>
        </p:txBody>
      </p:sp>
      <p:sp>
        <p:nvSpPr>
          <p:cNvPr id="6" name="Content Placeholder 2"/>
          <p:cNvSpPr>
            <a:spLocks noGrp="1"/>
          </p:cNvSpPr>
          <p:nvPr>
            <p:ph type="body" sz="half" idx="2"/>
          </p:nvPr>
        </p:nvSpPr>
        <p:spPr>
          <a:xfrm>
            <a:off x="1154954" y="1657884"/>
            <a:ext cx="9911850" cy="4443813"/>
          </a:xfrm>
        </p:spPr>
        <p:txBody>
          <a:bodyPr anchor="t">
            <a:normAutofit/>
          </a:bodyPr>
          <a:lstStyle/>
          <a:p>
            <a:pPr marL="285750" indent="-285750">
              <a:lnSpc>
                <a:spcPct val="150000"/>
              </a:lnSpc>
              <a:buFont typeface="Arial" panose="020B0604020202020204" pitchFamily="34" charset="0"/>
              <a:buChar char="•"/>
            </a:pPr>
            <a:r>
              <a:rPr lang="en-US" dirty="0" smtClean="0">
                <a:latin typeface="Calibri" panose="020F0502020204030204" pitchFamily="34" charset="0"/>
                <a:ea typeface="Arial Unicode MS" panose="020B0604020202020204" pitchFamily="34" charset="-128"/>
                <a:cs typeface="Calibri" panose="020F0502020204030204" pitchFamily="34" charset="0"/>
              </a:rPr>
              <a:t>Comparing Differences</a:t>
            </a:r>
          </a:p>
          <a:p>
            <a:pPr marL="285750" indent="-285750">
              <a:lnSpc>
                <a:spcPct val="150000"/>
              </a:lnSpc>
              <a:buFont typeface="Arial" panose="020B0604020202020204" pitchFamily="34" charset="0"/>
              <a:buChar char="•"/>
            </a:pPr>
            <a:r>
              <a:rPr lang="en-US" dirty="0" smtClean="0">
                <a:latin typeface="Calibri" panose="020F0502020204030204" pitchFamily="34" charset="0"/>
                <a:ea typeface="Arial Unicode MS" panose="020B0604020202020204" pitchFamily="34" charset="-128"/>
                <a:cs typeface="Calibri" panose="020F0502020204030204" pitchFamily="34" charset="0"/>
              </a:rPr>
              <a:t>Branching, Merging and Conflict Resolution</a:t>
            </a:r>
          </a:p>
          <a:p>
            <a:pPr marL="285750" indent="-285750">
              <a:lnSpc>
                <a:spcPct val="150000"/>
              </a:lnSpc>
              <a:buFont typeface="Arial" panose="020B0604020202020204" pitchFamily="34" charset="0"/>
              <a:buChar char="•"/>
            </a:pPr>
            <a:r>
              <a:rPr lang="en-US" dirty="0" smtClean="0">
                <a:latin typeface="Calibri" panose="020F0502020204030204" pitchFamily="34" charset="0"/>
                <a:ea typeface="Arial Unicode MS" panose="020B0604020202020204" pitchFamily="34" charset="-128"/>
                <a:cs typeface="Calibri" panose="020F0502020204030204" pitchFamily="34" charset="0"/>
              </a:rPr>
              <a:t>Milestones</a:t>
            </a:r>
          </a:p>
          <a:p>
            <a:pPr marL="285750" indent="-285750">
              <a:lnSpc>
                <a:spcPct val="150000"/>
              </a:lnSpc>
              <a:buFont typeface="Arial" panose="020B0604020202020204" pitchFamily="34" charset="0"/>
              <a:buChar char="•"/>
            </a:pPr>
            <a:r>
              <a:rPr lang="en-US" dirty="0" smtClean="0">
                <a:latin typeface="Calibri" panose="020F0502020204030204" pitchFamily="34" charset="0"/>
                <a:ea typeface="Arial Unicode MS" panose="020B0604020202020204" pitchFamily="34" charset="-128"/>
                <a:cs typeface="Calibri" panose="020F0502020204030204" pitchFamily="34" charset="0"/>
              </a:rPr>
              <a:t>Work In Progress</a:t>
            </a:r>
          </a:p>
          <a:p>
            <a:pPr marL="285750" indent="-285750">
              <a:lnSpc>
                <a:spcPct val="150000"/>
              </a:lnSpc>
              <a:buFont typeface="Arial" panose="020B0604020202020204" pitchFamily="34" charset="0"/>
              <a:buChar char="•"/>
            </a:pPr>
            <a:r>
              <a:rPr lang="en-US" dirty="0" smtClean="0">
                <a:latin typeface="Calibri" panose="020F0502020204030204" pitchFamily="34" charset="0"/>
                <a:ea typeface="Arial Unicode MS" panose="020B0604020202020204" pitchFamily="34" charset="-128"/>
                <a:cs typeface="Calibri" panose="020F0502020204030204" pitchFamily="34" charset="0"/>
              </a:rPr>
              <a:t>Time Travels</a:t>
            </a:r>
          </a:p>
          <a:p>
            <a:pPr marL="285750" indent="-285750">
              <a:lnSpc>
                <a:spcPct val="150000"/>
              </a:lnSpc>
              <a:buFont typeface="Arial" panose="020B0604020202020204" pitchFamily="34" charset="0"/>
              <a:buChar char="•"/>
            </a:pPr>
            <a:r>
              <a:rPr lang="en-US" dirty="0" smtClean="0">
                <a:latin typeface="Calibri" panose="020F0502020204030204" pitchFamily="34" charset="0"/>
                <a:ea typeface="Arial Unicode MS" panose="020B0604020202020204" pitchFamily="34" charset="-128"/>
                <a:cs typeface="Calibri" panose="020F0502020204030204" pitchFamily="34" charset="0"/>
              </a:rPr>
              <a:t>Working with Remote</a:t>
            </a:r>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11484099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54953" y="2238995"/>
            <a:ext cx="9689659" cy="999860"/>
          </a:xfrm>
          <a:prstGeom prst="rect">
            <a:avLst/>
          </a:prstGeom>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ea typeface="Verdana" panose="020B0604030504040204" pitchFamily="34" charset="0"/>
              </a:rPr>
              <a:t>Working with Remote Repository</a:t>
            </a:r>
          </a:p>
        </p:txBody>
      </p:sp>
      <p:sp>
        <p:nvSpPr>
          <p:cNvPr id="9" name="Content Placeholder 2"/>
          <p:cNvSpPr>
            <a:spLocks noGrp="1"/>
          </p:cNvSpPr>
          <p:nvPr>
            <p:ph type="body" sz="half" idx="2"/>
          </p:nvPr>
        </p:nvSpPr>
        <p:spPr>
          <a:xfrm>
            <a:off x="1154953" y="3358497"/>
            <a:ext cx="10612606" cy="1230595"/>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Time to work with remote repository. </a:t>
            </a:r>
          </a:p>
          <a:p>
            <a:r>
              <a:rPr lang="en-US" dirty="0" smtClean="0">
                <a:latin typeface="Calibri" panose="020F0502020204030204" pitchFamily="34" charset="0"/>
                <a:ea typeface="Arial Unicode MS" panose="020B0604020202020204" pitchFamily="34" charset="-128"/>
                <a:cs typeface="Calibri" panose="020F0502020204030204" pitchFamily="34" charset="0"/>
              </a:rPr>
              <a:t>To test with remote repository, I will use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GitHub</a:t>
            </a:r>
            <a:r>
              <a:rPr lang="en-US" dirty="0" smtClean="0">
                <a:latin typeface="Calibri" panose="020F0502020204030204" pitchFamily="34" charset="0"/>
                <a:ea typeface="Arial Unicode MS" panose="020B0604020202020204" pitchFamily="34" charset="-128"/>
                <a:cs typeface="Calibri" panose="020F0502020204030204" pitchFamily="34" charset="0"/>
              </a:rPr>
              <a:t> (</a:t>
            </a:r>
            <a:r>
              <a:rPr lang="en-US" dirty="0">
                <a:latin typeface="Calibri" panose="020F0502020204030204" pitchFamily="34" charset="0"/>
                <a:ea typeface="Arial Unicode MS" panose="020B0604020202020204" pitchFamily="34" charset="-128"/>
                <a:cs typeface="Calibri" panose="020F0502020204030204" pitchFamily="34" charset="0"/>
                <a:hlinkClick r:id="rId2"/>
              </a:rPr>
              <a:t>https://</a:t>
            </a:r>
            <a:r>
              <a:rPr lang="en-US" dirty="0" smtClean="0">
                <a:latin typeface="Calibri" panose="020F0502020204030204" pitchFamily="34" charset="0"/>
                <a:ea typeface="Arial Unicode MS" panose="020B0604020202020204" pitchFamily="34" charset="-128"/>
                <a:cs typeface="Calibri" panose="020F0502020204030204" pitchFamily="34" charset="0"/>
                <a:hlinkClick r:id="rId2"/>
              </a:rPr>
              <a:t>github.com</a:t>
            </a:r>
            <a:r>
              <a:rPr lang="en-US" dirty="0" smtClean="0">
                <a:latin typeface="Calibri" panose="020F0502020204030204" pitchFamily="34" charset="0"/>
                <a:ea typeface="Arial Unicode MS" panose="020B0604020202020204" pitchFamily="34" charset="-128"/>
                <a:cs typeface="Calibri" panose="020F0502020204030204" pitchFamily="34" charset="0"/>
              </a:rPr>
              <a:t>) .</a:t>
            </a:r>
          </a:p>
        </p:txBody>
      </p:sp>
    </p:spTree>
    <p:extLst>
      <p:ext uri="{BB962C8B-B14F-4D97-AF65-F5344CB8AC3E}">
        <p14:creationId xmlns:p14="http://schemas.microsoft.com/office/powerpoint/2010/main" val="33032130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1324600"/>
          </a:xfrm>
        </p:spPr>
        <p:txBody>
          <a:bodyPr/>
          <a:lstStyle/>
          <a:p>
            <a:r>
              <a:rPr lang="en-US" sz="4000" dirty="0" smtClean="0"/>
              <a:t>Connect Local Repo with Remote Server</a:t>
            </a:r>
            <a:endParaRPr lang="en-US" sz="4000" dirty="0"/>
          </a:p>
        </p:txBody>
      </p:sp>
      <p:sp>
        <p:nvSpPr>
          <p:cNvPr id="6" name="Content Placeholder 2"/>
          <p:cNvSpPr>
            <a:spLocks noGrp="1"/>
          </p:cNvSpPr>
          <p:nvPr>
            <p:ph type="body" sz="half" idx="2"/>
          </p:nvPr>
        </p:nvSpPr>
        <p:spPr>
          <a:xfrm>
            <a:off x="1154953" y="1862983"/>
            <a:ext cx="9937487" cy="4307078"/>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Go to your local repository and open by using CMD. We can link our local repository to remote server by using following command.</a:t>
            </a:r>
          </a:p>
          <a:p>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remote add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remote_reference_name</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[remote_url]</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 remote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add origin https://github.com/ThuraMoe/myserver.git </a:t>
            </a:r>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As we want to add remote link to our repository, we used </a:t>
            </a:r>
            <a:r>
              <a:rPr lang="en-US"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`git remote add` </a:t>
            </a:r>
            <a:r>
              <a:rPr lang="en-US" dirty="0" smtClean="0">
                <a:latin typeface="Calibri" panose="020F0502020204030204" pitchFamily="34" charset="0"/>
                <a:ea typeface="Arial Unicode MS" panose="020B0604020202020204" pitchFamily="34" charset="-128"/>
                <a:cs typeface="Calibri" panose="020F0502020204030204" pitchFamily="34" charset="0"/>
              </a:rPr>
              <a:t>command. </a:t>
            </a:r>
            <a:r>
              <a:rPr lang="en-US"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`add` </a:t>
            </a:r>
            <a:r>
              <a:rPr lang="en-US" dirty="0" smtClean="0">
                <a:latin typeface="Calibri" panose="020F0502020204030204" pitchFamily="34" charset="0"/>
                <a:ea typeface="Arial Unicode MS" panose="020B0604020202020204" pitchFamily="34" charset="-128"/>
                <a:cs typeface="Calibri" panose="020F0502020204030204" pitchFamily="34" charset="0"/>
              </a:rPr>
              <a:t>command takes two parameters: remote reference name(in here </a:t>
            </a:r>
            <a:r>
              <a:rPr lang="en-US"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origin</a:t>
            </a:r>
            <a:r>
              <a:rPr lang="en-US" dirty="0" smtClean="0">
                <a:latin typeface="Calibri" panose="020F0502020204030204" pitchFamily="34" charset="0"/>
                <a:ea typeface="Arial Unicode MS" panose="020B0604020202020204" pitchFamily="34" charset="-128"/>
                <a:cs typeface="Calibri" panose="020F0502020204030204" pitchFamily="34" charset="0"/>
              </a:rPr>
              <a:t> but you can give any name that you want) and the second parameter is  the full URL of the remote repository.</a:t>
            </a:r>
          </a:p>
          <a:p>
            <a:r>
              <a:rPr lang="en-US" dirty="0" smtClean="0">
                <a:latin typeface="Calibri" panose="020F0502020204030204" pitchFamily="34" charset="0"/>
                <a:ea typeface="Arial Unicode MS" panose="020B0604020202020204" pitchFamily="34" charset="-128"/>
                <a:cs typeface="Calibri" panose="020F0502020204030204" pitchFamily="34" charset="0"/>
              </a:rPr>
              <a:t>To check your remote link, use following command.</a:t>
            </a:r>
          </a:p>
          <a:p>
            <a:r>
              <a:rPr lang="en-US" dirty="0" smtClean="0">
                <a:latin typeface="Calibri" panose="020F0502020204030204" pitchFamily="34" charset="0"/>
                <a:ea typeface="Arial Unicode MS" panose="020B0604020202020204" pitchFamily="34" charset="-128"/>
                <a:cs typeface="Calibri" panose="020F0502020204030204" pitchFamily="34" charset="0"/>
              </a:rPr>
              <a:t>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git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remote –v</a:t>
            </a:r>
          </a:p>
          <a:p>
            <a:r>
              <a:rPr lang="en-US" dirty="0" smtClean="0">
                <a:latin typeface="Calibri" panose="020F0502020204030204" pitchFamily="34" charset="0"/>
                <a:ea typeface="Arial Unicode MS" panose="020B0604020202020204" pitchFamily="34" charset="-128"/>
                <a:cs typeface="Calibri" panose="020F0502020204030204" pitchFamily="34" charset="0"/>
              </a:rPr>
              <a:t>To delete a remote link, you can use `git remote remove` command.</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git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remote remove origin</a:t>
            </a:r>
            <a:endPar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10252744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888765"/>
          </a:xfrm>
        </p:spPr>
        <p:txBody>
          <a:bodyPr/>
          <a:lstStyle/>
          <a:p>
            <a:r>
              <a:rPr lang="en-US" sz="4000" dirty="0" smtClean="0"/>
              <a:t>Pushing local changes to Server</a:t>
            </a:r>
            <a:endParaRPr lang="en-US" sz="4000" dirty="0"/>
          </a:p>
        </p:txBody>
      </p:sp>
      <p:sp>
        <p:nvSpPr>
          <p:cNvPr id="6" name="Content Placeholder 2"/>
          <p:cNvSpPr>
            <a:spLocks noGrp="1"/>
          </p:cNvSpPr>
          <p:nvPr>
            <p:ph type="body" sz="half" idx="2"/>
          </p:nvPr>
        </p:nvSpPr>
        <p:spPr>
          <a:xfrm>
            <a:off x="1154954" y="1461331"/>
            <a:ext cx="9937487" cy="4307078"/>
          </a:xfrm>
        </p:spPr>
        <p:txBody>
          <a:bodyPr anchor="t">
            <a:normAutofit lnSpcReduction="10000"/>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By using </a:t>
            </a:r>
            <a:r>
              <a:rPr lang="en-US"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`git push` </a:t>
            </a:r>
            <a:r>
              <a:rPr lang="en-US" dirty="0" smtClean="0">
                <a:latin typeface="Calibri" panose="020F0502020204030204" pitchFamily="34" charset="0"/>
                <a:ea typeface="Arial Unicode MS" panose="020B0604020202020204" pitchFamily="34" charset="-128"/>
                <a:cs typeface="Calibri" panose="020F0502020204030204" pitchFamily="34" charset="0"/>
              </a:rPr>
              <a:t>command, you can send your local changes to remote server.</a:t>
            </a:r>
          </a:p>
          <a:p>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push [parameter]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remote_reference_name</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branch_name</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 push -u origin master</a:t>
            </a:r>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The above command will push local </a:t>
            </a:r>
            <a:r>
              <a:rPr lang="en-US"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`master` </a:t>
            </a:r>
            <a:r>
              <a:rPr lang="en-US" dirty="0" smtClean="0">
                <a:latin typeface="Calibri" panose="020F0502020204030204" pitchFamily="34" charset="0"/>
                <a:ea typeface="Arial Unicode MS" panose="020B0604020202020204" pitchFamily="34" charset="-128"/>
                <a:cs typeface="Calibri" panose="020F0502020204030204" pitchFamily="34" charset="0"/>
              </a:rPr>
              <a:t>branch to remote repository. The `</a:t>
            </a:r>
            <a:r>
              <a:rPr lang="en-US"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-u</a:t>
            </a:r>
            <a:r>
              <a:rPr lang="en-US" dirty="0" smtClean="0">
                <a:latin typeface="Calibri" panose="020F0502020204030204" pitchFamily="34" charset="0"/>
                <a:ea typeface="Arial Unicode MS" panose="020B0604020202020204" pitchFamily="34" charset="-128"/>
                <a:cs typeface="Calibri" panose="020F0502020204030204" pitchFamily="34" charset="0"/>
              </a:rPr>
              <a:t>` parameter is to create tracking relationship(upstream) between local branch and remote branch. So, you can only use `git pull` or `git push` and git will automatically pull or push to their related branch.</a:t>
            </a:r>
          </a:p>
          <a:p>
            <a:r>
              <a:rPr lang="en-US" dirty="0" smtClean="0">
                <a:latin typeface="Calibri" panose="020F0502020204030204" pitchFamily="34" charset="0"/>
                <a:ea typeface="Arial Unicode MS" panose="020B0604020202020204" pitchFamily="34" charset="-128"/>
                <a:cs typeface="Calibri" panose="020F0502020204030204" pitchFamily="34" charset="0"/>
              </a:rPr>
              <a:t>If you want to push all of your branches into remote repository, use </a:t>
            </a:r>
            <a:r>
              <a:rPr lang="en-US"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`--all` </a:t>
            </a:r>
            <a:r>
              <a:rPr lang="en-US" dirty="0" smtClean="0">
                <a:latin typeface="Calibri" panose="020F0502020204030204" pitchFamily="34" charset="0"/>
                <a:ea typeface="Arial Unicode MS" panose="020B0604020202020204" pitchFamily="34" charset="-128"/>
                <a:cs typeface="Calibri" panose="020F0502020204030204" pitchFamily="34" charset="0"/>
              </a:rPr>
              <a:t>flag.</a:t>
            </a:r>
          </a:p>
          <a:p>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push -u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origin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--all</a:t>
            </a:r>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When pushing,  </a:t>
            </a:r>
            <a:r>
              <a:rPr lang="en-US"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`tag` </a:t>
            </a:r>
            <a:r>
              <a:rPr lang="en-US" dirty="0" smtClean="0">
                <a:latin typeface="Calibri" panose="020F0502020204030204" pitchFamily="34" charset="0"/>
                <a:ea typeface="Arial Unicode MS" panose="020B0604020202020204" pitchFamily="34" charset="-128"/>
                <a:cs typeface="Calibri" panose="020F0502020204030204" pitchFamily="34" charset="0"/>
              </a:rPr>
              <a:t>is not push by default. You can push all tags (by using </a:t>
            </a:r>
            <a:r>
              <a:rPr lang="en-US"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`--tags` </a:t>
            </a:r>
            <a:r>
              <a:rPr lang="en-US" dirty="0" smtClean="0">
                <a:latin typeface="Calibri" panose="020F0502020204030204" pitchFamily="34" charset="0"/>
                <a:ea typeface="Arial Unicode MS" panose="020B0604020202020204" pitchFamily="34" charset="-128"/>
                <a:cs typeface="Calibri" panose="020F0502020204030204" pitchFamily="34" charset="0"/>
              </a:rPr>
              <a:t>flag) or specific tag to remote repository.</a:t>
            </a:r>
          </a:p>
          <a:p>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push origin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--tags</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 push origin v1.0</a:t>
            </a:r>
          </a:p>
          <a:p>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22109478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888765"/>
          </a:xfrm>
        </p:spPr>
        <p:txBody>
          <a:bodyPr/>
          <a:lstStyle/>
          <a:p>
            <a:r>
              <a:rPr lang="en-US" sz="4000" dirty="0" smtClean="0"/>
              <a:t>Clone Repository</a:t>
            </a:r>
            <a:endParaRPr lang="en-US" sz="4000" dirty="0"/>
          </a:p>
        </p:txBody>
      </p:sp>
      <p:sp>
        <p:nvSpPr>
          <p:cNvPr id="6" name="Content Placeholder 2"/>
          <p:cNvSpPr>
            <a:spLocks noGrp="1"/>
          </p:cNvSpPr>
          <p:nvPr>
            <p:ph type="body" sz="half" idx="2"/>
          </p:nvPr>
        </p:nvSpPr>
        <p:spPr>
          <a:xfrm>
            <a:off x="1154954" y="1181100"/>
            <a:ext cx="10452846" cy="5295900"/>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You can clone remote repository into your local machine.</a:t>
            </a:r>
          </a:p>
          <a:p>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clone [remote_url]</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clone https://github.com/ThuraMoe/myserver.git </a:t>
            </a:r>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So, you will get `</a:t>
            </a:r>
            <a:r>
              <a:rPr lang="en-US"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myserver</a:t>
            </a:r>
            <a:r>
              <a:rPr lang="en-US" dirty="0" smtClean="0">
                <a:latin typeface="Calibri" panose="020F0502020204030204" pitchFamily="34" charset="0"/>
                <a:ea typeface="Arial Unicode MS" panose="020B0604020202020204" pitchFamily="34" charset="-128"/>
                <a:cs typeface="Calibri" panose="020F0502020204030204" pitchFamily="34" charset="0"/>
              </a:rPr>
              <a:t>` repository in your local machine. If you wish to set any other name to your repository while cloning, you can clone as shown in below.</a:t>
            </a:r>
          </a:p>
          <a:p>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clone [remote_url</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[repository_name]</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clone https://github.com/ThuraMoe/myserver.git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mytest</a:t>
            </a:r>
          </a:p>
          <a:p>
            <a:r>
              <a:rPr lang="en-US" dirty="0" smtClean="0">
                <a:latin typeface="Calibri" panose="020F0502020204030204" pitchFamily="34" charset="0"/>
                <a:ea typeface="Arial Unicode MS" panose="020B0604020202020204" pitchFamily="34" charset="-128"/>
                <a:cs typeface="Calibri" panose="020F0502020204030204" pitchFamily="34" charset="0"/>
              </a:rPr>
              <a:t>The above code will clone from `</a:t>
            </a:r>
            <a:r>
              <a:rPr lang="en-US"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myserver</a:t>
            </a:r>
            <a:r>
              <a:rPr lang="en-US" dirty="0" smtClean="0">
                <a:latin typeface="Calibri" panose="020F0502020204030204" pitchFamily="34" charset="0"/>
                <a:ea typeface="Arial Unicode MS" panose="020B0604020202020204" pitchFamily="34" charset="-128"/>
                <a:cs typeface="Calibri" panose="020F0502020204030204" pitchFamily="34" charset="0"/>
              </a:rPr>
              <a:t>` repository as `</a:t>
            </a:r>
            <a:r>
              <a:rPr lang="en-US"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mytest</a:t>
            </a:r>
            <a:r>
              <a:rPr lang="en-US" dirty="0" smtClean="0">
                <a:latin typeface="Calibri" panose="020F0502020204030204" pitchFamily="34" charset="0"/>
                <a:ea typeface="Arial Unicode MS" panose="020B0604020202020204" pitchFamily="34" charset="-128"/>
                <a:cs typeface="Calibri" panose="020F0502020204030204" pitchFamily="34" charset="0"/>
              </a:rPr>
              <a:t>` repository into your local machine.</a:t>
            </a:r>
          </a:p>
          <a:p>
            <a:r>
              <a:rPr lang="en-US" i="1" dirty="0" smtClean="0">
                <a:latin typeface="Calibri" panose="020F0502020204030204" pitchFamily="34" charset="0"/>
                <a:ea typeface="Arial Unicode MS" panose="020B0604020202020204" pitchFamily="34" charset="-128"/>
                <a:cs typeface="Calibri" panose="020F0502020204030204" pitchFamily="34" charset="0"/>
              </a:rPr>
              <a:t>Note: After cloning, when you see branch list with `</a:t>
            </a:r>
            <a:r>
              <a:rPr lang="en-US" i="1"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git branch</a:t>
            </a:r>
            <a:r>
              <a:rPr lang="en-US" i="1" dirty="0" smtClean="0">
                <a:latin typeface="Calibri" panose="020F0502020204030204" pitchFamily="34" charset="0"/>
                <a:ea typeface="Arial Unicode MS" panose="020B0604020202020204" pitchFamily="34" charset="-128"/>
                <a:cs typeface="Calibri" panose="020F0502020204030204" pitchFamily="34" charset="0"/>
              </a:rPr>
              <a:t>` command, you will only see `master` branch even remote repository has one or more branches. So, please see all branches with `</a:t>
            </a:r>
            <a:r>
              <a:rPr lang="en-US" i="1"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git branch -a</a:t>
            </a:r>
            <a:r>
              <a:rPr lang="en-US" i="1" dirty="0" smtClean="0">
                <a:latin typeface="Calibri" panose="020F0502020204030204" pitchFamily="34" charset="0"/>
                <a:ea typeface="Arial Unicode MS" panose="020B0604020202020204" pitchFamily="34" charset="-128"/>
                <a:cs typeface="Calibri" panose="020F0502020204030204" pitchFamily="34" charset="0"/>
              </a:rPr>
              <a:t>` command.</a:t>
            </a:r>
          </a:p>
          <a:p>
            <a:r>
              <a:rPr lang="en-US" dirty="0" smtClean="0">
                <a:latin typeface="Calibri" panose="020F0502020204030204" pitchFamily="34" charset="0"/>
                <a:ea typeface="Arial Unicode MS" panose="020B0604020202020204" pitchFamily="34" charset="-128"/>
                <a:cs typeface="Calibri" panose="020F0502020204030204" pitchFamily="34" charset="0"/>
              </a:rPr>
              <a:t>You can also clone with only one branch.</a:t>
            </a:r>
          </a:p>
          <a:p>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clone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b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branch_name</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--single-branch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remote_url</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 clone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–b develop --single-branch</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https</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github.com/ThuraMoe/myserver.git</a:t>
            </a:r>
            <a:endPar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endParaRPr>
          </a:p>
          <a:p>
            <a:endParaRPr lang="en-US" i="1" dirty="0">
              <a:latin typeface="Calibri" panose="020F0502020204030204" pitchFamily="34"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3857363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888765"/>
          </a:xfrm>
        </p:spPr>
        <p:txBody>
          <a:bodyPr/>
          <a:lstStyle/>
          <a:p>
            <a:r>
              <a:rPr lang="en-US" sz="4000" dirty="0" smtClean="0"/>
              <a:t>Getting Changes from remote (Pull)</a:t>
            </a:r>
            <a:endParaRPr lang="en-US" sz="4000" dirty="0"/>
          </a:p>
        </p:txBody>
      </p:sp>
      <p:sp>
        <p:nvSpPr>
          <p:cNvPr id="6" name="Content Placeholder 2"/>
          <p:cNvSpPr>
            <a:spLocks noGrp="1"/>
          </p:cNvSpPr>
          <p:nvPr>
            <p:ph type="body" sz="half" idx="2"/>
          </p:nvPr>
        </p:nvSpPr>
        <p:spPr>
          <a:xfrm>
            <a:off x="1154954" y="1461330"/>
            <a:ext cx="9937487" cy="4836919"/>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Let’s assume you have made some changes in your local repository after cloning from remote repository and you need to push your changes back to remote repository. </a:t>
            </a:r>
          </a:p>
          <a:p>
            <a:r>
              <a:rPr lang="en-US" dirty="0" smtClean="0">
                <a:latin typeface="Calibri" panose="020F0502020204030204" pitchFamily="34" charset="0"/>
                <a:ea typeface="Arial Unicode MS" panose="020B0604020202020204" pitchFamily="34" charset="-128"/>
                <a:cs typeface="Calibri" panose="020F0502020204030204" pitchFamily="34" charset="0"/>
              </a:rPr>
              <a:t>Before you push your changes, you need to get changes from remote repository because if remote repository have some changes, Git won’t allow you to push your changes to remote repository.</a:t>
            </a:r>
          </a:p>
          <a:p>
            <a:r>
              <a:rPr lang="en-US" dirty="0" smtClean="0">
                <a:latin typeface="Calibri" panose="020F0502020204030204" pitchFamily="34" charset="0"/>
                <a:ea typeface="Arial Unicode MS" panose="020B0604020202020204" pitchFamily="34" charset="-128"/>
                <a:cs typeface="Calibri" panose="020F0502020204030204" pitchFamily="34" charset="0"/>
              </a:rPr>
              <a:t>To get remote repository changes into your local repository, you can use `</a:t>
            </a:r>
            <a:r>
              <a:rPr lang="en-US"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pull</a:t>
            </a:r>
            <a:r>
              <a:rPr lang="en-US" dirty="0" smtClean="0">
                <a:latin typeface="Calibri" panose="020F0502020204030204" pitchFamily="34" charset="0"/>
                <a:ea typeface="Arial Unicode MS" panose="020B0604020202020204" pitchFamily="34" charset="-128"/>
                <a:cs typeface="Calibri" panose="020F0502020204030204" pitchFamily="34" charset="0"/>
              </a:rPr>
              <a:t>` or `</a:t>
            </a:r>
            <a:r>
              <a:rPr lang="en-US"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fetch</a:t>
            </a:r>
            <a:r>
              <a:rPr lang="en-US" dirty="0" smtClean="0">
                <a:latin typeface="Calibri" panose="020F0502020204030204" pitchFamily="34" charset="0"/>
                <a:ea typeface="Arial Unicode MS" panose="020B0604020202020204" pitchFamily="34" charset="-128"/>
                <a:cs typeface="Calibri" panose="020F0502020204030204" pitchFamily="34" charset="0"/>
              </a:rPr>
              <a:t>` command. Now we start using with `</a:t>
            </a:r>
            <a:r>
              <a:rPr lang="en-US"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pull</a:t>
            </a:r>
            <a:r>
              <a:rPr lang="en-US" dirty="0" smtClean="0">
                <a:latin typeface="Calibri" panose="020F0502020204030204" pitchFamily="34" charset="0"/>
                <a:ea typeface="Arial Unicode MS" panose="020B0604020202020204" pitchFamily="34" charset="-128"/>
                <a:cs typeface="Calibri" panose="020F0502020204030204" pitchFamily="34" charset="0"/>
              </a:rPr>
              <a:t>` command.</a:t>
            </a:r>
          </a:p>
          <a:p>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pull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remote_reference_name</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branch_name</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pull origin master </a:t>
            </a:r>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a:t>
            </a:r>
            <a:r>
              <a:rPr lang="en-US"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pull</a:t>
            </a:r>
            <a:r>
              <a:rPr lang="en-US" dirty="0" smtClean="0">
                <a:latin typeface="Calibri" panose="020F0502020204030204" pitchFamily="34" charset="0"/>
                <a:ea typeface="Arial Unicode MS" panose="020B0604020202020204" pitchFamily="34" charset="-128"/>
                <a:cs typeface="Calibri" panose="020F0502020204030204" pitchFamily="34" charset="0"/>
              </a:rPr>
              <a:t>` command will automatically merge remote changes into your local repository and it will make changes your current local branch directly.</a:t>
            </a:r>
          </a:p>
        </p:txBody>
      </p:sp>
    </p:spTree>
    <p:extLst>
      <p:ext uri="{BB962C8B-B14F-4D97-AF65-F5344CB8AC3E}">
        <p14:creationId xmlns:p14="http://schemas.microsoft.com/office/powerpoint/2010/main" val="28052980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888765"/>
          </a:xfrm>
        </p:spPr>
        <p:txBody>
          <a:bodyPr/>
          <a:lstStyle/>
          <a:p>
            <a:r>
              <a:rPr lang="en-US" sz="4000" dirty="0" smtClean="0"/>
              <a:t>Getting Changes from remote (Fetch)</a:t>
            </a:r>
            <a:endParaRPr lang="en-US" sz="4000" dirty="0"/>
          </a:p>
        </p:txBody>
      </p:sp>
      <p:sp>
        <p:nvSpPr>
          <p:cNvPr id="6" name="Content Placeholder 2"/>
          <p:cNvSpPr>
            <a:spLocks noGrp="1"/>
          </p:cNvSpPr>
          <p:nvPr>
            <p:ph type="body" sz="half" idx="2"/>
          </p:nvPr>
        </p:nvSpPr>
        <p:spPr>
          <a:xfrm>
            <a:off x="1154954" y="1461330"/>
            <a:ext cx="9937487" cy="4836919"/>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a:t>
            </a:r>
            <a:r>
              <a:rPr lang="en-US"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fetch</a:t>
            </a:r>
            <a:r>
              <a:rPr lang="en-US" dirty="0" smtClean="0">
                <a:latin typeface="Calibri" panose="020F0502020204030204" pitchFamily="34" charset="0"/>
                <a:ea typeface="Arial Unicode MS" panose="020B0604020202020204" pitchFamily="34" charset="-128"/>
                <a:cs typeface="Calibri" panose="020F0502020204030204" pitchFamily="34" charset="0"/>
              </a:rPr>
              <a:t>` command is a little bit different from `</a:t>
            </a:r>
            <a:r>
              <a:rPr lang="en-US"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pull</a:t>
            </a:r>
            <a:r>
              <a:rPr lang="en-US" dirty="0" smtClean="0">
                <a:latin typeface="Calibri" panose="020F0502020204030204" pitchFamily="34" charset="0"/>
                <a:ea typeface="Arial Unicode MS" panose="020B0604020202020204" pitchFamily="34" charset="-128"/>
                <a:cs typeface="Calibri" panose="020F0502020204030204" pitchFamily="34" charset="0"/>
              </a:rPr>
              <a:t>` command. It will only fetch data from remote repository and won’t merge directly into your current branch</a:t>
            </a:r>
            <a:r>
              <a:rPr lang="en-US" dirty="0">
                <a:latin typeface="Calibri" panose="020F0502020204030204" pitchFamily="34" charset="0"/>
                <a:ea typeface="Arial Unicode MS" panose="020B0604020202020204" pitchFamily="34" charset="-128"/>
                <a:cs typeface="Calibri" panose="020F0502020204030204" pitchFamily="34" charset="0"/>
              </a:rPr>
              <a:t>. it has absolutely no effect on your local development </a:t>
            </a:r>
            <a:r>
              <a:rPr lang="en-US" dirty="0" smtClean="0">
                <a:latin typeface="Calibri" panose="020F0502020204030204" pitchFamily="34" charset="0"/>
                <a:ea typeface="Arial Unicode MS" panose="020B0604020202020204" pitchFamily="34" charset="-128"/>
                <a:cs typeface="Calibri" panose="020F0502020204030204" pitchFamily="34" charset="0"/>
              </a:rPr>
              <a:t>work until you merge.</a:t>
            </a:r>
          </a:p>
          <a:p>
            <a:r>
              <a:rPr lang="en-US" dirty="0" smtClean="0">
                <a:latin typeface="Calibri" panose="020F0502020204030204" pitchFamily="34" charset="0"/>
                <a:ea typeface="Arial Unicode MS" panose="020B0604020202020204" pitchFamily="34" charset="-128"/>
                <a:cs typeface="Calibri" panose="020F0502020204030204" pitchFamily="34" charset="0"/>
              </a:rPr>
              <a:t>You can also checkout as new branch base on fetch data. Following is the fetch command.</a:t>
            </a:r>
          </a:p>
          <a:p>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fetch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remote_reference_name</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branch_name</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fetch origin master </a:t>
            </a:r>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After `</a:t>
            </a:r>
            <a:r>
              <a:rPr lang="en-US"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fetch</a:t>
            </a:r>
            <a:r>
              <a:rPr lang="en-US" dirty="0" smtClean="0">
                <a:latin typeface="Calibri" panose="020F0502020204030204" pitchFamily="34" charset="0"/>
                <a:ea typeface="Arial Unicode MS" panose="020B0604020202020204" pitchFamily="34" charset="-128"/>
                <a:cs typeface="Calibri" panose="020F0502020204030204" pitchFamily="34" charset="0"/>
              </a:rPr>
              <a:t>`, you can merge these remote content into your local branch.</a:t>
            </a:r>
          </a:p>
          <a:p>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git fetch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remote_reference_name</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branch_name</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a:t>
            </a:r>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 merge origin/master</a:t>
            </a:r>
            <a:endParaRPr lang="en-US" dirty="0" smtClean="0">
              <a:latin typeface="Calibri" panose="020F0502020204030204" pitchFamily="34"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197929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1341692"/>
          </a:xfrm>
        </p:spPr>
        <p:txBody>
          <a:bodyPr/>
          <a:lstStyle/>
          <a:p>
            <a:r>
              <a:rPr lang="en-US" sz="4000" dirty="0"/>
              <a:t>Deleting a remote </a:t>
            </a:r>
            <a:r>
              <a:rPr lang="en-US" sz="4000" dirty="0" smtClean="0"/>
              <a:t>branch from local repository</a:t>
            </a:r>
            <a:endParaRPr lang="en-US" sz="4000" dirty="0"/>
          </a:p>
        </p:txBody>
      </p:sp>
      <p:sp>
        <p:nvSpPr>
          <p:cNvPr id="6" name="Content Placeholder 2"/>
          <p:cNvSpPr>
            <a:spLocks noGrp="1"/>
          </p:cNvSpPr>
          <p:nvPr>
            <p:ph type="body" sz="half" idx="2"/>
          </p:nvPr>
        </p:nvSpPr>
        <p:spPr>
          <a:xfrm>
            <a:off x="1154954" y="1854438"/>
            <a:ext cx="9937487" cy="4307078"/>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Sometimes you will need to delete not only local but also remote branch. </a:t>
            </a:r>
          </a:p>
          <a:p>
            <a:r>
              <a:rPr lang="en-US" dirty="0" smtClean="0">
                <a:latin typeface="Calibri" panose="020F0502020204030204" pitchFamily="34" charset="0"/>
                <a:ea typeface="Arial Unicode MS" panose="020B0604020202020204" pitchFamily="34" charset="-128"/>
                <a:cs typeface="Calibri" panose="020F0502020204030204" pitchFamily="34" charset="0"/>
              </a:rPr>
              <a:t>So, you need to delete your local branch and push that branch name with full colon `</a:t>
            </a:r>
            <a:r>
              <a:rPr lang="en-US"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a:t>
            </a:r>
            <a:r>
              <a:rPr lang="en-US" dirty="0" smtClean="0">
                <a:latin typeface="Calibri" panose="020F0502020204030204" pitchFamily="34" charset="0"/>
                <a:ea typeface="Arial Unicode MS" panose="020B0604020202020204" pitchFamily="34" charset="-128"/>
                <a:cs typeface="Calibri" panose="020F0502020204030204" pitchFamily="34" charset="0"/>
              </a:rPr>
              <a:t>` prefix.</a:t>
            </a:r>
          </a:p>
          <a:p>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branch -d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branch_name</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 push origin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branch_name</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a:t>
            </a: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Pushing already deleted branch name with colon `:` will delete the remote branch of remote repository.</a:t>
            </a:r>
          </a:p>
          <a:p>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git branch -d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develop</a:t>
            </a:r>
          </a:p>
          <a:p>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push origin :develop</a:t>
            </a:r>
            <a:endParaRPr lang="en-US" dirty="0" smtClean="0">
              <a:latin typeface="Calibri" panose="020F0502020204030204" pitchFamily="34"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27815517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1341692"/>
          </a:xfrm>
        </p:spPr>
        <p:txBody>
          <a:bodyPr/>
          <a:lstStyle/>
          <a:p>
            <a:r>
              <a:rPr lang="en-US" sz="4000" dirty="0" smtClean="0"/>
              <a:t>Remove already deleted remote reference in local repository</a:t>
            </a:r>
            <a:endParaRPr lang="en-US" sz="4000" dirty="0"/>
          </a:p>
        </p:txBody>
      </p:sp>
      <p:sp>
        <p:nvSpPr>
          <p:cNvPr id="6" name="Content Placeholder 2"/>
          <p:cNvSpPr>
            <a:spLocks noGrp="1"/>
          </p:cNvSpPr>
          <p:nvPr>
            <p:ph type="body" sz="half" idx="2"/>
          </p:nvPr>
        </p:nvSpPr>
        <p:spPr>
          <a:xfrm>
            <a:off x="1154954" y="1854438"/>
            <a:ext cx="9937487" cy="4482862"/>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If you want to check a remote branch is already deleted or not you can use following command.</a:t>
            </a:r>
          </a:p>
          <a:p>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fetch -p --dry-run</a:t>
            </a:r>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As you use `</a:t>
            </a:r>
            <a:r>
              <a:rPr lang="en-US"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--dry-run</a:t>
            </a:r>
            <a:r>
              <a:rPr lang="en-US" dirty="0" smtClean="0">
                <a:latin typeface="Calibri" panose="020F0502020204030204" pitchFamily="34" charset="0"/>
                <a:ea typeface="Arial Unicode MS" panose="020B0604020202020204" pitchFamily="34" charset="-128"/>
                <a:cs typeface="Calibri" panose="020F0502020204030204" pitchFamily="34" charset="0"/>
              </a:rPr>
              <a:t>` flag, it will only s</a:t>
            </a:r>
            <a:r>
              <a:rPr lang="en-GB" dirty="0" smtClean="0">
                <a:latin typeface="Calibri" panose="020F0502020204030204" pitchFamily="34" charset="0"/>
                <a:ea typeface="Arial Unicode MS" panose="020B0604020202020204" pitchFamily="34" charset="-128"/>
                <a:cs typeface="Calibri" panose="020F0502020204030204" pitchFamily="34" charset="0"/>
              </a:rPr>
              <a:t>how </a:t>
            </a:r>
            <a:r>
              <a:rPr lang="en-GB" dirty="0">
                <a:latin typeface="Calibri" panose="020F0502020204030204" pitchFamily="34" charset="0"/>
                <a:ea typeface="Arial Unicode MS" panose="020B0604020202020204" pitchFamily="34" charset="-128"/>
                <a:cs typeface="Calibri" panose="020F0502020204030204" pitchFamily="34" charset="0"/>
              </a:rPr>
              <a:t>what would be done, without making any changes</a:t>
            </a:r>
            <a:r>
              <a:rPr lang="en-GB" dirty="0" smtClean="0">
                <a:latin typeface="Calibri" panose="020F0502020204030204" pitchFamily="34" charset="0"/>
                <a:ea typeface="Arial Unicode MS" panose="020B0604020202020204" pitchFamily="34" charset="-128"/>
                <a:cs typeface="Calibri" panose="020F0502020204030204" pitchFamily="34" charset="0"/>
              </a:rPr>
              <a:t>. And you will see which branch is happened what. Now, in the picture you will see `</a:t>
            </a:r>
            <a:r>
              <a:rPr lang="en-GB"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update</a:t>
            </a:r>
            <a:r>
              <a:rPr lang="en-GB" dirty="0" smtClean="0">
                <a:latin typeface="Calibri" panose="020F0502020204030204" pitchFamily="34" charset="0"/>
                <a:ea typeface="Arial Unicode MS" panose="020B0604020202020204" pitchFamily="34" charset="-128"/>
                <a:cs typeface="Calibri" panose="020F0502020204030204" pitchFamily="34" charset="0"/>
              </a:rPr>
              <a:t>` branch is deleted in remote repository.</a:t>
            </a:r>
          </a:p>
          <a:p>
            <a:endParaRPr lang="en-GB" dirty="0">
              <a:latin typeface="Calibri" panose="020F0502020204030204" pitchFamily="34" charset="0"/>
              <a:ea typeface="Arial Unicode MS" panose="020B0604020202020204" pitchFamily="34" charset="-128"/>
              <a:cs typeface="Calibri" panose="020F0502020204030204" pitchFamily="34" charset="0"/>
            </a:endParaRPr>
          </a:p>
          <a:p>
            <a:endParaRPr lang="en-GB" dirty="0" smtClean="0">
              <a:latin typeface="Calibri" panose="020F0502020204030204" pitchFamily="34" charset="0"/>
              <a:ea typeface="Arial Unicode MS" panose="020B0604020202020204" pitchFamily="34" charset="-128"/>
              <a:cs typeface="Calibri" panose="020F0502020204030204" pitchFamily="34" charset="0"/>
            </a:endParaRPr>
          </a:p>
          <a:p>
            <a:r>
              <a:rPr lang="en-GB" dirty="0" smtClean="0">
                <a:latin typeface="Calibri" panose="020F0502020204030204" pitchFamily="34" charset="0"/>
                <a:ea typeface="Arial Unicode MS" panose="020B0604020202020204" pitchFamily="34" charset="-128"/>
                <a:cs typeface="Calibri" panose="020F0502020204030204" pitchFamily="34" charset="0"/>
              </a:rPr>
              <a:t>So, you can delete that remote reference by using fetch command with `</a:t>
            </a:r>
            <a:r>
              <a:rPr lang="en-GB"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-p</a:t>
            </a:r>
            <a:r>
              <a:rPr lang="en-GB" dirty="0" smtClean="0">
                <a:latin typeface="Calibri" panose="020F0502020204030204" pitchFamily="34" charset="0"/>
                <a:ea typeface="Arial Unicode MS" panose="020B0604020202020204" pitchFamily="34" charset="-128"/>
                <a:cs typeface="Calibri" panose="020F0502020204030204" pitchFamily="34" charset="0"/>
              </a:rPr>
              <a:t>` flag. </a:t>
            </a:r>
            <a:r>
              <a:rPr lang="en-GB" dirty="0">
                <a:latin typeface="Calibri" panose="020F0502020204030204" pitchFamily="34" charset="0"/>
                <a:ea typeface="Arial Unicode MS" panose="020B0604020202020204" pitchFamily="34" charset="-128"/>
                <a:cs typeface="Calibri" panose="020F0502020204030204" pitchFamily="34" charset="0"/>
              </a:rPr>
              <a:t>`</a:t>
            </a:r>
            <a:r>
              <a:rPr lang="en-GB"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-p</a:t>
            </a:r>
            <a:r>
              <a:rPr lang="en-GB" dirty="0" smtClean="0">
                <a:latin typeface="Calibri" panose="020F0502020204030204" pitchFamily="34" charset="0"/>
                <a:ea typeface="Arial Unicode MS" panose="020B0604020202020204" pitchFamily="34" charset="-128"/>
                <a:cs typeface="Calibri" panose="020F0502020204030204" pitchFamily="34" charset="0"/>
              </a:rPr>
              <a:t>` flag will remove any remote tracking references that no longer exist on the remote repository.</a:t>
            </a:r>
          </a:p>
          <a:p>
            <a:r>
              <a:rPr lang="en-GB" dirty="0">
                <a:latin typeface="Calibri" panose="020F0502020204030204" pitchFamily="34" charset="0"/>
                <a:ea typeface="Arial Unicode MS" panose="020B0604020202020204" pitchFamily="34" charset="-128"/>
                <a:cs typeface="Calibri" panose="020F0502020204030204" pitchFamily="34" charset="0"/>
              </a:rPr>
              <a:t>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git fetch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–p</a:t>
            </a:r>
          </a:p>
          <a:p>
            <a:r>
              <a:rPr lang="en-GB" dirty="0" smtClean="0">
                <a:latin typeface="Calibri" panose="020F0502020204030204" pitchFamily="34" charset="0"/>
                <a:ea typeface="Arial Unicode MS" panose="020B0604020202020204" pitchFamily="34" charset="-128"/>
                <a:cs typeface="Calibri" panose="020F0502020204030204" pitchFamily="34" charset="0"/>
              </a:rPr>
              <a:t>After fetching with above command, if you see all remote branch with `</a:t>
            </a:r>
            <a:r>
              <a:rPr lang="en-GB"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git branch -a</a:t>
            </a:r>
            <a:r>
              <a:rPr lang="en-GB" dirty="0" smtClean="0">
                <a:latin typeface="Calibri" panose="020F0502020204030204" pitchFamily="34" charset="0"/>
                <a:ea typeface="Arial Unicode MS" panose="020B0604020202020204" pitchFamily="34" charset="-128"/>
                <a:cs typeface="Calibri" panose="020F0502020204030204" pitchFamily="34" charset="0"/>
              </a:rPr>
              <a:t>` command, you will no longer see remote reference that no longer exists on the remote repository.</a:t>
            </a:r>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2772" y="3349081"/>
            <a:ext cx="5062228" cy="1051127"/>
          </a:xfrm>
          <a:prstGeom prst="rect">
            <a:avLst/>
          </a:prstGeom>
        </p:spPr>
      </p:pic>
    </p:spTree>
    <p:extLst>
      <p:ext uri="{BB962C8B-B14F-4D97-AF65-F5344CB8AC3E}">
        <p14:creationId xmlns:p14="http://schemas.microsoft.com/office/powerpoint/2010/main" val="27037695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820398"/>
          </a:xfrm>
        </p:spPr>
        <p:txBody>
          <a:bodyPr/>
          <a:lstStyle/>
          <a:p>
            <a:r>
              <a:rPr lang="en-US" sz="4000" dirty="0"/>
              <a:t>B</a:t>
            </a:r>
            <a:r>
              <a:rPr lang="en-US" sz="4000" dirty="0" smtClean="0"/>
              <a:t>are or Non-bare Repository</a:t>
            </a:r>
            <a:endParaRPr lang="en-US" sz="4000" dirty="0"/>
          </a:p>
        </p:txBody>
      </p:sp>
      <p:sp>
        <p:nvSpPr>
          <p:cNvPr id="6" name="Content Placeholder 2"/>
          <p:cNvSpPr>
            <a:spLocks noGrp="1"/>
          </p:cNvSpPr>
          <p:nvPr>
            <p:ph type="body" sz="half" idx="2"/>
          </p:nvPr>
        </p:nvSpPr>
        <p:spPr>
          <a:xfrm>
            <a:off x="1154954" y="1341691"/>
            <a:ext cx="9937487" cy="4307078"/>
          </a:xfrm>
        </p:spPr>
        <p:txBody>
          <a:bodyPr anchor="t">
            <a:normAutofit lnSpcReduction="10000"/>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Git has options to create repository as `</a:t>
            </a:r>
            <a:r>
              <a:rPr lang="en-US"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bare (git </a:t>
            </a:r>
            <a:r>
              <a:rPr lang="en-US" dirty="0" err="1"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init</a:t>
            </a:r>
            <a:r>
              <a:rPr lang="en-US"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a:t>
            </a:r>
            <a:r>
              <a:rPr lang="en-US" dirty="0" smtClean="0">
                <a:latin typeface="Calibri" panose="020F0502020204030204" pitchFamily="34" charset="0"/>
                <a:ea typeface="Arial Unicode MS" panose="020B0604020202020204" pitchFamily="34" charset="-128"/>
                <a:cs typeface="Calibri" panose="020F0502020204030204" pitchFamily="34" charset="0"/>
              </a:rPr>
              <a:t>` or `</a:t>
            </a:r>
            <a:r>
              <a:rPr lang="en-US"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non-bare (git </a:t>
            </a:r>
            <a:r>
              <a:rPr lang="en-US" dirty="0" err="1"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init</a:t>
            </a:r>
            <a:r>
              <a:rPr lang="en-US"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 --bare)</a:t>
            </a:r>
            <a:r>
              <a:rPr lang="en-US" dirty="0" smtClean="0">
                <a:latin typeface="Calibri" panose="020F0502020204030204" pitchFamily="34" charset="0"/>
                <a:ea typeface="Arial Unicode MS" panose="020B0604020202020204" pitchFamily="34" charset="-128"/>
                <a:cs typeface="Calibri" panose="020F0502020204030204" pitchFamily="34" charset="0"/>
              </a:rPr>
              <a:t>` repository.  So, we need to know when to use bare and when not to use.</a:t>
            </a: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Bare</a:t>
            </a:r>
            <a:r>
              <a:rPr lang="en-US" dirty="0" smtClean="0">
                <a:latin typeface="Calibri" panose="020F0502020204030204" pitchFamily="34" charset="0"/>
                <a:ea typeface="Arial Unicode MS" panose="020B0604020202020204" pitchFamily="34" charset="-128"/>
                <a:cs typeface="Calibri" panose="020F0502020204030204" pitchFamily="34" charset="0"/>
              </a:rPr>
              <a:t> repository is a Git repository without a working directory</a:t>
            </a:r>
            <a:r>
              <a:rPr lang="en-US" dirty="0">
                <a:latin typeface="Calibri" panose="020F0502020204030204" pitchFamily="34" charset="0"/>
                <a:ea typeface="Arial Unicode MS" panose="020B0604020202020204" pitchFamily="34" charset="-128"/>
                <a:cs typeface="Calibri" panose="020F0502020204030204" pitchFamily="34" charset="0"/>
              </a:rPr>
              <a:t>. Everything in the directory is now what was contained in the </a:t>
            </a:r>
            <a:r>
              <a:rPr lang="en-US" dirty="0" smtClean="0">
                <a:latin typeface="Calibri" panose="020F0502020204030204" pitchFamily="34" charset="0"/>
                <a:ea typeface="Arial Unicode MS" panose="020B0604020202020204" pitchFamily="34" charset="-128"/>
                <a:cs typeface="Calibri" panose="020F0502020204030204" pitchFamily="34" charset="0"/>
              </a:rPr>
              <a:t>`</a:t>
            </a:r>
            <a:r>
              <a:rPr lang="en-US"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folder. Bare </a:t>
            </a:r>
            <a:r>
              <a:rPr lang="en-US" dirty="0">
                <a:latin typeface="Calibri" panose="020F0502020204030204" pitchFamily="34" charset="0"/>
                <a:ea typeface="Arial Unicode MS" panose="020B0604020202020204" pitchFamily="34" charset="-128"/>
                <a:cs typeface="Calibri" panose="020F0502020204030204" pitchFamily="34" charset="0"/>
              </a:rPr>
              <a:t>repositories are usually </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central repositories </a:t>
            </a:r>
            <a:r>
              <a:rPr lang="en-US" dirty="0">
                <a:latin typeface="Calibri" panose="020F0502020204030204" pitchFamily="34" charset="0"/>
                <a:ea typeface="Arial Unicode MS" panose="020B0604020202020204" pitchFamily="34" charset="-128"/>
                <a:cs typeface="Calibri" panose="020F0502020204030204" pitchFamily="34" charset="0"/>
              </a:rPr>
              <a:t>where </a:t>
            </a:r>
            <a:r>
              <a:rPr lang="en-US" dirty="0" smtClean="0">
                <a:latin typeface="Calibri" panose="020F0502020204030204" pitchFamily="34" charset="0"/>
                <a:ea typeface="Arial Unicode MS" panose="020B0604020202020204" pitchFamily="34" charset="-128"/>
                <a:cs typeface="Calibri" panose="020F0502020204030204" pitchFamily="34" charset="0"/>
              </a:rPr>
              <a:t>everyone push back their works to. </a:t>
            </a:r>
            <a:r>
              <a:rPr lang="en-US" dirty="0">
                <a:latin typeface="Calibri" panose="020F0502020204030204" pitchFamily="34" charset="0"/>
                <a:ea typeface="Arial Unicode MS" panose="020B0604020202020204" pitchFamily="34" charset="-128"/>
                <a:cs typeface="Calibri" panose="020F0502020204030204" pitchFamily="34" charset="0"/>
              </a:rPr>
              <a:t>There is no need to manipulate the actual work. It's a way to synchronize efforts between multiple people</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 You will not be able to directly see your project files</a:t>
            </a:r>
            <a:r>
              <a:rPr lang="en-US"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a:t>
            </a:r>
          </a:p>
          <a:p>
            <a:endParaRPr lang="en-US"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Use a </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non-bare</a:t>
            </a:r>
            <a:r>
              <a:rPr lang="en-US" dirty="0">
                <a:latin typeface="Calibri" panose="020F0502020204030204" pitchFamily="34" charset="0"/>
                <a:ea typeface="Arial Unicode MS" panose="020B0604020202020204" pitchFamily="34" charset="-128"/>
                <a:cs typeface="Calibri" panose="020F0502020204030204" pitchFamily="34" charset="0"/>
              </a:rPr>
              <a:t> repository to work </a:t>
            </a:r>
            <a:r>
              <a:rPr lang="en-US" dirty="0" smtClean="0">
                <a:latin typeface="Calibri" panose="020F0502020204030204" pitchFamily="34" charset="0"/>
                <a:ea typeface="Arial Unicode MS" panose="020B0604020202020204" pitchFamily="34" charset="-128"/>
                <a:cs typeface="Calibri" panose="020F0502020204030204" pitchFamily="34" charset="0"/>
              </a:rPr>
              <a:t>locally. You can edit files, commit or anything else git command can work inside non-bare repository.</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i="1" dirty="0" smtClean="0">
                <a:latin typeface="Calibri" panose="020F0502020204030204" pitchFamily="34" charset="0"/>
                <a:ea typeface="Arial Unicode MS" panose="020B0604020202020204" pitchFamily="34" charset="-128"/>
                <a:cs typeface="Calibri" panose="020F0502020204030204" pitchFamily="34" charset="0"/>
              </a:rPr>
              <a:t>Summary: use </a:t>
            </a:r>
            <a:r>
              <a:rPr lang="en-US" i="1" dirty="0">
                <a:latin typeface="Calibri" panose="020F0502020204030204" pitchFamily="34" charset="0"/>
                <a:ea typeface="Arial Unicode MS" panose="020B0604020202020204" pitchFamily="34" charset="-128"/>
                <a:cs typeface="Calibri" panose="020F0502020204030204" pitchFamily="34" charset="0"/>
              </a:rPr>
              <a:t>a non-bare repository to work locally and a bare repository as a central server/hub to share your changes with other people.</a:t>
            </a:r>
          </a:p>
        </p:txBody>
      </p:sp>
    </p:spTree>
    <p:extLst>
      <p:ext uri="{BB962C8B-B14F-4D97-AF65-F5344CB8AC3E}">
        <p14:creationId xmlns:p14="http://schemas.microsoft.com/office/powerpoint/2010/main" val="30963431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3056425"/>
            <a:ext cx="9689659" cy="820398"/>
          </a:xfrm>
        </p:spPr>
        <p:txBody>
          <a:bodyPr/>
          <a:lstStyle/>
          <a:p>
            <a:r>
              <a:rPr lang="en-US" sz="4000" dirty="0" smtClean="0"/>
              <a:t>Time Travel</a:t>
            </a:r>
            <a:endParaRPr lang="en-US" sz="4000" dirty="0"/>
          </a:p>
        </p:txBody>
      </p:sp>
    </p:spTree>
    <p:extLst>
      <p:ext uri="{BB962C8B-B14F-4D97-AF65-F5344CB8AC3E}">
        <p14:creationId xmlns:p14="http://schemas.microsoft.com/office/powerpoint/2010/main" val="4114479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7"/>
            <a:ext cx="9689659" cy="1692069"/>
          </a:xfrm>
        </p:spPr>
        <p:txBody>
          <a:bodyPr/>
          <a:lstStyle/>
          <a:p>
            <a:r>
              <a:rPr lang="en-US" dirty="0" smtClean="0"/>
              <a:t>Comparing Differences</a:t>
            </a:r>
            <a:endParaRPr lang="en-US" dirty="0"/>
          </a:p>
        </p:txBody>
      </p:sp>
      <p:sp>
        <p:nvSpPr>
          <p:cNvPr id="6" name="Content Placeholder 2"/>
          <p:cNvSpPr>
            <a:spLocks noGrp="1"/>
          </p:cNvSpPr>
          <p:nvPr>
            <p:ph type="body" sz="half" idx="2"/>
          </p:nvPr>
        </p:nvSpPr>
        <p:spPr>
          <a:xfrm>
            <a:off x="1154953" y="1606611"/>
            <a:ext cx="9937487" cy="4289988"/>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Sometimes, we need to check the differences of what we write in the previous commit and our latest source code of same file. At this time, we need to check the differences by using `git diff` command.</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smtClean="0">
                <a:latin typeface="Consolas" panose="020B0609020204030204" pitchFamily="49" charset="0"/>
                <a:ea typeface="Arial Unicode MS" panose="020B0604020202020204" pitchFamily="34" charset="-128"/>
                <a:cs typeface="Calibri" panose="020F0502020204030204" pitchFamily="34" charset="0"/>
              </a:rPr>
              <a:t> git diff [commit hash] [commit hash]</a:t>
            </a:r>
            <a:br>
              <a:rPr lang="en-US" dirty="0" smtClean="0">
                <a:latin typeface="Consolas" panose="020B0609020204030204" pitchFamily="49" charset="0"/>
                <a:ea typeface="Arial Unicode MS" panose="020B0604020202020204" pitchFamily="34" charset="-128"/>
                <a:cs typeface="Calibri" panose="020F0502020204030204" pitchFamily="34" charset="0"/>
              </a:rPr>
            </a:br>
            <a:r>
              <a:rPr lang="en-US" dirty="0" smtClean="0">
                <a:latin typeface="Consolas" panose="020B0609020204030204" pitchFamily="49" charset="0"/>
                <a:ea typeface="Arial Unicode MS" panose="020B0604020202020204" pitchFamily="34" charset="-128"/>
                <a:cs typeface="Calibri" panose="020F0502020204030204" pitchFamily="34" charset="0"/>
              </a:rPr>
              <a:t>  git </a:t>
            </a:r>
            <a:r>
              <a:rPr lang="en-US" dirty="0">
                <a:latin typeface="Consolas" panose="020B0609020204030204" pitchFamily="49" charset="0"/>
                <a:ea typeface="Arial Unicode MS" panose="020B0604020202020204" pitchFamily="34" charset="-128"/>
                <a:cs typeface="Calibri" panose="020F0502020204030204" pitchFamily="34" charset="0"/>
              </a:rPr>
              <a:t>diff </a:t>
            </a:r>
            <a:r>
              <a:rPr lang="en-US" dirty="0" smtClean="0">
                <a:latin typeface="Consolas" panose="020B0609020204030204" pitchFamily="49" charset="0"/>
                <a:ea typeface="Arial Unicode MS" panose="020B0604020202020204" pitchFamily="34" charset="-128"/>
                <a:cs typeface="Calibri" panose="020F0502020204030204" pitchFamily="34" charset="0"/>
              </a:rPr>
              <a:t>9a0d4c7 HEAD </a:t>
            </a:r>
          </a:p>
          <a:p>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3987" y="2628748"/>
            <a:ext cx="7168651" cy="4125746"/>
          </a:xfrm>
          <a:prstGeom prst="rect">
            <a:avLst/>
          </a:prstGeom>
        </p:spPr>
      </p:pic>
    </p:spTree>
    <p:extLst>
      <p:ext uri="{BB962C8B-B14F-4D97-AF65-F5344CB8AC3E}">
        <p14:creationId xmlns:p14="http://schemas.microsoft.com/office/powerpoint/2010/main" val="26848238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820398"/>
          </a:xfrm>
        </p:spPr>
        <p:txBody>
          <a:bodyPr/>
          <a:lstStyle/>
          <a:p>
            <a:r>
              <a:rPr lang="en-US" sz="4000" dirty="0"/>
              <a:t>Three Trees of Git</a:t>
            </a:r>
          </a:p>
        </p:txBody>
      </p:sp>
      <p:sp>
        <p:nvSpPr>
          <p:cNvPr id="6" name="Content Placeholder 2"/>
          <p:cNvSpPr>
            <a:spLocks noGrp="1"/>
          </p:cNvSpPr>
          <p:nvPr>
            <p:ph type="body" sz="half" idx="2"/>
          </p:nvPr>
        </p:nvSpPr>
        <p:spPr>
          <a:xfrm>
            <a:off x="1154954" y="1341690"/>
            <a:ext cx="9937487" cy="4944809"/>
          </a:xfrm>
        </p:spPr>
        <p:txBody>
          <a:bodyPr anchor="t">
            <a:normAutofit/>
          </a:bodyPr>
          <a:lstStyle/>
          <a:p>
            <a:pPr>
              <a:lnSpc>
                <a:spcPct val="200000"/>
              </a:lnSpc>
            </a:pPr>
            <a:r>
              <a:rPr lang="en-GB" sz="2000" dirty="0">
                <a:latin typeface="Calibri" panose="020F0502020204030204" pitchFamily="34" charset="0"/>
                <a:ea typeface="Arial Unicode MS" panose="020B0604020202020204" pitchFamily="34" charset="-128"/>
                <a:cs typeface="Calibri" panose="020F0502020204030204" pitchFamily="34" charset="0"/>
              </a:rPr>
              <a:t>To properly understand git reset usage, we must first understand Git's internal state management systems. Sometimes these mechanisms are called Git's "</a:t>
            </a:r>
            <a:r>
              <a:rPr lang="en-GB" sz="2000" b="1"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three trees</a:t>
            </a:r>
            <a:r>
              <a:rPr lang="en-GB" sz="2000" dirty="0" smtClean="0">
                <a:latin typeface="Calibri" panose="020F0502020204030204" pitchFamily="34" charset="0"/>
                <a:ea typeface="Arial Unicode MS" panose="020B0604020202020204" pitchFamily="34" charset="-128"/>
                <a:cs typeface="Calibri" panose="020F0502020204030204" pitchFamily="34" charset="0"/>
              </a:rPr>
              <a:t>". But, this is not like a tree data-structure. This is just a workflow of Git.</a:t>
            </a:r>
          </a:p>
          <a:p>
            <a:pPr marL="285750" indent="-285750">
              <a:lnSpc>
                <a:spcPct val="200000"/>
              </a:lnSpc>
              <a:buFont typeface="Arial" panose="020B0604020202020204" pitchFamily="34" charset="0"/>
              <a:buChar char="•"/>
            </a:pPr>
            <a:r>
              <a:rPr lang="en-GB" sz="2000" dirty="0" smtClean="0">
                <a:latin typeface="Calibri" panose="020F0502020204030204" pitchFamily="34" charset="0"/>
                <a:ea typeface="Arial Unicode MS" panose="020B0604020202020204" pitchFamily="34" charset="-128"/>
                <a:cs typeface="Calibri" panose="020F0502020204030204" pitchFamily="34" charset="0"/>
              </a:rPr>
              <a:t>The working directory</a:t>
            </a:r>
          </a:p>
          <a:p>
            <a:pPr marL="285750" indent="-285750">
              <a:lnSpc>
                <a:spcPct val="200000"/>
              </a:lnSpc>
              <a:buFont typeface="Arial" panose="020B0604020202020204" pitchFamily="34" charset="0"/>
              <a:buChar char="•"/>
            </a:pPr>
            <a:r>
              <a:rPr lang="en-GB" sz="2000" dirty="0" smtClean="0">
                <a:latin typeface="Calibri" panose="020F0502020204030204" pitchFamily="34" charset="0"/>
                <a:ea typeface="Arial Unicode MS" panose="020B0604020202020204" pitchFamily="34" charset="-128"/>
                <a:cs typeface="Calibri" panose="020F0502020204030204" pitchFamily="34" charset="0"/>
              </a:rPr>
              <a:t>Staging Index</a:t>
            </a:r>
          </a:p>
          <a:p>
            <a:pPr marL="285750" indent="-285750">
              <a:lnSpc>
                <a:spcPct val="200000"/>
              </a:lnSpc>
              <a:buFont typeface="Arial" panose="020B0604020202020204" pitchFamily="34" charset="0"/>
              <a:buChar char="•"/>
            </a:pPr>
            <a:r>
              <a:rPr lang="en-GB" sz="2000" dirty="0" smtClean="0">
                <a:latin typeface="Calibri" panose="020F0502020204030204" pitchFamily="34" charset="0"/>
                <a:ea typeface="Arial Unicode MS" panose="020B0604020202020204" pitchFamily="34" charset="-128"/>
                <a:cs typeface="Calibri" panose="020F0502020204030204" pitchFamily="34" charset="0"/>
              </a:rPr>
              <a:t>Commit History (HEAD)</a:t>
            </a:r>
          </a:p>
        </p:txBody>
      </p:sp>
    </p:spTree>
    <p:extLst>
      <p:ext uri="{BB962C8B-B14F-4D97-AF65-F5344CB8AC3E}">
        <p14:creationId xmlns:p14="http://schemas.microsoft.com/office/powerpoint/2010/main" val="24302515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820398"/>
          </a:xfrm>
        </p:spPr>
        <p:txBody>
          <a:bodyPr/>
          <a:lstStyle/>
          <a:p>
            <a:r>
              <a:rPr lang="en-US" sz="4000" dirty="0" smtClean="0"/>
              <a:t>The Working Directory</a:t>
            </a:r>
            <a:endParaRPr lang="en-US" sz="4000" dirty="0"/>
          </a:p>
        </p:txBody>
      </p:sp>
      <p:sp>
        <p:nvSpPr>
          <p:cNvPr id="6" name="Content Placeholder 2"/>
          <p:cNvSpPr>
            <a:spLocks noGrp="1"/>
          </p:cNvSpPr>
          <p:nvPr>
            <p:ph type="body" sz="half" idx="2"/>
          </p:nvPr>
        </p:nvSpPr>
        <p:spPr>
          <a:xfrm>
            <a:off x="1154954" y="1608391"/>
            <a:ext cx="9937487" cy="4307078"/>
          </a:xfrm>
        </p:spPr>
        <p:txBody>
          <a:bodyPr anchor="t">
            <a:normAutofit/>
          </a:bodyPr>
          <a:lstStyle/>
          <a:p>
            <a:pPr>
              <a:lnSpc>
                <a:spcPct val="200000"/>
              </a:lnSpc>
            </a:pPr>
            <a:r>
              <a:rPr lang="en-GB" sz="2000" dirty="0" smtClean="0">
                <a:latin typeface="Calibri" panose="020F0502020204030204" pitchFamily="34" charset="0"/>
                <a:ea typeface="Arial Unicode MS" panose="020B0604020202020204" pitchFamily="34" charset="-128"/>
                <a:cs typeface="Calibri" panose="020F0502020204030204" pitchFamily="34" charset="0"/>
              </a:rPr>
              <a:t>The working directory is a Git Repository and all of your files under this Repo is controlled by Git. It is just a local file system. </a:t>
            </a:r>
          </a:p>
          <a:p>
            <a:pPr>
              <a:lnSpc>
                <a:spcPct val="200000"/>
              </a:lnSpc>
            </a:pPr>
            <a:r>
              <a:rPr lang="en-GB" sz="2000" dirty="0" smtClean="0">
                <a:latin typeface="Calibri" panose="020F0502020204030204" pitchFamily="34" charset="0"/>
                <a:ea typeface="Arial Unicode MS" panose="020B0604020202020204" pitchFamily="34" charset="-128"/>
                <a:cs typeface="Calibri" panose="020F0502020204030204" pitchFamily="34" charset="0"/>
              </a:rPr>
              <a:t>You can see any changes by using `</a:t>
            </a:r>
            <a:r>
              <a:rPr lang="en-GB" sz="2000"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git status</a:t>
            </a:r>
            <a:r>
              <a:rPr lang="en-GB" sz="2000" dirty="0" smtClean="0">
                <a:latin typeface="Calibri" panose="020F0502020204030204" pitchFamily="34" charset="0"/>
                <a:ea typeface="Arial Unicode MS" panose="020B0604020202020204" pitchFamily="34" charset="-128"/>
                <a:cs typeface="Calibri" panose="020F0502020204030204" pitchFamily="34" charset="0"/>
              </a:rPr>
              <a:t>` command. These command will show you if there is some changes and it is the “first tree” of Git.</a:t>
            </a:r>
          </a:p>
        </p:txBody>
      </p:sp>
    </p:spTree>
    <p:extLst>
      <p:ext uri="{BB962C8B-B14F-4D97-AF65-F5344CB8AC3E}">
        <p14:creationId xmlns:p14="http://schemas.microsoft.com/office/powerpoint/2010/main" val="32305018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820398"/>
          </a:xfrm>
        </p:spPr>
        <p:txBody>
          <a:bodyPr/>
          <a:lstStyle/>
          <a:p>
            <a:r>
              <a:rPr lang="en-US" sz="4000" dirty="0" smtClean="0"/>
              <a:t>Staging Index</a:t>
            </a:r>
            <a:endParaRPr lang="en-US" sz="4000" dirty="0"/>
          </a:p>
        </p:txBody>
      </p:sp>
      <p:sp>
        <p:nvSpPr>
          <p:cNvPr id="6" name="Content Placeholder 2"/>
          <p:cNvSpPr>
            <a:spLocks noGrp="1"/>
          </p:cNvSpPr>
          <p:nvPr>
            <p:ph type="body" sz="half" idx="2"/>
          </p:nvPr>
        </p:nvSpPr>
        <p:spPr>
          <a:xfrm>
            <a:off x="1154954" y="1341690"/>
            <a:ext cx="9937487" cy="5135309"/>
          </a:xfrm>
        </p:spPr>
        <p:txBody>
          <a:bodyPr anchor="t">
            <a:normAutofit/>
          </a:bodyPr>
          <a:lstStyle/>
          <a:p>
            <a:r>
              <a:rPr lang="en-GB" dirty="0" smtClean="0">
                <a:latin typeface="Calibri" panose="020F0502020204030204" pitchFamily="34" charset="0"/>
                <a:ea typeface="Arial Unicode MS" panose="020B0604020202020204" pitchFamily="34" charset="-128"/>
                <a:cs typeface="Calibri" panose="020F0502020204030204" pitchFamily="34" charset="0"/>
              </a:rPr>
              <a:t>Next step is `Staging Index` tree. This tree is tracking `Working Directory` changes, that have been added with `</a:t>
            </a:r>
            <a:r>
              <a:rPr lang="en-GB"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git add</a:t>
            </a:r>
            <a:r>
              <a:rPr lang="en-GB" dirty="0" smtClean="0">
                <a:latin typeface="Calibri" panose="020F0502020204030204" pitchFamily="34" charset="0"/>
                <a:ea typeface="Arial Unicode MS" panose="020B0604020202020204" pitchFamily="34" charset="-128"/>
                <a:cs typeface="Calibri" panose="020F0502020204030204" pitchFamily="34" charset="0"/>
              </a:rPr>
              <a:t>` command. This staging index will be stored in the next commit.</a:t>
            </a:r>
          </a:p>
          <a:p>
            <a:r>
              <a:rPr lang="en-GB" dirty="0" smtClean="0">
                <a:latin typeface="Calibri" panose="020F0502020204030204" pitchFamily="34" charset="0"/>
                <a:ea typeface="Arial Unicode MS" panose="020B0604020202020204" pitchFamily="34" charset="-128"/>
                <a:cs typeface="Calibri" panose="020F0502020204030204" pitchFamily="34" charset="0"/>
              </a:rPr>
              <a:t>If you want to see the accurate staging index, you need to use `</a:t>
            </a:r>
            <a:r>
              <a:rPr lang="en-GB"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git ls-files -s</a:t>
            </a:r>
            <a:r>
              <a:rPr lang="en-GB" dirty="0" smtClean="0">
                <a:latin typeface="Calibri" panose="020F0502020204030204" pitchFamily="34" charset="0"/>
                <a:ea typeface="Arial Unicode MS" panose="020B0604020202020204" pitchFamily="34" charset="-128"/>
                <a:cs typeface="Calibri" panose="020F0502020204030204" pitchFamily="34" charset="0"/>
              </a:rPr>
              <a:t>` command. </a:t>
            </a:r>
          </a:p>
          <a:p>
            <a:endParaRPr lang="en-GB" dirty="0">
              <a:latin typeface="Calibri" panose="020F0502020204030204" pitchFamily="34" charset="0"/>
              <a:ea typeface="Arial Unicode MS" panose="020B0604020202020204" pitchFamily="34" charset="-128"/>
              <a:cs typeface="Calibri" panose="020F0502020204030204" pitchFamily="34" charset="0"/>
            </a:endParaRPr>
          </a:p>
          <a:p>
            <a:endParaRPr lang="en-GB" dirty="0" smtClean="0">
              <a:latin typeface="Calibri" panose="020F0502020204030204" pitchFamily="34" charset="0"/>
              <a:ea typeface="Arial Unicode MS" panose="020B0604020202020204" pitchFamily="34" charset="-128"/>
              <a:cs typeface="Calibri" panose="020F0502020204030204" pitchFamily="34" charset="0"/>
            </a:endParaRPr>
          </a:p>
          <a:p>
            <a:r>
              <a:rPr lang="en-GB" dirty="0" smtClean="0">
                <a:latin typeface="Calibri" panose="020F0502020204030204" pitchFamily="34" charset="0"/>
                <a:ea typeface="Arial Unicode MS" panose="020B0604020202020204" pitchFamily="34" charset="-128"/>
                <a:cs typeface="Calibri" panose="020F0502020204030204" pitchFamily="34" charset="0"/>
              </a:rPr>
              <a:t>Above picture, you will see real staging index metadata of a file. The staged content mode bits, object name, and stage number. We just only interested in the object name, the </a:t>
            </a:r>
            <a:r>
              <a:rPr lang="en-GB" dirty="0">
                <a:latin typeface="Calibri" panose="020F0502020204030204" pitchFamily="34" charset="0"/>
                <a:ea typeface="Arial Unicode MS" panose="020B0604020202020204" pitchFamily="34" charset="-128"/>
                <a:cs typeface="Calibri" panose="020F0502020204030204" pitchFamily="34" charset="0"/>
              </a:rPr>
              <a:t>second </a:t>
            </a:r>
            <a:r>
              <a:rPr lang="en-GB" dirty="0" smtClean="0">
                <a:latin typeface="Calibri" panose="020F0502020204030204" pitchFamily="34" charset="0"/>
                <a:ea typeface="Arial Unicode MS" panose="020B0604020202020204" pitchFamily="34" charset="-128"/>
                <a:cs typeface="Calibri" panose="020F0502020204030204" pitchFamily="34" charset="0"/>
              </a:rPr>
              <a:t>value (c3b7d484df32a5c7b2e4d26d1cbd688f55bd032c). </a:t>
            </a:r>
          </a:p>
          <a:p>
            <a:r>
              <a:rPr lang="en-GB" dirty="0" smtClean="0">
                <a:latin typeface="Calibri" panose="020F0502020204030204" pitchFamily="34" charset="0"/>
                <a:ea typeface="Arial Unicode MS" panose="020B0604020202020204" pitchFamily="34" charset="-128"/>
                <a:cs typeface="Calibri" panose="020F0502020204030204" pitchFamily="34" charset="0"/>
              </a:rPr>
              <a:t>This </a:t>
            </a:r>
            <a:r>
              <a:rPr lang="en-GB" dirty="0">
                <a:latin typeface="Calibri" panose="020F0502020204030204" pitchFamily="34" charset="0"/>
                <a:ea typeface="Arial Unicode MS" panose="020B0604020202020204" pitchFamily="34" charset="-128"/>
                <a:cs typeface="Calibri" panose="020F0502020204030204" pitchFamily="34" charset="0"/>
              </a:rPr>
              <a:t>is a standard Git object SHA-1 hash. It is a hash of the content of the files. The Commit </a:t>
            </a:r>
            <a:r>
              <a:rPr lang="en-GB" dirty="0" smtClean="0">
                <a:latin typeface="Calibri" panose="020F0502020204030204" pitchFamily="34" charset="0"/>
                <a:ea typeface="Arial Unicode MS" panose="020B0604020202020204" pitchFamily="34" charset="-128"/>
                <a:cs typeface="Calibri" panose="020F0502020204030204" pitchFamily="34" charset="0"/>
              </a:rPr>
              <a:t>History(HEAD) </a:t>
            </a:r>
            <a:r>
              <a:rPr lang="en-GB" dirty="0">
                <a:latin typeface="Calibri" panose="020F0502020204030204" pitchFamily="34" charset="0"/>
                <a:ea typeface="Arial Unicode MS" panose="020B0604020202020204" pitchFamily="34" charset="-128"/>
                <a:cs typeface="Calibri" panose="020F0502020204030204" pitchFamily="34" charset="0"/>
              </a:rPr>
              <a:t>stores its own object SHA's for identifying pointers to commits and refs and the Staging Index has its own object SHA's for tracking versions of files in the index.</a:t>
            </a:r>
            <a:endParaRPr lang="en-GB" dirty="0" smtClean="0">
              <a:latin typeface="Calibri" panose="020F0502020204030204" pitchFamily="34" charset="0"/>
              <a:ea typeface="Arial Unicode MS" panose="020B0604020202020204" pitchFamily="34" charset="-128"/>
              <a:cs typeface="Calibri" panose="020F0502020204030204" pitchFamily="34" charset="0"/>
            </a:endParaRPr>
          </a:p>
          <a:p>
            <a:r>
              <a:rPr lang="en-GB" i="1" dirty="0" smtClean="0">
                <a:latin typeface="Calibri" panose="020F0502020204030204" pitchFamily="34" charset="0"/>
                <a:ea typeface="Arial Unicode MS" panose="020B0604020202020204" pitchFamily="34" charset="-128"/>
                <a:cs typeface="Calibri" panose="020F0502020204030204" pitchFamily="34" charset="0"/>
              </a:rPr>
              <a:t>You need to know one thing about </a:t>
            </a:r>
            <a:r>
              <a:rPr lang="en-GB" i="1" dirty="0">
                <a:latin typeface="Calibri" panose="020F0502020204030204" pitchFamily="34" charset="0"/>
                <a:ea typeface="Arial Unicode MS" panose="020B0604020202020204" pitchFamily="34" charset="-128"/>
                <a:cs typeface="Calibri" panose="020F0502020204030204" pitchFamily="34" charset="0"/>
              </a:rPr>
              <a:t>`</a:t>
            </a:r>
            <a:r>
              <a:rPr lang="en-GB" i="1"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git status</a:t>
            </a:r>
            <a:r>
              <a:rPr lang="en-GB" i="1" dirty="0">
                <a:latin typeface="Calibri" panose="020F0502020204030204" pitchFamily="34" charset="0"/>
                <a:ea typeface="Arial Unicode MS" panose="020B0604020202020204" pitchFamily="34" charset="-128"/>
                <a:cs typeface="Calibri" panose="020F0502020204030204" pitchFamily="34" charset="0"/>
              </a:rPr>
              <a:t>` </a:t>
            </a:r>
            <a:r>
              <a:rPr lang="en-GB" i="1" dirty="0" smtClean="0">
                <a:latin typeface="Calibri" panose="020F0502020204030204" pitchFamily="34" charset="0"/>
                <a:ea typeface="Arial Unicode MS" panose="020B0604020202020204" pitchFamily="34" charset="-128"/>
                <a:cs typeface="Calibri" panose="020F0502020204030204" pitchFamily="34" charset="0"/>
              </a:rPr>
              <a:t>command.</a:t>
            </a:r>
            <a:r>
              <a:rPr lang="en-GB" dirty="0" smtClean="0">
                <a:latin typeface="Calibri" panose="020F0502020204030204" pitchFamily="34" charset="0"/>
                <a:ea typeface="Arial Unicode MS" panose="020B0604020202020204" pitchFamily="34" charset="-128"/>
                <a:cs typeface="Calibri" panose="020F0502020204030204" pitchFamily="34" charset="0"/>
              </a:rPr>
              <a:t> </a:t>
            </a:r>
            <a:r>
              <a:rPr lang="en-GB" i="1" dirty="0" smtClean="0">
                <a:latin typeface="Calibri" panose="020F0502020204030204" pitchFamily="34" charset="0"/>
                <a:ea typeface="Arial Unicode MS" panose="020B0604020202020204" pitchFamily="34" charset="-128"/>
                <a:cs typeface="Calibri" panose="020F0502020204030204" pitchFamily="34" charset="0"/>
              </a:rPr>
              <a:t>That command only displays changes between Commit History and the Staging Index.</a:t>
            </a:r>
            <a:endParaRPr lang="en-GB" i="1" dirty="0">
              <a:latin typeface="Calibri" panose="020F0502020204030204" pitchFamily="34" charset="0"/>
              <a:ea typeface="Arial Unicode MS" panose="020B0604020202020204" pitchFamily="34" charset="-128"/>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154" y="2403030"/>
            <a:ext cx="7344800" cy="838317"/>
          </a:xfrm>
          <a:prstGeom prst="rect">
            <a:avLst/>
          </a:prstGeom>
        </p:spPr>
      </p:pic>
    </p:spTree>
    <p:extLst>
      <p:ext uri="{BB962C8B-B14F-4D97-AF65-F5344CB8AC3E}">
        <p14:creationId xmlns:p14="http://schemas.microsoft.com/office/powerpoint/2010/main" val="17238740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820398"/>
          </a:xfrm>
        </p:spPr>
        <p:txBody>
          <a:bodyPr/>
          <a:lstStyle/>
          <a:p>
            <a:r>
              <a:rPr lang="en-US" sz="4000" dirty="0" smtClean="0"/>
              <a:t>Commit History (HEAD)</a:t>
            </a:r>
            <a:endParaRPr lang="en-US" sz="4000" dirty="0"/>
          </a:p>
        </p:txBody>
      </p:sp>
      <p:sp>
        <p:nvSpPr>
          <p:cNvPr id="6" name="Content Placeholder 2"/>
          <p:cNvSpPr>
            <a:spLocks noGrp="1"/>
          </p:cNvSpPr>
          <p:nvPr>
            <p:ph type="body" sz="half" idx="2"/>
          </p:nvPr>
        </p:nvSpPr>
        <p:spPr>
          <a:xfrm>
            <a:off x="1154954" y="1621091"/>
            <a:ext cx="9937487" cy="4182810"/>
          </a:xfrm>
        </p:spPr>
        <p:txBody>
          <a:bodyPr anchor="t">
            <a:normAutofit/>
          </a:bodyPr>
          <a:lstStyle/>
          <a:p>
            <a:pPr>
              <a:lnSpc>
                <a:spcPct val="200000"/>
              </a:lnSpc>
            </a:pPr>
            <a:r>
              <a:rPr lang="en-GB" sz="2000" dirty="0" smtClean="0">
                <a:latin typeface="Calibri" panose="020F0502020204030204" pitchFamily="34" charset="0"/>
                <a:ea typeface="Arial Unicode MS" panose="020B0604020202020204" pitchFamily="34" charset="-128"/>
                <a:cs typeface="Calibri" panose="020F0502020204030204" pitchFamily="34" charset="0"/>
              </a:rPr>
              <a:t>The final tree is a Commit History. The `</a:t>
            </a:r>
            <a:r>
              <a:rPr lang="en-GB" sz="2000"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git commit</a:t>
            </a:r>
            <a:r>
              <a:rPr lang="en-GB" sz="2000" dirty="0" smtClean="0">
                <a:latin typeface="Calibri" panose="020F0502020204030204" pitchFamily="34" charset="0"/>
                <a:ea typeface="Arial Unicode MS" panose="020B0604020202020204" pitchFamily="34" charset="-128"/>
                <a:cs typeface="Calibri" panose="020F0502020204030204" pitchFamily="34" charset="0"/>
              </a:rPr>
              <a:t>` command added changes to a permanent snapshot that lives in the Commit History. This snapshot also includes the state of the Staging Index at the time of commit.</a:t>
            </a:r>
            <a:endParaRPr lang="en-GB" sz="2000" i="1" dirty="0">
              <a:latin typeface="Calibri" panose="020F0502020204030204" pitchFamily="34"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20872561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820398"/>
          </a:xfrm>
        </p:spPr>
        <p:txBody>
          <a:bodyPr/>
          <a:lstStyle/>
          <a:p>
            <a:r>
              <a:rPr lang="en-US" sz="4000" dirty="0" smtClean="0"/>
              <a:t>How It Works</a:t>
            </a:r>
            <a:endParaRPr lang="en-US" sz="4000" dirty="0"/>
          </a:p>
        </p:txBody>
      </p:sp>
      <p:sp>
        <p:nvSpPr>
          <p:cNvPr id="6" name="Content Placeholder 2"/>
          <p:cNvSpPr>
            <a:spLocks noGrp="1"/>
          </p:cNvSpPr>
          <p:nvPr>
            <p:ph type="body" sz="half" idx="2"/>
          </p:nvPr>
        </p:nvSpPr>
        <p:spPr>
          <a:xfrm>
            <a:off x="1154954" y="1341690"/>
            <a:ext cx="9937487" cy="4868609"/>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The `</a:t>
            </a:r>
            <a:r>
              <a:rPr lang="en-US"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git reset</a:t>
            </a:r>
            <a:r>
              <a:rPr lang="en-US" dirty="0" smtClean="0">
                <a:latin typeface="Calibri" panose="020F0502020204030204" pitchFamily="34" charset="0"/>
                <a:ea typeface="Arial Unicode MS" panose="020B0604020202020204" pitchFamily="34" charset="-128"/>
                <a:cs typeface="Calibri" panose="020F0502020204030204" pitchFamily="34" charset="0"/>
              </a:rPr>
              <a:t>` command is a complex tool for undoing changes. It is not the same process like SVN. Before we dive into `</a:t>
            </a:r>
            <a:r>
              <a:rPr lang="en-US"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git reset</a:t>
            </a:r>
            <a:r>
              <a:rPr lang="en-US" dirty="0" smtClean="0">
                <a:latin typeface="Calibri" panose="020F0502020204030204" pitchFamily="34" charset="0"/>
                <a:ea typeface="Arial Unicode MS" panose="020B0604020202020204" pitchFamily="34" charset="-128"/>
                <a:cs typeface="Calibri" panose="020F0502020204030204" pitchFamily="34" charset="0"/>
              </a:rPr>
              <a:t>`, you need to know how HEAD and branch ref changes happened when reset.</a:t>
            </a:r>
          </a:p>
          <a:p>
            <a:r>
              <a:rPr lang="en-US" dirty="0" smtClean="0">
                <a:latin typeface="Calibri" panose="020F0502020204030204" pitchFamily="34" charset="0"/>
                <a:ea typeface="Arial Unicode MS" panose="020B0604020202020204" pitchFamily="34" charset="-128"/>
                <a:cs typeface="Calibri" panose="020F0502020204030204" pitchFamily="34" charset="0"/>
              </a:rPr>
              <a:t>Lets demonstrate with following example. In this example, we have a sequence of commits on a master branch. HEAD ref and master branch ref currently point to commit d.</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When we make a reset to commit b, both the HEAD ref and branch ref will move to specified commit.</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In addition to updating the commit ref pointers, git reset will modified `</a:t>
            </a:r>
            <a:r>
              <a:rPr lang="en-US"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three trees</a:t>
            </a:r>
            <a:r>
              <a:rPr lang="en-US" dirty="0" smtClean="0">
                <a:latin typeface="Calibri" panose="020F0502020204030204" pitchFamily="34" charset="0"/>
                <a:ea typeface="Arial Unicode MS" panose="020B0604020202020204" pitchFamily="34" charset="-128"/>
                <a:cs typeface="Calibri" panose="020F0502020204030204" pitchFamily="34" charset="0"/>
              </a:rPr>
              <a:t>` state. The ref pointer modification always happens and is update to the third tree, the Commit History. </a:t>
            </a:r>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grpSp>
        <p:nvGrpSpPr>
          <p:cNvPr id="21" name="Group 20"/>
          <p:cNvGrpSpPr/>
          <p:nvPr/>
        </p:nvGrpSpPr>
        <p:grpSpPr>
          <a:xfrm>
            <a:off x="2387600" y="3073400"/>
            <a:ext cx="4272167" cy="419100"/>
            <a:chOff x="2387600" y="2692400"/>
            <a:chExt cx="4272167" cy="419100"/>
          </a:xfrm>
        </p:grpSpPr>
        <p:cxnSp>
          <p:nvCxnSpPr>
            <p:cNvPr id="13" name="Straight Connector 12"/>
            <p:cNvCxnSpPr>
              <a:stCxn id="4" idx="6"/>
              <a:endCxn id="12" idx="2"/>
            </p:cNvCxnSpPr>
            <p:nvPr/>
          </p:nvCxnSpPr>
          <p:spPr>
            <a:xfrm flipV="1">
              <a:off x="2781300" y="2889250"/>
              <a:ext cx="1549400" cy="25400"/>
            </a:xfrm>
            <a:prstGeom prst="line">
              <a:avLst/>
            </a:prstGeom>
            <a:ln w="57150"/>
          </p:spPr>
          <p:style>
            <a:lnRef idx="3">
              <a:schemeClr val="accent3"/>
            </a:lnRef>
            <a:fillRef idx="0">
              <a:schemeClr val="accent3"/>
            </a:fillRef>
            <a:effectRef idx="2">
              <a:schemeClr val="accent3"/>
            </a:effectRef>
            <a:fontRef idx="minor">
              <a:schemeClr val="tx1"/>
            </a:fontRef>
          </p:style>
        </p:cxnSp>
        <p:sp>
          <p:nvSpPr>
            <p:cNvPr id="4" name="Oval 3"/>
            <p:cNvSpPr/>
            <p:nvPr/>
          </p:nvSpPr>
          <p:spPr>
            <a:xfrm>
              <a:off x="2387600" y="2717800"/>
              <a:ext cx="393700" cy="3937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a</a:t>
              </a:r>
              <a:endParaRPr lang="en-US" sz="1400" dirty="0"/>
            </a:p>
          </p:txBody>
        </p:sp>
        <p:sp>
          <p:nvSpPr>
            <p:cNvPr id="10" name="Oval 9"/>
            <p:cNvSpPr/>
            <p:nvPr/>
          </p:nvSpPr>
          <p:spPr>
            <a:xfrm>
              <a:off x="3035300" y="2705100"/>
              <a:ext cx="393700" cy="3937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b</a:t>
              </a:r>
            </a:p>
          </p:txBody>
        </p:sp>
        <p:sp>
          <p:nvSpPr>
            <p:cNvPr id="11" name="Oval 10"/>
            <p:cNvSpPr/>
            <p:nvPr/>
          </p:nvSpPr>
          <p:spPr>
            <a:xfrm>
              <a:off x="3683000" y="2705100"/>
              <a:ext cx="393700" cy="3937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c</a:t>
              </a:r>
            </a:p>
          </p:txBody>
        </p:sp>
        <p:sp>
          <p:nvSpPr>
            <p:cNvPr id="12" name="Oval 11"/>
            <p:cNvSpPr/>
            <p:nvPr/>
          </p:nvSpPr>
          <p:spPr>
            <a:xfrm>
              <a:off x="4330700" y="2692400"/>
              <a:ext cx="393700" cy="3937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d</a:t>
              </a:r>
            </a:p>
          </p:txBody>
        </p:sp>
        <p:sp>
          <p:nvSpPr>
            <p:cNvPr id="18" name="Rectangle 17"/>
            <p:cNvSpPr/>
            <p:nvPr/>
          </p:nvSpPr>
          <p:spPr>
            <a:xfrm>
              <a:off x="5377067" y="2705100"/>
              <a:ext cx="1282700" cy="393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HEAD, Master</a:t>
              </a:r>
              <a:endParaRPr lang="en-US" sz="1200" dirty="0"/>
            </a:p>
          </p:txBody>
        </p:sp>
        <p:cxnSp>
          <p:nvCxnSpPr>
            <p:cNvPr id="20" name="Straight Arrow Connector 19"/>
            <p:cNvCxnSpPr/>
            <p:nvPr/>
          </p:nvCxnSpPr>
          <p:spPr>
            <a:xfrm flipH="1">
              <a:off x="4826000" y="2889250"/>
              <a:ext cx="3937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47" name="Group 46"/>
          <p:cNvGrpSpPr/>
          <p:nvPr/>
        </p:nvGrpSpPr>
        <p:grpSpPr>
          <a:xfrm>
            <a:off x="2387600" y="4150643"/>
            <a:ext cx="2336800" cy="1200150"/>
            <a:chOff x="2387600" y="4086224"/>
            <a:chExt cx="2336800" cy="1200150"/>
          </a:xfrm>
        </p:grpSpPr>
        <p:cxnSp>
          <p:nvCxnSpPr>
            <p:cNvPr id="31" name="Straight Connector 30"/>
            <p:cNvCxnSpPr>
              <a:endCxn id="27" idx="2"/>
            </p:cNvCxnSpPr>
            <p:nvPr/>
          </p:nvCxnSpPr>
          <p:spPr>
            <a:xfrm flipV="1">
              <a:off x="3829050" y="4283074"/>
              <a:ext cx="501650" cy="12700"/>
            </a:xfrm>
            <a:prstGeom prst="line">
              <a:avLst/>
            </a:prstGeom>
            <a:ln w="57150"/>
          </p:spPr>
          <p:style>
            <a:lnRef idx="3">
              <a:schemeClr val="accent3"/>
            </a:lnRef>
            <a:fillRef idx="0">
              <a:schemeClr val="accent3"/>
            </a:fillRef>
            <a:effectRef idx="2">
              <a:schemeClr val="accent3"/>
            </a:effectRef>
            <a:fontRef idx="minor">
              <a:schemeClr val="tx1"/>
            </a:fontRef>
          </p:style>
        </p:cxnSp>
        <p:cxnSp>
          <p:nvCxnSpPr>
            <p:cNvPr id="23" name="Straight Connector 22"/>
            <p:cNvCxnSpPr>
              <a:stCxn id="24" idx="6"/>
              <a:endCxn id="25" idx="2"/>
            </p:cNvCxnSpPr>
            <p:nvPr/>
          </p:nvCxnSpPr>
          <p:spPr>
            <a:xfrm>
              <a:off x="2781300" y="4295774"/>
              <a:ext cx="254000" cy="0"/>
            </a:xfrm>
            <a:prstGeom prst="line">
              <a:avLst/>
            </a:prstGeom>
            <a:ln w="57150"/>
          </p:spPr>
          <p:style>
            <a:lnRef idx="3">
              <a:schemeClr val="accent3"/>
            </a:lnRef>
            <a:fillRef idx="0">
              <a:schemeClr val="accent3"/>
            </a:fillRef>
            <a:effectRef idx="2">
              <a:schemeClr val="accent3"/>
            </a:effectRef>
            <a:fontRef idx="minor">
              <a:schemeClr val="tx1"/>
            </a:fontRef>
          </p:style>
        </p:cxnSp>
        <p:sp>
          <p:nvSpPr>
            <p:cNvPr id="24" name="Oval 23"/>
            <p:cNvSpPr/>
            <p:nvPr/>
          </p:nvSpPr>
          <p:spPr>
            <a:xfrm>
              <a:off x="2387600" y="4098924"/>
              <a:ext cx="393700" cy="3937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a</a:t>
              </a:r>
              <a:endParaRPr lang="en-US" sz="1400" dirty="0"/>
            </a:p>
          </p:txBody>
        </p:sp>
        <p:sp>
          <p:nvSpPr>
            <p:cNvPr id="25" name="Oval 24"/>
            <p:cNvSpPr/>
            <p:nvPr/>
          </p:nvSpPr>
          <p:spPr>
            <a:xfrm>
              <a:off x="3035300" y="4098924"/>
              <a:ext cx="393700" cy="3937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b</a:t>
              </a:r>
            </a:p>
          </p:txBody>
        </p:sp>
        <p:sp>
          <p:nvSpPr>
            <p:cNvPr id="26" name="Oval 25"/>
            <p:cNvSpPr/>
            <p:nvPr/>
          </p:nvSpPr>
          <p:spPr>
            <a:xfrm>
              <a:off x="3683000" y="4098924"/>
              <a:ext cx="393700" cy="3937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c</a:t>
              </a:r>
            </a:p>
          </p:txBody>
        </p:sp>
        <p:sp>
          <p:nvSpPr>
            <p:cNvPr id="27" name="Oval 26"/>
            <p:cNvSpPr/>
            <p:nvPr/>
          </p:nvSpPr>
          <p:spPr>
            <a:xfrm>
              <a:off x="4330700" y="4086224"/>
              <a:ext cx="393700" cy="3937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d</a:t>
              </a:r>
            </a:p>
          </p:txBody>
        </p:sp>
        <p:sp>
          <p:nvSpPr>
            <p:cNvPr id="28" name="Rectangle 27"/>
            <p:cNvSpPr/>
            <p:nvPr/>
          </p:nvSpPr>
          <p:spPr>
            <a:xfrm>
              <a:off x="2597150" y="4892674"/>
              <a:ext cx="1282700" cy="393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HEAD, Master</a:t>
              </a:r>
              <a:endParaRPr lang="en-US" sz="1200" dirty="0"/>
            </a:p>
          </p:txBody>
        </p:sp>
        <p:cxnSp>
          <p:nvCxnSpPr>
            <p:cNvPr id="29" name="Straight Arrow Connector 28"/>
            <p:cNvCxnSpPr/>
            <p:nvPr/>
          </p:nvCxnSpPr>
          <p:spPr>
            <a:xfrm flipV="1">
              <a:off x="3228284" y="4570812"/>
              <a:ext cx="3866" cy="2465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089847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820398"/>
          </a:xfrm>
        </p:spPr>
        <p:txBody>
          <a:bodyPr/>
          <a:lstStyle/>
          <a:p>
            <a:r>
              <a:rPr lang="en-US" sz="4000" dirty="0" smtClean="0"/>
              <a:t>Git Reset</a:t>
            </a:r>
            <a:endParaRPr lang="en-US" sz="4000" dirty="0"/>
          </a:p>
        </p:txBody>
      </p:sp>
      <p:sp>
        <p:nvSpPr>
          <p:cNvPr id="6" name="Content Placeholder 2"/>
          <p:cNvSpPr>
            <a:spLocks noGrp="1"/>
          </p:cNvSpPr>
          <p:nvPr>
            <p:ph type="body" sz="half" idx="2"/>
          </p:nvPr>
        </p:nvSpPr>
        <p:spPr>
          <a:xfrm>
            <a:off x="1154954" y="1252790"/>
            <a:ext cx="9937487" cy="5363909"/>
          </a:xfrm>
        </p:spPr>
        <p:txBody>
          <a:bodyPr anchor="t">
            <a:normAutofit/>
          </a:bodyPr>
          <a:lstStyle/>
          <a:p>
            <a:r>
              <a:rPr lang="en-US" dirty="0">
                <a:latin typeface="Calibri" panose="020F0502020204030204" pitchFamily="34" charset="0"/>
                <a:ea typeface="Arial Unicode MS" panose="020B0604020202020204" pitchFamily="34" charset="-128"/>
                <a:cs typeface="Calibri" panose="020F0502020204030204" pitchFamily="34" charset="0"/>
              </a:rPr>
              <a:t>`</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git reset</a:t>
            </a:r>
            <a:r>
              <a:rPr lang="en-US" dirty="0">
                <a:latin typeface="Calibri" panose="020F0502020204030204" pitchFamily="34" charset="0"/>
                <a:ea typeface="Arial Unicode MS" panose="020B0604020202020204" pitchFamily="34" charset="-128"/>
                <a:cs typeface="Calibri" panose="020F0502020204030204" pitchFamily="34" charset="0"/>
              </a:rPr>
              <a:t>` has three options </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--soft, --mixed, --hard</a:t>
            </a:r>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smtClean="0">
                <a:latin typeface="Calibri" panose="020F0502020204030204" pitchFamily="34" charset="0"/>
                <a:ea typeface="Arial Unicode MS" panose="020B0604020202020204" pitchFamily="34" charset="-128"/>
                <a:cs typeface="Calibri" panose="020F0502020204030204" pitchFamily="34" charset="0"/>
              </a:rPr>
              <a:t>The brief explanation of each of these options are:</a:t>
            </a: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GB" i="1" dirty="0">
                <a:latin typeface="Calibri" panose="020F0502020204030204" pitchFamily="34" charset="0"/>
                <a:ea typeface="Arial Unicode MS" panose="020B0604020202020204" pitchFamily="34" charset="-128"/>
                <a:cs typeface="Calibri" panose="020F0502020204030204" pitchFamily="34" charset="0"/>
              </a:rPr>
              <a:t>--</a:t>
            </a:r>
            <a:r>
              <a:rPr lang="en-GB" i="1" dirty="0" smtClean="0">
                <a:latin typeface="Calibri" panose="020F0502020204030204" pitchFamily="34" charset="0"/>
                <a:ea typeface="Arial Unicode MS" panose="020B0604020202020204" pitchFamily="34" charset="-128"/>
                <a:cs typeface="Calibri" panose="020F0502020204030204" pitchFamily="34" charset="0"/>
              </a:rPr>
              <a:t>soft</a:t>
            </a:r>
          </a:p>
          <a:p>
            <a:r>
              <a:rPr lang="en-GB" i="1" dirty="0" smtClean="0">
                <a:latin typeface="Calibri" panose="020F0502020204030204" pitchFamily="34" charset="0"/>
                <a:ea typeface="Arial Unicode MS" panose="020B0604020202020204" pitchFamily="34" charset="-128"/>
                <a:cs typeface="Calibri" panose="020F0502020204030204" pitchFamily="34" charset="0"/>
              </a:rPr>
              <a:t>    </a:t>
            </a:r>
            <a:r>
              <a:rPr lang="en-GB" dirty="0" smtClean="0">
                <a:latin typeface="Calibri" panose="020F0502020204030204" pitchFamily="34" charset="0"/>
                <a:ea typeface="Arial Unicode MS" panose="020B0604020202020204" pitchFamily="34" charset="-128"/>
                <a:cs typeface="Calibri" panose="020F0502020204030204" pitchFamily="34" charset="0"/>
              </a:rPr>
              <a:t>uncommitted </a:t>
            </a:r>
            <a:r>
              <a:rPr lang="en-GB" dirty="0">
                <a:latin typeface="Calibri" panose="020F0502020204030204" pitchFamily="34" charset="0"/>
                <a:ea typeface="Arial Unicode MS" panose="020B0604020202020204" pitchFamily="34" charset="-128"/>
                <a:cs typeface="Calibri" panose="020F0502020204030204" pitchFamily="34" charset="0"/>
              </a:rPr>
              <a:t>changes, changes are left staged (index</a:t>
            </a:r>
            <a:r>
              <a:rPr lang="en-GB" dirty="0" smtClean="0">
                <a:latin typeface="Calibri" panose="020F0502020204030204" pitchFamily="34" charset="0"/>
                <a:ea typeface="Arial Unicode MS" panose="020B0604020202020204" pitchFamily="34" charset="-128"/>
                <a:cs typeface="Calibri" panose="020F0502020204030204" pitchFamily="34" charset="0"/>
              </a:rPr>
              <a:t>).</a:t>
            </a:r>
          </a:p>
          <a:p>
            <a:endParaRPr lang="en-GB" i="1" dirty="0">
              <a:latin typeface="Calibri" panose="020F0502020204030204" pitchFamily="34" charset="0"/>
              <a:ea typeface="Arial Unicode MS" panose="020B0604020202020204" pitchFamily="34" charset="-128"/>
              <a:cs typeface="Calibri" panose="020F0502020204030204" pitchFamily="34" charset="0"/>
            </a:endParaRPr>
          </a:p>
          <a:p>
            <a:r>
              <a:rPr lang="en-GB" i="1" dirty="0">
                <a:latin typeface="Calibri" panose="020F0502020204030204" pitchFamily="34" charset="0"/>
                <a:ea typeface="Arial Unicode MS" panose="020B0604020202020204" pitchFamily="34" charset="-128"/>
                <a:cs typeface="Calibri" panose="020F0502020204030204" pitchFamily="34" charset="0"/>
              </a:rPr>
              <a:t>--mixed (default</a:t>
            </a:r>
            <a:r>
              <a:rPr lang="en-GB" i="1" dirty="0" smtClean="0">
                <a:latin typeface="Calibri" panose="020F0502020204030204" pitchFamily="34" charset="0"/>
                <a:ea typeface="Arial Unicode MS" panose="020B0604020202020204" pitchFamily="34" charset="-128"/>
                <a:cs typeface="Calibri" panose="020F0502020204030204" pitchFamily="34" charset="0"/>
              </a:rPr>
              <a:t>)</a:t>
            </a:r>
          </a:p>
          <a:p>
            <a:r>
              <a:rPr lang="en-GB" i="1" dirty="0" smtClean="0">
                <a:latin typeface="Calibri" panose="020F0502020204030204" pitchFamily="34" charset="0"/>
                <a:ea typeface="Arial Unicode MS" panose="020B0604020202020204" pitchFamily="34" charset="-128"/>
                <a:cs typeface="Calibri" panose="020F0502020204030204" pitchFamily="34" charset="0"/>
              </a:rPr>
              <a:t>    </a:t>
            </a:r>
            <a:r>
              <a:rPr lang="en-GB" dirty="0" smtClean="0">
                <a:latin typeface="Calibri" panose="020F0502020204030204" pitchFamily="34" charset="0"/>
                <a:ea typeface="Arial Unicode MS" panose="020B0604020202020204" pitchFamily="34" charset="-128"/>
                <a:cs typeface="Calibri" panose="020F0502020204030204" pitchFamily="34" charset="0"/>
              </a:rPr>
              <a:t>uncommitted </a:t>
            </a:r>
            <a:r>
              <a:rPr lang="en-GB" dirty="0">
                <a:latin typeface="Calibri" panose="020F0502020204030204" pitchFamily="34" charset="0"/>
                <a:ea typeface="Arial Unicode MS" panose="020B0604020202020204" pitchFamily="34" charset="-128"/>
                <a:cs typeface="Calibri" panose="020F0502020204030204" pitchFamily="34" charset="0"/>
              </a:rPr>
              <a:t>+ unstage changes, changes are </a:t>
            </a:r>
            <a:r>
              <a:rPr lang="en-GB" dirty="0" smtClean="0">
                <a:latin typeface="Calibri" panose="020F0502020204030204" pitchFamily="34" charset="0"/>
                <a:ea typeface="Arial Unicode MS" panose="020B0604020202020204" pitchFamily="34" charset="-128"/>
                <a:cs typeface="Calibri" panose="020F0502020204030204" pitchFamily="34" charset="0"/>
              </a:rPr>
              <a:t>left </a:t>
            </a:r>
            <a:r>
              <a:rPr lang="en-GB" dirty="0">
                <a:latin typeface="Calibri" panose="020F0502020204030204" pitchFamily="34" charset="0"/>
                <a:ea typeface="Arial Unicode MS" panose="020B0604020202020204" pitchFamily="34" charset="-128"/>
                <a:cs typeface="Calibri" panose="020F0502020204030204" pitchFamily="34" charset="0"/>
              </a:rPr>
              <a:t>in </a:t>
            </a:r>
            <a:endParaRPr lang="en-GB" dirty="0" smtClean="0">
              <a:latin typeface="Calibri" panose="020F0502020204030204" pitchFamily="34" charset="0"/>
              <a:ea typeface="Arial Unicode MS" panose="020B0604020202020204" pitchFamily="34" charset="-128"/>
              <a:cs typeface="Calibri" panose="020F0502020204030204" pitchFamily="34" charset="0"/>
            </a:endParaRPr>
          </a:p>
          <a:p>
            <a:r>
              <a:rPr lang="en-GB" dirty="0" smtClean="0">
                <a:latin typeface="Calibri" panose="020F0502020204030204" pitchFamily="34" charset="0"/>
                <a:ea typeface="Arial Unicode MS" panose="020B0604020202020204" pitchFamily="34" charset="-128"/>
                <a:cs typeface="Calibri" panose="020F0502020204030204" pitchFamily="34" charset="0"/>
              </a:rPr>
              <a:t>working </a:t>
            </a:r>
            <a:r>
              <a:rPr lang="en-GB" dirty="0">
                <a:latin typeface="Calibri" panose="020F0502020204030204" pitchFamily="34" charset="0"/>
                <a:ea typeface="Arial Unicode MS" panose="020B0604020202020204" pitchFamily="34" charset="-128"/>
                <a:cs typeface="Calibri" panose="020F0502020204030204" pitchFamily="34" charset="0"/>
              </a:rPr>
              <a:t>tree</a:t>
            </a:r>
            <a:r>
              <a:rPr lang="en-GB" dirty="0" smtClean="0">
                <a:latin typeface="Calibri" panose="020F0502020204030204" pitchFamily="34" charset="0"/>
                <a:ea typeface="Arial Unicode MS" panose="020B0604020202020204" pitchFamily="34" charset="-128"/>
                <a:cs typeface="Calibri" panose="020F0502020204030204" pitchFamily="34" charset="0"/>
              </a:rPr>
              <a:t>.</a:t>
            </a:r>
          </a:p>
          <a:p>
            <a:endParaRPr lang="en-GB" i="1" dirty="0">
              <a:latin typeface="Calibri" panose="020F0502020204030204" pitchFamily="34" charset="0"/>
              <a:ea typeface="Arial Unicode MS" panose="020B0604020202020204" pitchFamily="34" charset="-128"/>
              <a:cs typeface="Calibri" panose="020F0502020204030204" pitchFamily="34" charset="0"/>
            </a:endParaRPr>
          </a:p>
          <a:p>
            <a:r>
              <a:rPr lang="en-GB" i="1" dirty="0">
                <a:latin typeface="Calibri" panose="020F0502020204030204" pitchFamily="34" charset="0"/>
                <a:ea typeface="Arial Unicode MS" panose="020B0604020202020204" pitchFamily="34" charset="-128"/>
                <a:cs typeface="Calibri" panose="020F0502020204030204" pitchFamily="34" charset="0"/>
              </a:rPr>
              <a:t>--</a:t>
            </a:r>
            <a:r>
              <a:rPr lang="en-GB" i="1" dirty="0" smtClean="0">
                <a:latin typeface="Calibri" panose="020F0502020204030204" pitchFamily="34" charset="0"/>
                <a:ea typeface="Arial Unicode MS" panose="020B0604020202020204" pitchFamily="34" charset="-128"/>
                <a:cs typeface="Calibri" panose="020F0502020204030204" pitchFamily="34" charset="0"/>
              </a:rPr>
              <a:t>hard</a:t>
            </a:r>
            <a:endParaRPr lang="en-GB" i="1" dirty="0">
              <a:latin typeface="Calibri" panose="020F0502020204030204" pitchFamily="34" charset="0"/>
              <a:ea typeface="Arial Unicode MS" panose="020B0604020202020204" pitchFamily="34" charset="-128"/>
              <a:cs typeface="Calibri" panose="020F0502020204030204" pitchFamily="34" charset="0"/>
            </a:endParaRPr>
          </a:p>
          <a:p>
            <a:r>
              <a:rPr lang="en-GB" i="1" dirty="0">
                <a:latin typeface="Calibri" panose="020F0502020204030204" pitchFamily="34" charset="0"/>
                <a:ea typeface="Arial Unicode MS" panose="020B0604020202020204" pitchFamily="34" charset="-128"/>
                <a:cs typeface="Calibri" panose="020F0502020204030204" pitchFamily="34" charset="0"/>
              </a:rPr>
              <a:t> </a:t>
            </a:r>
            <a:r>
              <a:rPr lang="en-GB" i="1" dirty="0" smtClean="0">
                <a:latin typeface="Calibri" panose="020F0502020204030204" pitchFamily="34" charset="0"/>
                <a:ea typeface="Arial Unicode MS" panose="020B0604020202020204" pitchFamily="34" charset="-128"/>
                <a:cs typeface="Calibri" panose="020F0502020204030204" pitchFamily="34" charset="0"/>
              </a:rPr>
              <a:t>   </a:t>
            </a:r>
            <a:r>
              <a:rPr lang="en-GB" dirty="0" smtClean="0">
                <a:latin typeface="Calibri" panose="020F0502020204030204" pitchFamily="34" charset="0"/>
                <a:ea typeface="Arial Unicode MS" panose="020B0604020202020204" pitchFamily="34" charset="-128"/>
                <a:cs typeface="Calibri" panose="020F0502020204030204" pitchFamily="34" charset="0"/>
              </a:rPr>
              <a:t>uncommitted </a:t>
            </a:r>
            <a:r>
              <a:rPr lang="en-GB" dirty="0">
                <a:latin typeface="Calibri" panose="020F0502020204030204" pitchFamily="34" charset="0"/>
                <a:ea typeface="Arial Unicode MS" panose="020B0604020202020204" pitchFamily="34" charset="-128"/>
                <a:cs typeface="Calibri" panose="020F0502020204030204" pitchFamily="34" charset="0"/>
              </a:rPr>
              <a:t>+ unstage + delete changes, nothing left.</a:t>
            </a:r>
          </a:p>
          <a:p>
            <a:endParaRPr lang="en-GB" i="1" dirty="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 </a:t>
            </a:r>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2900" y="1710788"/>
            <a:ext cx="5168900" cy="4864848"/>
          </a:xfrm>
          <a:prstGeom prst="rect">
            <a:avLst/>
          </a:prstGeom>
        </p:spPr>
      </p:pic>
    </p:spTree>
    <p:extLst>
      <p:ext uri="{BB962C8B-B14F-4D97-AF65-F5344CB8AC3E}">
        <p14:creationId xmlns:p14="http://schemas.microsoft.com/office/powerpoint/2010/main" val="30190471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820398"/>
          </a:xfrm>
        </p:spPr>
        <p:txBody>
          <a:bodyPr/>
          <a:lstStyle/>
          <a:p>
            <a:r>
              <a:rPr lang="en-US" sz="4000" dirty="0" smtClean="0"/>
              <a:t>git reset --soft</a:t>
            </a:r>
            <a:endParaRPr lang="en-US" sz="4000" dirty="0"/>
          </a:p>
        </p:txBody>
      </p:sp>
      <p:sp>
        <p:nvSpPr>
          <p:cNvPr id="6" name="Content Placeholder 2"/>
          <p:cNvSpPr>
            <a:spLocks noGrp="1"/>
          </p:cNvSpPr>
          <p:nvPr>
            <p:ph type="body" sz="half" idx="2"/>
          </p:nvPr>
        </p:nvSpPr>
        <p:spPr>
          <a:xfrm>
            <a:off x="1154954" y="1168400"/>
            <a:ext cx="9937487" cy="5168900"/>
          </a:xfrm>
        </p:spPr>
        <p:txBody>
          <a:bodyPr anchor="t">
            <a:normAutofit lnSpcReduction="10000"/>
          </a:bodyPr>
          <a:lstStyle/>
          <a:p>
            <a:r>
              <a:rPr lang="en-GB" dirty="0" smtClean="0">
                <a:latin typeface="Calibri" panose="020F0502020204030204" pitchFamily="34" charset="0"/>
                <a:ea typeface="Arial Unicode MS" panose="020B0604020202020204" pitchFamily="34" charset="-128"/>
                <a:cs typeface="Calibri" panose="020F0502020204030204" pitchFamily="34" charset="0"/>
              </a:rPr>
              <a:t>When reset with `--soft`, the ref pointers are updated into specific commit hash. And all commit state changes to uncommitted state. </a:t>
            </a:r>
            <a:r>
              <a:rPr lang="en-GB"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This option only change Commit History</a:t>
            </a:r>
            <a:r>
              <a:rPr lang="en-GB" dirty="0" smtClean="0">
                <a:latin typeface="Calibri" panose="020F0502020204030204" pitchFamily="34" charset="0"/>
                <a:ea typeface="Arial Unicode MS" panose="020B0604020202020204" pitchFamily="34" charset="-128"/>
                <a:cs typeface="Calibri" panose="020F0502020204030204" pitchFamily="34" charset="0"/>
              </a:rPr>
              <a:t>. The Staging Index and the Working Directory are left untouched.</a:t>
            </a:r>
          </a:p>
          <a:p>
            <a:r>
              <a:rPr lang="en-GB" dirty="0" smtClean="0">
                <a:latin typeface="Calibri" panose="020F0502020204030204" pitchFamily="34" charset="0"/>
                <a:ea typeface="Arial Unicode MS" panose="020B0604020202020204" pitchFamily="34" charset="-128"/>
                <a:cs typeface="Calibri" panose="020F0502020204030204" pitchFamily="34" charset="0"/>
              </a:rPr>
              <a:t>Assume you have four commit and your ref pointer is pointed to latest commit(D). </a:t>
            </a:r>
          </a:p>
          <a:p>
            <a:endParaRPr lang="en-GB" dirty="0">
              <a:latin typeface="Calibri" panose="020F0502020204030204" pitchFamily="34" charset="0"/>
              <a:ea typeface="Arial Unicode MS" panose="020B0604020202020204" pitchFamily="34" charset="-128"/>
              <a:cs typeface="Calibri" panose="020F0502020204030204" pitchFamily="34" charset="0"/>
            </a:endParaRPr>
          </a:p>
          <a:p>
            <a:endParaRPr lang="en-GB" dirty="0" smtClean="0">
              <a:latin typeface="Calibri" panose="020F0502020204030204" pitchFamily="34" charset="0"/>
              <a:ea typeface="Arial Unicode MS" panose="020B0604020202020204" pitchFamily="34" charset="-128"/>
              <a:cs typeface="Calibri" panose="020F0502020204030204" pitchFamily="34" charset="0"/>
            </a:endParaRPr>
          </a:p>
          <a:p>
            <a:r>
              <a:rPr lang="en-GB" dirty="0" smtClean="0">
                <a:latin typeface="Calibri" panose="020F0502020204030204" pitchFamily="34" charset="0"/>
                <a:ea typeface="Arial Unicode MS" panose="020B0604020202020204" pitchFamily="34" charset="-128"/>
                <a:cs typeface="Calibri" panose="020F0502020204030204" pitchFamily="34" charset="0"/>
              </a:rPr>
              <a:t>Now</a:t>
            </a:r>
            <a:r>
              <a:rPr lang="en-GB" dirty="0">
                <a:latin typeface="Calibri" panose="020F0502020204030204" pitchFamily="34" charset="0"/>
                <a:ea typeface="Arial Unicode MS" panose="020B0604020202020204" pitchFamily="34" charset="-128"/>
                <a:cs typeface="Calibri" panose="020F0502020204030204" pitchFamily="34" charset="0"/>
              </a:rPr>
              <a:t>, you want </a:t>
            </a:r>
            <a:r>
              <a:rPr lang="en-GB" dirty="0" smtClean="0">
                <a:latin typeface="Calibri" panose="020F0502020204030204" pitchFamily="34" charset="0"/>
                <a:ea typeface="Arial Unicode MS" panose="020B0604020202020204" pitchFamily="34" charset="-128"/>
                <a:cs typeface="Calibri" panose="020F0502020204030204" pitchFamily="34" charset="0"/>
              </a:rPr>
              <a:t>to </a:t>
            </a:r>
            <a:r>
              <a:rPr lang="en-GB" i="1" dirty="0" smtClean="0">
                <a:latin typeface="Calibri" panose="020F0502020204030204" pitchFamily="34" charset="0"/>
                <a:ea typeface="Arial Unicode MS" panose="020B0604020202020204" pitchFamily="34" charset="-128"/>
                <a:cs typeface="Calibri" panose="020F0502020204030204" pitchFamily="34" charset="0"/>
              </a:rPr>
              <a:t>soft reset </a:t>
            </a:r>
            <a:r>
              <a:rPr lang="en-GB" dirty="0">
                <a:latin typeface="Calibri" panose="020F0502020204030204" pitchFamily="34" charset="0"/>
                <a:ea typeface="Arial Unicode MS" panose="020B0604020202020204" pitchFamily="34" charset="-128"/>
                <a:cs typeface="Calibri" panose="020F0502020204030204" pitchFamily="34" charset="0"/>
              </a:rPr>
              <a:t>to </a:t>
            </a:r>
            <a:r>
              <a:rPr lang="en-GB" dirty="0" smtClean="0">
                <a:latin typeface="Calibri" panose="020F0502020204030204" pitchFamily="34" charset="0"/>
                <a:ea typeface="Arial Unicode MS" panose="020B0604020202020204" pitchFamily="34" charset="-128"/>
                <a:cs typeface="Calibri" panose="020F0502020204030204" pitchFamily="34" charset="0"/>
              </a:rPr>
              <a:t>commit(B) `</a:t>
            </a:r>
            <a:r>
              <a:rPr lang="en-GB"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git reset --soft  &lt;commit-hash&gt;</a:t>
            </a:r>
            <a:r>
              <a:rPr lang="en-GB" dirty="0" smtClean="0">
                <a:latin typeface="Calibri" panose="020F0502020204030204" pitchFamily="34" charset="0"/>
                <a:ea typeface="Arial Unicode MS" panose="020B0604020202020204" pitchFamily="34" charset="-128"/>
                <a:cs typeface="Calibri" panose="020F0502020204030204" pitchFamily="34" charset="0"/>
              </a:rPr>
              <a:t>`. </a:t>
            </a:r>
          </a:p>
          <a:p>
            <a:r>
              <a:rPr lang="en-GB" dirty="0" smtClean="0">
                <a:latin typeface="Calibri" panose="020F0502020204030204" pitchFamily="34" charset="0"/>
                <a:ea typeface="Arial Unicode MS" panose="020B0604020202020204" pitchFamily="34" charset="-128"/>
                <a:cs typeface="Calibri" panose="020F0502020204030204" pitchFamily="34" charset="0"/>
              </a:rPr>
              <a:t>After you reset, when you see `</a:t>
            </a:r>
            <a:r>
              <a:rPr lang="en-GB"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git log</a:t>
            </a:r>
            <a:r>
              <a:rPr lang="en-GB" dirty="0" smtClean="0">
                <a:latin typeface="Calibri" panose="020F0502020204030204" pitchFamily="34" charset="0"/>
                <a:ea typeface="Arial Unicode MS" panose="020B0604020202020204" pitchFamily="34" charset="-128"/>
                <a:cs typeface="Calibri" panose="020F0502020204030204" pitchFamily="34" charset="0"/>
              </a:rPr>
              <a:t>`, you will see only two commit left in your commit history. </a:t>
            </a:r>
            <a:r>
              <a:rPr lang="en-US" dirty="0" smtClean="0">
                <a:latin typeface="Calibri" panose="020F0502020204030204" pitchFamily="34" charset="0"/>
                <a:ea typeface="Arial Unicode MS" panose="020B0604020202020204" pitchFamily="34" charset="-128"/>
                <a:cs typeface="Calibri" panose="020F0502020204030204" pitchFamily="34" charset="0"/>
              </a:rPr>
              <a:t>Commit </a:t>
            </a:r>
            <a:r>
              <a:rPr lang="en-US" i="1" dirty="0">
                <a:latin typeface="Calibri" panose="020F0502020204030204" pitchFamily="34" charset="0"/>
                <a:ea typeface="Arial Unicode MS" panose="020B0604020202020204" pitchFamily="34" charset="-128"/>
                <a:cs typeface="Calibri" panose="020F0502020204030204" pitchFamily="34" charset="0"/>
              </a:rPr>
              <a:t>C</a:t>
            </a:r>
            <a:r>
              <a:rPr lang="en-US" dirty="0" smtClean="0">
                <a:latin typeface="Calibri" panose="020F0502020204030204" pitchFamily="34" charset="0"/>
                <a:ea typeface="Arial Unicode MS" panose="020B0604020202020204" pitchFamily="34" charset="-128"/>
                <a:cs typeface="Calibri" panose="020F0502020204030204" pitchFamily="34" charset="0"/>
              </a:rPr>
              <a:t> and </a:t>
            </a:r>
            <a:r>
              <a:rPr lang="en-US" i="1" dirty="0" smtClean="0">
                <a:latin typeface="Calibri" panose="020F0502020204030204" pitchFamily="34" charset="0"/>
                <a:ea typeface="Arial Unicode MS" panose="020B0604020202020204" pitchFamily="34" charset="-128"/>
                <a:cs typeface="Calibri" panose="020F0502020204030204" pitchFamily="34" charset="0"/>
              </a:rPr>
              <a:t>D</a:t>
            </a:r>
            <a:r>
              <a:rPr lang="en-US" dirty="0" smtClean="0">
                <a:latin typeface="Calibri" panose="020F0502020204030204" pitchFamily="34" charset="0"/>
                <a:ea typeface="Arial Unicode MS" panose="020B0604020202020204" pitchFamily="34" charset="-128"/>
                <a:cs typeface="Calibri" panose="020F0502020204030204" pitchFamily="34" charset="0"/>
              </a:rPr>
              <a:t> are disappear from Commit History and all commit states of </a:t>
            </a:r>
            <a:r>
              <a:rPr lang="en-US" i="1" dirty="0" smtClean="0">
                <a:latin typeface="Calibri" panose="020F0502020204030204" pitchFamily="34" charset="0"/>
                <a:ea typeface="Arial Unicode MS" panose="020B0604020202020204" pitchFamily="34" charset="-128"/>
                <a:cs typeface="Calibri" panose="020F0502020204030204" pitchFamily="34" charset="0"/>
              </a:rPr>
              <a:t>C</a:t>
            </a:r>
            <a:r>
              <a:rPr lang="en-US" dirty="0" smtClean="0">
                <a:latin typeface="Calibri" panose="020F0502020204030204" pitchFamily="34" charset="0"/>
                <a:ea typeface="Arial Unicode MS" panose="020B0604020202020204" pitchFamily="34" charset="-128"/>
                <a:cs typeface="Calibri" panose="020F0502020204030204" pitchFamily="34" charset="0"/>
              </a:rPr>
              <a:t> and </a:t>
            </a:r>
            <a:r>
              <a:rPr lang="en-US" i="1" dirty="0" smtClean="0">
                <a:latin typeface="Calibri" panose="020F0502020204030204" pitchFamily="34" charset="0"/>
                <a:ea typeface="Arial Unicode MS" panose="020B0604020202020204" pitchFamily="34" charset="-128"/>
                <a:cs typeface="Calibri" panose="020F0502020204030204" pitchFamily="34" charset="0"/>
              </a:rPr>
              <a:t>D</a:t>
            </a:r>
            <a:r>
              <a:rPr lang="en-US" dirty="0" smtClean="0">
                <a:latin typeface="Calibri" panose="020F0502020204030204" pitchFamily="34" charset="0"/>
                <a:ea typeface="Arial Unicode MS" panose="020B0604020202020204" pitchFamily="34" charset="-128"/>
                <a:cs typeface="Calibri" panose="020F0502020204030204" pitchFamily="34" charset="0"/>
              </a:rPr>
              <a:t> are changes to uncommitted state(you can see it by `</a:t>
            </a:r>
            <a:r>
              <a:rPr lang="en-US"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git status</a:t>
            </a:r>
            <a:r>
              <a:rPr lang="en-US" dirty="0" smtClean="0">
                <a:latin typeface="Calibri" panose="020F0502020204030204" pitchFamily="34" charset="0"/>
                <a:ea typeface="Arial Unicode MS" panose="020B0604020202020204" pitchFamily="34" charset="-128"/>
                <a:cs typeface="Calibri" panose="020F0502020204030204" pitchFamily="34" charset="0"/>
              </a:rPr>
              <a:t>` command).</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As Staging Index doesn’t change, everything is still in staged state. you can check it by `git ls-files -s` command.</a:t>
            </a:r>
          </a:p>
          <a:p>
            <a:r>
              <a:rPr lang="en-US" dirty="0" smtClean="0">
                <a:latin typeface="Calibri" panose="020F0502020204030204" pitchFamily="34" charset="0"/>
                <a:ea typeface="Arial Unicode MS" panose="020B0604020202020204" pitchFamily="34" charset="-128"/>
                <a:cs typeface="Calibri" panose="020F0502020204030204" pitchFamily="34" charset="0"/>
              </a:rPr>
              <a:t>All files and it contents are nothing changed. It means Working Directory is not changed.</a:t>
            </a:r>
          </a:p>
        </p:txBody>
      </p:sp>
      <p:grpSp>
        <p:nvGrpSpPr>
          <p:cNvPr id="3" name="Group 2"/>
          <p:cNvGrpSpPr/>
          <p:nvPr/>
        </p:nvGrpSpPr>
        <p:grpSpPr>
          <a:xfrm>
            <a:off x="3987613" y="2679536"/>
            <a:ext cx="4272167" cy="419100"/>
            <a:chOff x="4254500" y="3299744"/>
            <a:chExt cx="4272167" cy="419100"/>
          </a:xfrm>
        </p:grpSpPr>
        <p:cxnSp>
          <p:nvCxnSpPr>
            <p:cNvPr id="5" name="Straight Connector 4"/>
            <p:cNvCxnSpPr>
              <a:stCxn id="7" idx="6"/>
              <a:endCxn id="10" idx="2"/>
            </p:cNvCxnSpPr>
            <p:nvPr/>
          </p:nvCxnSpPr>
          <p:spPr>
            <a:xfrm flipV="1">
              <a:off x="4648200" y="3496594"/>
              <a:ext cx="1549400" cy="25400"/>
            </a:xfrm>
            <a:prstGeom prst="line">
              <a:avLst/>
            </a:prstGeom>
            <a:ln w="57150"/>
          </p:spPr>
          <p:style>
            <a:lnRef idx="3">
              <a:schemeClr val="accent3"/>
            </a:lnRef>
            <a:fillRef idx="0">
              <a:schemeClr val="accent3"/>
            </a:fillRef>
            <a:effectRef idx="2">
              <a:schemeClr val="accent3"/>
            </a:effectRef>
            <a:fontRef idx="minor">
              <a:schemeClr val="tx1"/>
            </a:fontRef>
          </p:style>
        </p:cxnSp>
        <p:sp>
          <p:nvSpPr>
            <p:cNvPr id="7" name="Oval 6"/>
            <p:cNvSpPr/>
            <p:nvPr/>
          </p:nvSpPr>
          <p:spPr>
            <a:xfrm>
              <a:off x="4254500" y="3325144"/>
              <a:ext cx="393700" cy="3937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A</a:t>
              </a:r>
            </a:p>
          </p:txBody>
        </p:sp>
        <p:sp>
          <p:nvSpPr>
            <p:cNvPr id="8" name="Oval 7"/>
            <p:cNvSpPr/>
            <p:nvPr/>
          </p:nvSpPr>
          <p:spPr>
            <a:xfrm>
              <a:off x="4902200" y="3312444"/>
              <a:ext cx="393700" cy="3937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B</a:t>
              </a:r>
              <a:endParaRPr lang="en-US" sz="1400" dirty="0"/>
            </a:p>
          </p:txBody>
        </p:sp>
        <p:sp>
          <p:nvSpPr>
            <p:cNvPr id="9" name="Oval 8"/>
            <p:cNvSpPr/>
            <p:nvPr/>
          </p:nvSpPr>
          <p:spPr>
            <a:xfrm>
              <a:off x="5549900" y="3312444"/>
              <a:ext cx="393700" cy="3937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C</a:t>
              </a:r>
              <a:endParaRPr lang="en-US" sz="1400" dirty="0"/>
            </a:p>
          </p:txBody>
        </p:sp>
        <p:sp>
          <p:nvSpPr>
            <p:cNvPr id="10" name="Oval 9"/>
            <p:cNvSpPr/>
            <p:nvPr/>
          </p:nvSpPr>
          <p:spPr>
            <a:xfrm>
              <a:off x="6197600" y="3299744"/>
              <a:ext cx="393700" cy="3937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D</a:t>
              </a:r>
              <a:endParaRPr lang="en-US" sz="1400" dirty="0"/>
            </a:p>
          </p:txBody>
        </p:sp>
        <p:sp>
          <p:nvSpPr>
            <p:cNvPr id="11" name="Rectangle 10"/>
            <p:cNvSpPr/>
            <p:nvPr/>
          </p:nvSpPr>
          <p:spPr>
            <a:xfrm>
              <a:off x="7243967" y="3312444"/>
              <a:ext cx="1282700" cy="393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HEAD, Master</a:t>
              </a:r>
              <a:endParaRPr lang="en-US" sz="1200" dirty="0"/>
            </a:p>
          </p:txBody>
        </p:sp>
        <p:cxnSp>
          <p:nvCxnSpPr>
            <p:cNvPr id="12" name="Straight Arrow Connector 11"/>
            <p:cNvCxnSpPr/>
            <p:nvPr/>
          </p:nvCxnSpPr>
          <p:spPr>
            <a:xfrm flipH="1">
              <a:off x="6692900" y="3496594"/>
              <a:ext cx="3937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2" name="Group 21"/>
          <p:cNvGrpSpPr/>
          <p:nvPr/>
        </p:nvGrpSpPr>
        <p:grpSpPr>
          <a:xfrm>
            <a:off x="4076326" y="4625892"/>
            <a:ext cx="2978150" cy="406400"/>
            <a:chOff x="3987613" y="4124115"/>
            <a:chExt cx="2978150" cy="406400"/>
          </a:xfrm>
        </p:grpSpPr>
        <p:cxnSp>
          <p:nvCxnSpPr>
            <p:cNvPr id="14" name="Straight Connector 13"/>
            <p:cNvCxnSpPr>
              <a:stCxn id="15" idx="6"/>
            </p:cNvCxnSpPr>
            <p:nvPr/>
          </p:nvCxnSpPr>
          <p:spPr>
            <a:xfrm>
              <a:off x="4381313" y="4333665"/>
              <a:ext cx="523183" cy="0"/>
            </a:xfrm>
            <a:prstGeom prst="line">
              <a:avLst/>
            </a:prstGeom>
            <a:ln w="57150"/>
          </p:spPr>
          <p:style>
            <a:lnRef idx="3">
              <a:schemeClr val="accent3"/>
            </a:lnRef>
            <a:fillRef idx="0">
              <a:schemeClr val="accent3"/>
            </a:fillRef>
            <a:effectRef idx="2">
              <a:schemeClr val="accent3"/>
            </a:effectRef>
            <a:fontRef idx="minor">
              <a:schemeClr val="tx1"/>
            </a:fontRef>
          </p:style>
        </p:cxnSp>
        <p:sp>
          <p:nvSpPr>
            <p:cNvPr id="15" name="Oval 14"/>
            <p:cNvSpPr/>
            <p:nvPr/>
          </p:nvSpPr>
          <p:spPr>
            <a:xfrm>
              <a:off x="3987613" y="4136815"/>
              <a:ext cx="393700" cy="3937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A</a:t>
              </a:r>
              <a:endParaRPr lang="en-US" sz="1400" dirty="0"/>
            </a:p>
          </p:txBody>
        </p:sp>
        <p:sp>
          <p:nvSpPr>
            <p:cNvPr id="16" name="Oval 15"/>
            <p:cNvSpPr/>
            <p:nvPr/>
          </p:nvSpPr>
          <p:spPr>
            <a:xfrm>
              <a:off x="4635313" y="4124115"/>
              <a:ext cx="393700" cy="3937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B</a:t>
              </a:r>
              <a:endParaRPr lang="en-US" sz="1400" dirty="0"/>
            </a:p>
          </p:txBody>
        </p:sp>
        <p:sp>
          <p:nvSpPr>
            <p:cNvPr id="19" name="Rectangle 18"/>
            <p:cNvSpPr/>
            <p:nvPr/>
          </p:nvSpPr>
          <p:spPr>
            <a:xfrm>
              <a:off x="5683063" y="4124115"/>
              <a:ext cx="1282700" cy="393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HEAD, Master</a:t>
              </a:r>
              <a:endParaRPr lang="en-US" sz="1200" dirty="0"/>
            </a:p>
          </p:txBody>
        </p:sp>
        <p:cxnSp>
          <p:nvCxnSpPr>
            <p:cNvPr id="20" name="Straight Arrow Connector 19"/>
            <p:cNvCxnSpPr/>
            <p:nvPr/>
          </p:nvCxnSpPr>
          <p:spPr>
            <a:xfrm flipH="1">
              <a:off x="5117726" y="4349330"/>
              <a:ext cx="3937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4203160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820398"/>
          </a:xfrm>
        </p:spPr>
        <p:txBody>
          <a:bodyPr/>
          <a:lstStyle/>
          <a:p>
            <a:r>
              <a:rPr lang="en-US" sz="4000" dirty="0" smtClean="0"/>
              <a:t>git reset --mixed</a:t>
            </a:r>
            <a:endParaRPr lang="en-US" sz="4000" dirty="0"/>
          </a:p>
        </p:txBody>
      </p:sp>
      <p:sp>
        <p:nvSpPr>
          <p:cNvPr id="6" name="Content Placeholder 2"/>
          <p:cNvSpPr>
            <a:spLocks noGrp="1"/>
          </p:cNvSpPr>
          <p:nvPr>
            <p:ph type="body" sz="half" idx="2"/>
          </p:nvPr>
        </p:nvSpPr>
        <p:spPr>
          <a:xfrm>
            <a:off x="1154954" y="1341690"/>
            <a:ext cx="9937487" cy="4995610"/>
          </a:xfrm>
        </p:spPr>
        <p:txBody>
          <a:bodyPr anchor="t">
            <a:normAutofit/>
          </a:bodyPr>
          <a:lstStyle/>
          <a:p>
            <a:r>
              <a:rPr lang="en-GB" dirty="0" smtClean="0">
                <a:latin typeface="Calibri" panose="020F0502020204030204" pitchFamily="34" charset="0"/>
                <a:ea typeface="Arial Unicode MS" panose="020B0604020202020204" pitchFamily="34" charset="-128"/>
                <a:cs typeface="Calibri" panose="020F0502020204030204" pitchFamily="34" charset="0"/>
              </a:rPr>
              <a:t>`</a:t>
            </a:r>
            <a:r>
              <a:rPr lang="en-GB"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git reset</a:t>
            </a:r>
            <a:r>
              <a:rPr lang="en-GB" dirty="0" smtClean="0">
                <a:latin typeface="Calibri" panose="020F0502020204030204" pitchFamily="34" charset="0"/>
                <a:ea typeface="Arial Unicode MS" panose="020B0604020202020204" pitchFamily="34" charset="-128"/>
                <a:cs typeface="Calibri" panose="020F0502020204030204" pitchFamily="34" charset="0"/>
              </a:rPr>
              <a:t>` and `</a:t>
            </a:r>
            <a:r>
              <a:rPr lang="en-GB"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git reset --mixed &lt;commit-hash&gt;</a:t>
            </a:r>
            <a:r>
              <a:rPr lang="en-GB" dirty="0" smtClean="0">
                <a:latin typeface="Calibri" panose="020F0502020204030204" pitchFamily="34" charset="0"/>
                <a:ea typeface="Arial Unicode MS" panose="020B0604020202020204" pitchFamily="34" charset="-128"/>
                <a:cs typeface="Calibri" panose="020F0502020204030204" pitchFamily="34" charset="0"/>
              </a:rPr>
              <a:t>` is the same process because it </a:t>
            </a:r>
            <a:r>
              <a:rPr lang="en-GB" dirty="0">
                <a:latin typeface="Calibri" panose="020F0502020204030204" pitchFamily="34" charset="0"/>
                <a:ea typeface="Arial Unicode MS" panose="020B0604020202020204" pitchFamily="34" charset="-128"/>
                <a:cs typeface="Calibri" panose="020F0502020204030204" pitchFamily="34" charset="0"/>
              </a:rPr>
              <a:t>is the default operating </a:t>
            </a:r>
            <a:r>
              <a:rPr lang="en-GB" dirty="0" smtClean="0">
                <a:latin typeface="Calibri" panose="020F0502020204030204" pitchFamily="34" charset="0"/>
                <a:ea typeface="Arial Unicode MS" panose="020B0604020202020204" pitchFamily="34" charset="-128"/>
                <a:cs typeface="Calibri" panose="020F0502020204030204" pitchFamily="34" charset="0"/>
              </a:rPr>
              <a:t>mode. </a:t>
            </a:r>
            <a:r>
              <a:rPr lang="en-GB"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This options change Commit History and Staging Index.</a:t>
            </a:r>
          </a:p>
          <a:p>
            <a:r>
              <a:rPr lang="en-GB" dirty="0" smtClean="0">
                <a:latin typeface="Calibri" panose="020F0502020204030204" pitchFamily="34" charset="0"/>
                <a:ea typeface="Arial Unicode MS" panose="020B0604020202020204" pitchFamily="34" charset="-128"/>
                <a:cs typeface="Calibri" panose="020F0502020204030204" pitchFamily="34" charset="0"/>
              </a:rPr>
              <a:t>When reset with `--mixed`, the ref pointers are updated into specified commit. Staging Index are changes to the state of specified commit. Working Directory is not changed.</a:t>
            </a:r>
          </a:p>
          <a:p>
            <a:r>
              <a:rPr lang="en-GB" dirty="0" smtClean="0">
                <a:latin typeface="Calibri" panose="020F0502020204030204" pitchFamily="34" charset="0"/>
                <a:ea typeface="Arial Unicode MS" panose="020B0604020202020204" pitchFamily="34" charset="-128"/>
                <a:cs typeface="Calibri" panose="020F0502020204030204" pitchFamily="34" charset="0"/>
              </a:rPr>
              <a:t>Assume you have four commit and your ref pointer is pointed to latest commit(D). </a:t>
            </a:r>
          </a:p>
          <a:p>
            <a:endParaRPr lang="en-GB" dirty="0">
              <a:latin typeface="Calibri" panose="020F0502020204030204" pitchFamily="34" charset="0"/>
              <a:ea typeface="Arial Unicode MS" panose="020B0604020202020204" pitchFamily="34" charset="-128"/>
              <a:cs typeface="Calibri" panose="020F0502020204030204" pitchFamily="34" charset="0"/>
            </a:endParaRPr>
          </a:p>
          <a:p>
            <a:endParaRPr lang="en-GB" dirty="0" smtClean="0">
              <a:latin typeface="Calibri" panose="020F0502020204030204" pitchFamily="34" charset="0"/>
              <a:ea typeface="Arial Unicode MS" panose="020B0604020202020204" pitchFamily="34" charset="-128"/>
              <a:cs typeface="Calibri" panose="020F0502020204030204" pitchFamily="34" charset="0"/>
            </a:endParaRPr>
          </a:p>
          <a:p>
            <a:r>
              <a:rPr lang="en-GB" dirty="0" smtClean="0">
                <a:latin typeface="Calibri" panose="020F0502020204030204" pitchFamily="34" charset="0"/>
                <a:ea typeface="Arial Unicode MS" panose="020B0604020202020204" pitchFamily="34" charset="-128"/>
                <a:cs typeface="Calibri" panose="020F0502020204030204" pitchFamily="34" charset="0"/>
              </a:rPr>
              <a:t>After you --</a:t>
            </a:r>
            <a:r>
              <a:rPr lang="en-GB" i="1" dirty="0" smtClean="0">
                <a:latin typeface="Calibri" panose="020F0502020204030204" pitchFamily="34" charset="0"/>
                <a:ea typeface="Arial Unicode MS" panose="020B0604020202020204" pitchFamily="34" charset="-128"/>
                <a:cs typeface="Calibri" panose="020F0502020204030204" pitchFamily="34" charset="0"/>
              </a:rPr>
              <a:t>mixed reset </a:t>
            </a:r>
            <a:r>
              <a:rPr lang="en-GB" dirty="0" smtClean="0">
                <a:latin typeface="Calibri" panose="020F0502020204030204" pitchFamily="34" charset="0"/>
                <a:ea typeface="Arial Unicode MS" panose="020B0604020202020204" pitchFamily="34" charset="-128"/>
                <a:cs typeface="Calibri" panose="020F0502020204030204" pitchFamily="34" charset="0"/>
              </a:rPr>
              <a:t>to commit </a:t>
            </a:r>
            <a:r>
              <a:rPr lang="en-GB" i="1" dirty="0" smtClean="0">
                <a:latin typeface="Calibri" panose="020F0502020204030204" pitchFamily="34" charset="0"/>
                <a:ea typeface="Arial Unicode MS" panose="020B0604020202020204" pitchFamily="34" charset="-128"/>
                <a:cs typeface="Calibri" panose="020F0502020204030204" pitchFamily="34" charset="0"/>
              </a:rPr>
              <a:t>B</a:t>
            </a:r>
            <a:r>
              <a:rPr lang="en-GB" dirty="0" smtClean="0">
                <a:latin typeface="Calibri" panose="020F0502020204030204" pitchFamily="34" charset="0"/>
                <a:ea typeface="Arial Unicode MS" panose="020B0604020202020204" pitchFamily="34" charset="-128"/>
                <a:cs typeface="Calibri" panose="020F0502020204030204" pitchFamily="34" charset="0"/>
              </a:rPr>
              <a:t>, when you see `</a:t>
            </a:r>
            <a:r>
              <a:rPr lang="en-GB"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git log</a:t>
            </a:r>
            <a:r>
              <a:rPr lang="en-GB" dirty="0" smtClean="0">
                <a:latin typeface="Calibri" panose="020F0502020204030204" pitchFamily="34" charset="0"/>
                <a:ea typeface="Arial Unicode MS" panose="020B0604020202020204" pitchFamily="34" charset="-128"/>
                <a:cs typeface="Calibri" panose="020F0502020204030204" pitchFamily="34" charset="0"/>
              </a:rPr>
              <a:t>`, you will see only two commit left in your commit history.</a:t>
            </a:r>
          </a:p>
          <a:p>
            <a:endParaRPr lang="en-GB"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As Staging Index is also changes to commit </a:t>
            </a:r>
            <a:r>
              <a:rPr lang="en-US" i="1" dirty="0" smtClean="0">
                <a:latin typeface="Calibri" panose="020F0502020204030204" pitchFamily="34" charset="0"/>
                <a:ea typeface="Arial Unicode MS" panose="020B0604020202020204" pitchFamily="34" charset="-128"/>
                <a:cs typeface="Calibri" panose="020F0502020204030204" pitchFamily="34" charset="0"/>
              </a:rPr>
              <a:t>B</a:t>
            </a:r>
            <a:r>
              <a:rPr lang="en-US" dirty="0" smtClean="0">
                <a:latin typeface="Calibri" panose="020F0502020204030204" pitchFamily="34" charset="0"/>
                <a:ea typeface="Arial Unicode MS" panose="020B0604020202020204" pitchFamily="34" charset="-128"/>
                <a:cs typeface="Calibri" panose="020F0502020204030204" pitchFamily="34" charset="0"/>
              </a:rPr>
              <a:t>,  some of your files might be </a:t>
            </a:r>
            <a:r>
              <a:rPr lang="en-US" dirty="0" err="1" smtClean="0">
                <a:latin typeface="Calibri" panose="020F0502020204030204" pitchFamily="34" charset="0"/>
                <a:ea typeface="Arial Unicode MS" panose="020B0604020202020204" pitchFamily="34" charset="-128"/>
                <a:cs typeface="Calibri" panose="020F0502020204030204" pitchFamily="34" charset="0"/>
              </a:rPr>
              <a:t>unstage</a:t>
            </a:r>
            <a:r>
              <a:rPr lang="en-US" dirty="0" smtClean="0">
                <a:latin typeface="Calibri" panose="020F0502020204030204" pitchFamily="34" charset="0"/>
                <a:ea typeface="Arial Unicode MS" panose="020B0604020202020204" pitchFamily="34" charset="-128"/>
                <a:cs typeface="Calibri" panose="020F0502020204030204" pitchFamily="34" charset="0"/>
              </a:rPr>
              <a:t> or untrack state.</a:t>
            </a:r>
          </a:p>
          <a:p>
            <a:r>
              <a:rPr lang="en-US" dirty="0" smtClean="0">
                <a:latin typeface="Calibri" panose="020F0502020204030204" pitchFamily="34" charset="0"/>
                <a:ea typeface="Arial Unicode MS" panose="020B0604020202020204" pitchFamily="34" charset="-128"/>
                <a:cs typeface="Calibri" panose="020F0502020204030204" pitchFamily="34" charset="0"/>
              </a:rPr>
              <a:t>But, all files and it contents are nothing changed. It means Working Directory is not changed.</a:t>
            </a:r>
          </a:p>
        </p:txBody>
      </p:sp>
      <p:grpSp>
        <p:nvGrpSpPr>
          <p:cNvPr id="3" name="Group 2"/>
          <p:cNvGrpSpPr/>
          <p:nvPr/>
        </p:nvGrpSpPr>
        <p:grpSpPr>
          <a:xfrm>
            <a:off x="4003710" y="3269300"/>
            <a:ext cx="4272167" cy="419100"/>
            <a:chOff x="4254500" y="3299744"/>
            <a:chExt cx="4272167" cy="419100"/>
          </a:xfrm>
        </p:grpSpPr>
        <p:cxnSp>
          <p:nvCxnSpPr>
            <p:cNvPr id="5" name="Straight Connector 4"/>
            <p:cNvCxnSpPr>
              <a:stCxn id="7" idx="6"/>
              <a:endCxn id="10" idx="2"/>
            </p:cNvCxnSpPr>
            <p:nvPr/>
          </p:nvCxnSpPr>
          <p:spPr>
            <a:xfrm flipV="1">
              <a:off x="4648200" y="3496594"/>
              <a:ext cx="1549400" cy="25400"/>
            </a:xfrm>
            <a:prstGeom prst="line">
              <a:avLst/>
            </a:prstGeom>
            <a:ln w="57150"/>
          </p:spPr>
          <p:style>
            <a:lnRef idx="3">
              <a:schemeClr val="accent3"/>
            </a:lnRef>
            <a:fillRef idx="0">
              <a:schemeClr val="accent3"/>
            </a:fillRef>
            <a:effectRef idx="2">
              <a:schemeClr val="accent3"/>
            </a:effectRef>
            <a:fontRef idx="minor">
              <a:schemeClr val="tx1"/>
            </a:fontRef>
          </p:style>
        </p:cxnSp>
        <p:sp>
          <p:nvSpPr>
            <p:cNvPr id="7" name="Oval 6"/>
            <p:cNvSpPr/>
            <p:nvPr/>
          </p:nvSpPr>
          <p:spPr>
            <a:xfrm>
              <a:off x="4254500" y="3325144"/>
              <a:ext cx="393700" cy="3937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A</a:t>
              </a:r>
            </a:p>
          </p:txBody>
        </p:sp>
        <p:sp>
          <p:nvSpPr>
            <p:cNvPr id="8" name="Oval 7"/>
            <p:cNvSpPr/>
            <p:nvPr/>
          </p:nvSpPr>
          <p:spPr>
            <a:xfrm>
              <a:off x="4902200" y="3312444"/>
              <a:ext cx="393700" cy="3937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B</a:t>
              </a:r>
              <a:endParaRPr lang="en-US" sz="1400" dirty="0"/>
            </a:p>
          </p:txBody>
        </p:sp>
        <p:sp>
          <p:nvSpPr>
            <p:cNvPr id="9" name="Oval 8"/>
            <p:cNvSpPr/>
            <p:nvPr/>
          </p:nvSpPr>
          <p:spPr>
            <a:xfrm>
              <a:off x="5549900" y="3312444"/>
              <a:ext cx="393700" cy="3937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C</a:t>
              </a:r>
              <a:endParaRPr lang="en-US" sz="1400" dirty="0"/>
            </a:p>
          </p:txBody>
        </p:sp>
        <p:sp>
          <p:nvSpPr>
            <p:cNvPr id="10" name="Oval 9"/>
            <p:cNvSpPr/>
            <p:nvPr/>
          </p:nvSpPr>
          <p:spPr>
            <a:xfrm>
              <a:off x="6197600" y="3299744"/>
              <a:ext cx="393700" cy="3937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D</a:t>
              </a:r>
              <a:endParaRPr lang="en-US" sz="1400" dirty="0"/>
            </a:p>
          </p:txBody>
        </p:sp>
        <p:sp>
          <p:nvSpPr>
            <p:cNvPr id="11" name="Rectangle 10"/>
            <p:cNvSpPr/>
            <p:nvPr/>
          </p:nvSpPr>
          <p:spPr>
            <a:xfrm>
              <a:off x="7243967" y="3312444"/>
              <a:ext cx="1282700" cy="393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HEAD, Master</a:t>
              </a:r>
              <a:endParaRPr lang="en-US" sz="1200" dirty="0"/>
            </a:p>
          </p:txBody>
        </p:sp>
        <p:cxnSp>
          <p:nvCxnSpPr>
            <p:cNvPr id="12" name="Straight Arrow Connector 11"/>
            <p:cNvCxnSpPr/>
            <p:nvPr/>
          </p:nvCxnSpPr>
          <p:spPr>
            <a:xfrm flipH="1">
              <a:off x="6692900" y="3496594"/>
              <a:ext cx="3937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2" name="Group 21"/>
          <p:cNvGrpSpPr/>
          <p:nvPr/>
        </p:nvGrpSpPr>
        <p:grpSpPr>
          <a:xfrm>
            <a:off x="4003710" y="4657250"/>
            <a:ext cx="2978150" cy="406400"/>
            <a:chOff x="3987613" y="4124115"/>
            <a:chExt cx="2978150" cy="406400"/>
          </a:xfrm>
        </p:grpSpPr>
        <p:cxnSp>
          <p:nvCxnSpPr>
            <p:cNvPr id="14" name="Straight Connector 13"/>
            <p:cNvCxnSpPr>
              <a:stCxn id="15" idx="6"/>
            </p:cNvCxnSpPr>
            <p:nvPr/>
          </p:nvCxnSpPr>
          <p:spPr>
            <a:xfrm>
              <a:off x="4381313" y="4333665"/>
              <a:ext cx="523183" cy="0"/>
            </a:xfrm>
            <a:prstGeom prst="line">
              <a:avLst/>
            </a:prstGeom>
            <a:ln w="57150"/>
          </p:spPr>
          <p:style>
            <a:lnRef idx="3">
              <a:schemeClr val="accent3"/>
            </a:lnRef>
            <a:fillRef idx="0">
              <a:schemeClr val="accent3"/>
            </a:fillRef>
            <a:effectRef idx="2">
              <a:schemeClr val="accent3"/>
            </a:effectRef>
            <a:fontRef idx="minor">
              <a:schemeClr val="tx1"/>
            </a:fontRef>
          </p:style>
        </p:cxnSp>
        <p:sp>
          <p:nvSpPr>
            <p:cNvPr id="15" name="Oval 14"/>
            <p:cNvSpPr/>
            <p:nvPr/>
          </p:nvSpPr>
          <p:spPr>
            <a:xfrm>
              <a:off x="3987613" y="4136815"/>
              <a:ext cx="393700" cy="3937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A</a:t>
              </a:r>
              <a:endParaRPr lang="en-US" sz="1400" dirty="0"/>
            </a:p>
          </p:txBody>
        </p:sp>
        <p:sp>
          <p:nvSpPr>
            <p:cNvPr id="16" name="Oval 15"/>
            <p:cNvSpPr/>
            <p:nvPr/>
          </p:nvSpPr>
          <p:spPr>
            <a:xfrm>
              <a:off x="4635313" y="4124115"/>
              <a:ext cx="393700" cy="3937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B</a:t>
              </a:r>
              <a:endParaRPr lang="en-US" sz="1400" dirty="0"/>
            </a:p>
          </p:txBody>
        </p:sp>
        <p:sp>
          <p:nvSpPr>
            <p:cNvPr id="19" name="Rectangle 18"/>
            <p:cNvSpPr/>
            <p:nvPr/>
          </p:nvSpPr>
          <p:spPr>
            <a:xfrm>
              <a:off x="5683063" y="4124115"/>
              <a:ext cx="1282700" cy="393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HEAD, Master</a:t>
              </a:r>
              <a:endParaRPr lang="en-US" sz="1200" dirty="0"/>
            </a:p>
          </p:txBody>
        </p:sp>
        <p:cxnSp>
          <p:nvCxnSpPr>
            <p:cNvPr id="20" name="Straight Arrow Connector 19"/>
            <p:cNvCxnSpPr/>
            <p:nvPr/>
          </p:nvCxnSpPr>
          <p:spPr>
            <a:xfrm flipH="1">
              <a:off x="5117726" y="4349330"/>
              <a:ext cx="3937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6508198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820398"/>
          </a:xfrm>
        </p:spPr>
        <p:txBody>
          <a:bodyPr/>
          <a:lstStyle/>
          <a:p>
            <a:r>
              <a:rPr lang="en-US" sz="4000" dirty="0" smtClean="0"/>
              <a:t>git reset --hard</a:t>
            </a:r>
            <a:endParaRPr lang="en-US" sz="4000" dirty="0"/>
          </a:p>
        </p:txBody>
      </p:sp>
      <p:sp>
        <p:nvSpPr>
          <p:cNvPr id="6" name="Content Placeholder 2"/>
          <p:cNvSpPr>
            <a:spLocks noGrp="1"/>
          </p:cNvSpPr>
          <p:nvPr>
            <p:ph type="body" sz="half" idx="2"/>
          </p:nvPr>
        </p:nvSpPr>
        <p:spPr>
          <a:xfrm>
            <a:off x="1154954" y="1341690"/>
            <a:ext cx="9937487" cy="4995610"/>
          </a:xfrm>
        </p:spPr>
        <p:txBody>
          <a:bodyPr anchor="t">
            <a:normAutofit lnSpcReduction="10000"/>
          </a:bodyPr>
          <a:lstStyle/>
          <a:p>
            <a:r>
              <a:rPr lang="en-GB" i="1" dirty="0" smtClean="0">
                <a:latin typeface="Calibri" panose="020F0502020204030204" pitchFamily="34" charset="0"/>
                <a:ea typeface="Arial Unicode MS" panose="020B0604020202020204" pitchFamily="34" charset="-128"/>
                <a:cs typeface="Calibri" panose="020F0502020204030204" pitchFamily="34" charset="0"/>
              </a:rPr>
              <a:t>The most dangerous mode</a:t>
            </a:r>
            <a:r>
              <a:rPr lang="en-GB" dirty="0" smtClean="0">
                <a:latin typeface="Calibri" panose="020F0502020204030204" pitchFamily="34" charset="0"/>
                <a:ea typeface="Arial Unicode MS" panose="020B0604020202020204" pitchFamily="34" charset="-128"/>
                <a:cs typeface="Calibri" panose="020F0502020204030204" pitchFamily="34" charset="0"/>
              </a:rPr>
              <a:t>. </a:t>
            </a:r>
            <a:r>
              <a:rPr lang="en-GB"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This options change Commit History, Staging Index and also Working Directory.</a:t>
            </a:r>
          </a:p>
          <a:p>
            <a:r>
              <a:rPr lang="en-GB" dirty="0" smtClean="0">
                <a:latin typeface="Calibri" panose="020F0502020204030204" pitchFamily="34" charset="0"/>
                <a:ea typeface="Arial Unicode MS" panose="020B0604020202020204" pitchFamily="34" charset="-128"/>
                <a:cs typeface="Calibri" panose="020F0502020204030204" pitchFamily="34" charset="0"/>
              </a:rPr>
              <a:t>When reset with `--hard`, the ref pointers are updated into specified commit. Staging Index are changes to the state of specified commit. All files in your Working Directory are reset to specified commit.</a:t>
            </a:r>
          </a:p>
          <a:p>
            <a:r>
              <a:rPr lang="en-GB" dirty="0" smtClean="0">
                <a:latin typeface="Calibri" panose="020F0502020204030204" pitchFamily="34" charset="0"/>
                <a:ea typeface="Arial Unicode MS" panose="020B0604020202020204" pitchFamily="34" charset="-128"/>
                <a:cs typeface="Calibri" panose="020F0502020204030204" pitchFamily="34" charset="0"/>
              </a:rPr>
              <a:t>Assume you have four commit and your ref pointer is pointed to latest commit(D). </a:t>
            </a:r>
          </a:p>
          <a:p>
            <a:endParaRPr lang="en-GB" dirty="0">
              <a:latin typeface="Calibri" panose="020F0502020204030204" pitchFamily="34" charset="0"/>
              <a:ea typeface="Arial Unicode MS" panose="020B0604020202020204" pitchFamily="34" charset="-128"/>
              <a:cs typeface="Calibri" panose="020F0502020204030204" pitchFamily="34" charset="0"/>
            </a:endParaRPr>
          </a:p>
          <a:p>
            <a:endParaRPr lang="en-GB" dirty="0" smtClean="0">
              <a:latin typeface="Calibri" panose="020F0502020204030204" pitchFamily="34" charset="0"/>
              <a:ea typeface="Arial Unicode MS" panose="020B0604020202020204" pitchFamily="34" charset="-128"/>
              <a:cs typeface="Calibri" panose="020F0502020204030204" pitchFamily="34" charset="0"/>
            </a:endParaRPr>
          </a:p>
          <a:p>
            <a:r>
              <a:rPr lang="en-GB" dirty="0" smtClean="0">
                <a:latin typeface="Calibri" panose="020F0502020204030204" pitchFamily="34" charset="0"/>
                <a:ea typeface="Arial Unicode MS" panose="020B0604020202020204" pitchFamily="34" charset="-128"/>
                <a:cs typeface="Calibri" panose="020F0502020204030204" pitchFamily="34" charset="0"/>
              </a:rPr>
              <a:t>After you --</a:t>
            </a:r>
            <a:r>
              <a:rPr lang="en-GB" i="1" dirty="0" smtClean="0">
                <a:latin typeface="Calibri" panose="020F0502020204030204" pitchFamily="34" charset="0"/>
                <a:ea typeface="Arial Unicode MS" panose="020B0604020202020204" pitchFamily="34" charset="-128"/>
                <a:cs typeface="Calibri" panose="020F0502020204030204" pitchFamily="34" charset="0"/>
              </a:rPr>
              <a:t>hard reset </a:t>
            </a:r>
            <a:r>
              <a:rPr lang="en-GB" dirty="0" smtClean="0">
                <a:latin typeface="Calibri" panose="020F0502020204030204" pitchFamily="34" charset="0"/>
                <a:ea typeface="Arial Unicode MS" panose="020B0604020202020204" pitchFamily="34" charset="-128"/>
                <a:cs typeface="Calibri" panose="020F0502020204030204" pitchFamily="34" charset="0"/>
              </a:rPr>
              <a:t>to commit </a:t>
            </a:r>
            <a:r>
              <a:rPr lang="en-GB" i="1" dirty="0" smtClean="0">
                <a:latin typeface="Calibri" panose="020F0502020204030204" pitchFamily="34" charset="0"/>
                <a:ea typeface="Arial Unicode MS" panose="020B0604020202020204" pitchFamily="34" charset="-128"/>
                <a:cs typeface="Calibri" panose="020F0502020204030204" pitchFamily="34" charset="0"/>
              </a:rPr>
              <a:t>B</a:t>
            </a:r>
            <a:r>
              <a:rPr lang="en-GB" dirty="0" smtClean="0">
                <a:latin typeface="Calibri" panose="020F0502020204030204" pitchFamily="34" charset="0"/>
                <a:ea typeface="Arial Unicode MS" panose="020B0604020202020204" pitchFamily="34" charset="-128"/>
                <a:cs typeface="Calibri" panose="020F0502020204030204" pitchFamily="34" charset="0"/>
              </a:rPr>
              <a:t>, when you see `</a:t>
            </a:r>
            <a:r>
              <a:rPr lang="en-GB" dirty="0" smtClean="0">
                <a:solidFill>
                  <a:schemeClr val="accent3"/>
                </a:solidFill>
                <a:latin typeface="Calibri" panose="020F0502020204030204" pitchFamily="34" charset="0"/>
                <a:ea typeface="Arial Unicode MS" panose="020B0604020202020204" pitchFamily="34" charset="-128"/>
                <a:cs typeface="Calibri" panose="020F0502020204030204" pitchFamily="34" charset="0"/>
              </a:rPr>
              <a:t>git log</a:t>
            </a:r>
            <a:r>
              <a:rPr lang="en-GB" dirty="0" smtClean="0">
                <a:latin typeface="Calibri" panose="020F0502020204030204" pitchFamily="34" charset="0"/>
                <a:ea typeface="Arial Unicode MS" panose="020B0604020202020204" pitchFamily="34" charset="-128"/>
                <a:cs typeface="Calibri" panose="020F0502020204030204" pitchFamily="34" charset="0"/>
              </a:rPr>
              <a:t>`, you will see only two commit left in your commit history.</a:t>
            </a:r>
          </a:p>
          <a:p>
            <a:endParaRPr lang="en-GB"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Any pending changes to the Staging Index will be lost and Staging Index is reset to commit </a:t>
            </a:r>
            <a:r>
              <a:rPr lang="en-US" i="1" dirty="0" smtClean="0">
                <a:latin typeface="Calibri" panose="020F0502020204030204" pitchFamily="34" charset="0"/>
                <a:ea typeface="Arial Unicode MS" panose="020B0604020202020204" pitchFamily="34" charset="-128"/>
                <a:cs typeface="Calibri" panose="020F0502020204030204" pitchFamily="34" charset="0"/>
              </a:rPr>
              <a:t>B.</a:t>
            </a:r>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As all files and file contents is also reset to commit </a:t>
            </a:r>
            <a:r>
              <a:rPr lang="en-US" i="1" dirty="0" smtClean="0">
                <a:latin typeface="Calibri" panose="020F0502020204030204" pitchFamily="34" charset="0"/>
                <a:ea typeface="Arial Unicode MS" panose="020B0604020202020204" pitchFamily="34" charset="-128"/>
                <a:cs typeface="Calibri" panose="020F0502020204030204" pitchFamily="34" charset="0"/>
              </a:rPr>
              <a:t>B</a:t>
            </a:r>
            <a:r>
              <a:rPr lang="en-US" dirty="0" smtClean="0">
                <a:latin typeface="Calibri" panose="020F0502020204030204" pitchFamily="34" charset="0"/>
                <a:ea typeface="Arial Unicode MS" panose="020B0604020202020204" pitchFamily="34" charset="-128"/>
                <a:cs typeface="Calibri" panose="020F0502020204030204" pitchFamily="34" charset="0"/>
              </a:rPr>
              <a:t>, any modification that you have made changes will be lost in Working Directory.</a:t>
            </a:r>
          </a:p>
        </p:txBody>
      </p:sp>
      <p:grpSp>
        <p:nvGrpSpPr>
          <p:cNvPr id="3" name="Group 2"/>
          <p:cNvGrpSpPr/>
          <p:nvPr/>
        </p:nvGrpSpPr>
        <p:grpSpPr>
          <a:xfrm>
            <a:off x="4003710" y="3269300"/>
            <a:ext cx="4272167" cy="419100"/>
            <a:chOff x="4254500" y="3299744"/>
            <a:chExt cx="4272167" cy="419100"/>
          </a:xfrm>
        </p:grpSpPr>
        <p:cxnSp>
          <p:nvCxnSpPr>
            <p:cNvPr id="5" name="Straight Connector 4"/>
            <p:cNvCxnSpPr>
              <a:stCxn id="7" idx="6"/>
              <a:endCxn id="10" idx="2"/>
            </p:cNvCxnSpPr>
            <p:nvPr/>
          </p:nvCxnSpPr>
          <p:spPr>
            <a:xfrm flipV="1">
              <a:off x="4648200" y="3496594"/>
              <a:ext cx="1549400" cy="25400"/>
            </a:xfrm>
            <a:prstGeom prst="line">
              <a:avLst/>
            </a:prstGeom>
            <a:ln w="57150"/>
          </p:spPr>
          <p:style>
            <a:lnRef idx="3">
              <a:schemeClr val="accent3"/>
            </a:lnRef>
            <a:fillRef idx="0">
              <a:schemeClr val="accent3"/>
            </a:fillRef>
            <a:effectRef idx="2">
              <a:schemeClr val="accent3"/>
            </a:effectRef>
            <a:fontRef idx="minor">
              <a:schemeClr val="tx1"/>
            </a:fontRef>
          </p:style>
        </p:cxnSp>
        <p:sp>
          <p:nvSpPr>
            <p:cNvPr id="7" name="Oval 6"/>
            <p:cNvSpPr/>
            <p:nvPr/>
          </p:nvSpPr>
          <p:spPr>
            <a:xfrm>
              <a:off x="4254500" y="3325144"/>
              <a:ext cx="393700" cy="3937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A</a:t>
              </a:r>
            </a:p>
          </p:txBody>
        </p:sp>
        <p:sp>
          <p:nvSpPr>
            <p:cNvPr id="8" name="Oval 7"/>
            <p:cNvSpPr/>
            <p:nvPr/>
          </p:nvSpPr>
          <p:spPr>
            <a:xfrm>
              <a:off x="4902200" y="3312444"/>
              <a:ext cx="393700" cy="3937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B</a:t>
              </a:r>
              <a:endParaRPr lang="en-US" sz="1400" dirty="0"/>
            </a:p>
          </p:txBody>
        </p:sp>
        <p:sp>
          <p:nvSpPr>
            <p:cNvPr id="9" name="Oval 8"/>
            <p:cNvSpPr/>
            <p:nvPr/>
          </p:nvSpPr>
          <p:spPr>
            <a:xfrm>
              <a:off x="5549900" y="3312444"/>
              <a:ext cx="393700" cy="3937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C</a:t>
              </a:r>
              <a:endParaRPr lang="en-US" sz="1400" dirty="0"/>
            </a:p>
          </p:txBody>
        </p:sp>
        <p:sp>
          <p:nvSpPr>
            <p:cNvPr id="10" name="Oval 9"/>
            <p:cNvSpPr/>
            <p:nvPr/>
          </p:nvSpPr>
          <p:spPr>
            <a:xfrm>
              <a:off x="6197600" y="3299744"/>
              <a:ext cx="393700" cy="3937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D</a:t>
              </a:r>
              <a:endParaRPr lang="en-US" sz="1400" dirty="0"/>
            </a:p>
          </p:txBody>
        </p:sp>
        <p:sp>
          <p:nvSpPr>
            <p:cNvPr id="11" name="Rectangle 10"/>
            <p:cNvSpPr/>
            <p:nvPr/>
          </p:nvSpPr>
          <p:spPr>
            <a:xfrm>
              <a:off x="7243967" y="3312444"/>
              <a:ext cx="1282700" cy="393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HEAD, Master</a:t>
              </a:r>
              <a:endParaRPr lang="en-US" sz="1200" dirty="0"/>
            </a:p>
          </p:txBody>
        </p:sp>
        <p:cxnSp>
          <p:nvCxnSpPr>
            <p:cNvPr id="12" name="Straight Arrow Connector 11"/>
            <p:cNvCxnSpPr/>
            <p:nvPr/>
          </p:nvCxnSpPr>
          <p:spPr>
            <a:xfrm flipH="1">
              <a:off x="6692900" y="3496594"/>
              <a:ext cx="3937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2" name="Group 21"/>
          <p:cNvGrpSpPr/>
          <p:nvPr/>
        </p:nvGrpSpPr>
        <p:grpSpPr>
          <a:xfrm>
            <a:off x="4003710" y="4494876"/>
            <a:ext cx="2978150" cy="406400"/>
            <a:chOff x="3987613" y="4124115"/>
            <a:chExt cx="2978150" cy="406400"/>
          </a:xfrm>
        </p:grpSpPr>
        <p:cxnSp>
          <p:nvCxnSpPr>
            <p:cNvPr id="14" name="Straight Connector 13"/>
            <p:cNvCxnSpPr>
              <a:stCxn id="15" idx="6"/>
            </p:cNvCxnSpPr>
            <p:nvPr/>
          </p:nvCxnSpPr>
          <p:spPr>
            <a:xfrm>
              <a:off x="4381313" y="4333665"/>
              <a:ext cx="523183" cy="0"/>
            </a:xfrm>
            <a:prstGeom prst="line">
              <a:avLst/>
            </a:prstGeom>
            <a:ln w="57150"/>
          </p:spPr>
          <p:style>
            <a:lnRef idx="3">
              <a:schemeClr val="accent3"/>
            </a:lnRef>
            <a:fillRef idx="0">
              <a:schemeClr val="accent3"/>
            </a:fillRef>
            <a:effectRef idx="2">
              <a:schemeClr val="accent3"/>
            </a:effectRef>
            <a:fontRef idx="minor">
              <a:schemeClr val="tx1"/>
            </a:fontRef>
          </p:style>
        </p:cxnSp>
        <p:sp>
          <p:nvSpPr>
            <p:cNvPr id="15" name="Oval 14"/>
            <p:cNvSpPr/>
            <p:nvPr/>
          </p:nvSpPr>
          <p:spPr>
            <a:xfrm>
              <a:off x="3987613" y="4136815"/>
              <a:ext cx="393700" cy="3937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A</a:t>
              </a:r>
              <a:endParaRPr lang="en-US" sz="1400" dirty="0"/>
            </a:p>
          </p:txBody>
        </p:sp>
        <p:sp>
          <p:nvSpPr>
            <p:cNvPr id="16" name="Oval 15"/>
            <p:cNvSpPr/>
            <p:nvPr/>
          </p:nvSpPr>
          <p:spPr>
            <a:xfrm>
              <a:off x="4635313" y="4124115"/>
              <a:ext cx="393700" cy="3937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B</a:t>
              </a:r>
              <a:endParaRPr lang="en-US" sz="1400" dirty="0"/>
            </a:p>
          </p:txBody>
        </p:sp>
        <p:sp>
          <p:nvSpPr>
            <p:cNvPr id="19" name="Rectangle 18"/>
            <p:cNvSpPr/>
            <p:nvPr/>
          </p:nvSpPr>
          <p:spPr>
            <a:xfrm>
              <a:off x="5683063" y="4124115"/>
              <a:ext cx="1282700" cy="393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HEAD, Master</a:t>
              </a:r>
              <a:endParaRPr lang="en-US" sz="1200" dirty="0"/>
            </a:p>
          </p:txBody>
        </p:sp>
        <p:cxnSp>
          <p:nvCxnSpPr>
            <p:cNvPr id="20" name="Straight Arrow Connector 19"/>
            <p:cNvCxnSpPr/>
            <p:nvPr/>
          </p:nvCxnSpPr>
          <p:spPr>
            <a:xfrm flipH="1">
              <a:off x="5117726" y="4349330"/>
              <a:ext cx="3937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1288352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760575"/>
          </a:xfrm>
        </p:spPr>
        <p:txBody>
          <a:bodyPr/>
          <a:lstStyle/>
          <a:p>
            <a:r>
              <a:rPr lang="en-US" sz="4000" dirty="0" smtClean="0"/>
              <a:t>Reference</a:t>
            </a:r>
            <a:endParaRPr lang="en-US" sz="4000" dirty="0"/>
          </a:p>
        </p:txBody>
      </p:sp>
      <p:sp>
        <p:nvSpPr>
          <p:cNvPr id="6" name="Content Placeholder 2"/>
          <p:cNvSpPr>
            <a:spLocks noGrp="1"/>
          </p:cNvSpPr>
          <p:nvPr>
            <p:ph type="body" sz="half" idx="2"/>
          </p:nvPr>
        </p:nvSpPr>
        <p:spPr>
          <a:xfrm>
            <a:off x="1154953" y="1358780"/>
            <a:ext cx="9937487" cy="4811281"/>
          </a:xfrm>
        </p:spPr>
        <p:txBody>
          <a:bodyPr anchor="t">
            <a:normAutofit fontScale="92500" lnSpcReduction="10000"/>
          </a:bodyPr>
          <a:lstStyle/>
          <a:p>
            <a:pPr marL="285750" indent="-285750">
              <a:buFont typeface="Arial" panose="020B0604020202020204" pitchFamily="34" charset="0"/>
              <a:buChar char="•"/>
            </a:pPr>
            <a:r>
              <a:rPr lang="en-US" dirty="0">
                <a:hlinkClick r:id="rId2"/>
              </a:rPr>
              <a:t>https://nvie.com/posts/a-successful-git-branching-model</a:t>
            </a:r>
            <a:r>
              <a:rPr lang="en-US" dirty="0" smtClean="0">
                <a:hlinkClick r:id="rId2"/>
              </a:rPr>
              <a:t>/</a:t>
            </a:r>
            <a:endParaRPr lang="en-US" dirty="0" smtClean="0"/>
          </a:p>
          <a:p>
            <a:pPr marL="285750" indent="-285750">
              <a:buFont typeface="Arial" panose="020B0604020202020204" pitchFamily="34" charset="0"/>
              <a:buChar char="•"/>
            </a:pPr>
            <a:r>
              <a:rPr lang="en-US" dirty="0">
                <a:hlinkClick r:id="rId3"/>
              </a:rPr>
              <a:t>https://</a:t>
            </a:r>
            <a:r>
              <a:rPr lang="en-US" dirty="0" smtClean="0">
                <a:hlinkClick r:id="rId3"/>
              </a:rPr>
              <a:t>dzone.com/articles/learning-git-what-is-stashing</a:t>
            </a:r>
            <a:endParaRPr lang="en-US" dirty="0" smtClean="0"/>
          </a:p>
          <a:p>
            <a:pPr marL="285750" indent="-285750">
              <a:buFont typeface="Arial" panose="020B0604020202020204" pitchFamily="34" charset="0"/>
              <a:buChar char="•"/>
            </a:pPr>
            <a:r>
              <a:rPr lang="en-US" dirty="0">
                <a:hlinkClick r:id="rId4"/>
              </a:rPr>
              <a:t>https://</a:t>
            </a:r>
            <a:r>
              <a:rPr lang="en-US" dirty="0" smtClean="0">
                <a:hlinkClick r:id="rId4"/>
              </a:rPr>
              <a:t>stackoverflow.com/questions/5737002/how-to-delete-a-stash-created-with-git-stash-create</a:t>
            </a:r>
            <a:endParaRPr lang="en-US" dirty="0" smtClean="0"/>
          </a:p>
          <a:p>
            <a:pPr marL="285750" indent="-285750">
              <a:buFont typeface="Arial" panose="020B0604020202020204" pitchFamily="34" charset="0"/>
              <a:buChar char="•"/>
            </a:pPr>
            <a:r>
              <a:rPr lang="en-US" dirty="0">
                <a:hlinkClick r:id="rId5"/>
              </a:rPr>
              <a:t>https://</a:t>
            </a:r>
            <a:r>
              <a:rPr lang="en-US" dirty="0" smtClean="0">
                <a:hlinkClick r:id="rId5"/>
              </a:rPr>
              <a:t>hackernoon.com/git-merge-vs-rebase-whats-the-diff-76413c117333</a:t>
            </a:r>
            <a:endParaRPr lang="en-US" dirty="0" smtClean="0"/>
          </a:p>
          <a:p>
            <a:pPr marL="285750" indent="-285750">
              <a:buFont typeface="Arial" panose="020B0604020202020204" pitchFamily="34" charset="0"/>
              <a:buChar char="•"/>
            </a:pPr>
            <a:r>
              <a:rPr lang="en-US" dirty="0">
                <a:hlinkClick r:id="rId6"/>
              </a:rPr>
              <a:t>https://</a:t>
            </a:r>
            <a:r>
              <a:rPr lang="en-US" dirty="0" smtClean="0">
                <a:hlinkClick r:id="rId6"/>
              </a:rPr>
              <a:t>dev.to/timabell/should-you-rebase-or-merge-to-update-feature-branches-in-git-1aee</a:t>
            </a:r>
            <a:endParaRPr lang="en-US" dirty="0" smtClean="0"/>
          </a:p>
          <a:p>
            <a:pPr marL="285750" indent="-285750">
              <a:buFont typeface="Arial" panose="020B0604020202020204" pitchFamily="34" charset="0"/>
              <a:buChar char="•"/>
            </a:pPr>
            <a:r>
              <a:rPr lang="en-US" dirty="0">
                <a:hlinkClick r:id="rId7"/>
              </a:rPr>
              <a:t>https://</a:t>
            </a:r>
            <a:r>
              <a:rPr lang="en-US" dirty="0" smtClean="0">
                <a:hlinkClick r:id="rId7"/>
              </a:rPr>
              <a:t>stackoverflow.com/questions/1407638/git-merge-removing-files-i-want-to-keep</a:t>
            </a:r>
            <a:endParaRPr lang="en-US" dirty="0" smtClean="0"/>
          </a:p>
          <a:p>
            <a:pPr marL="285750" indent="-285750">
              <a:buFont typeface="Arial" panose="020B0604020202020204" pitchFamily="34" charset="0"/>
              <a:buChar char="•"/>
            </a:pPr>
            <a:r>
              <a:rPr lang="en-US" dirty="0">
                <a:hlinkClick r:id="rId8"/>
              </a:rPr>
              <a:t>https://</a:t>
            </a:r>
            <a:r>
              <a:rPr lang="en-US" dirty="0" smtClean="0">
                <a:hlinkClick r:id="rId8"/>
              </a:rPr>
              <a:t>www.atlassian.com/git/tutorials/merging-vs-rebasing</a:t>
            </a:r>
            <a:endParaRPr lang="en-US" dirty="0" smtClean="0"/>
          </a:p>
          <a:p>
            <a:pPr marL="285750" indent="-285750">
              <a:buFont typeface="Arial" panose="020B0604020202020204" pitchFamily="34" charset="0"/>
              <a:buChar char="•"/>
            </a:pPr>
            <a:r>
              <a:rPr lang="en-US" dirty="0">
                <a:hlinkClick r:id="rId9"/>
              </a:rPr>
              <a:t>https://</a:t>
            </a:r>
            <a:r>
              <a:rPr lang="en-US" dirty="0" smtClean="0">
                <a:hlinkClick r:id="rId9"/>
              </a:rPr>
              <a:t>www.atlassian.com/git/tutorials/syncing/git-fetch</a:t>
            </a:r>
            <a:endParaRPr lang="en-US" dirty="0" smtClean="0"/>
          </a:p>
          <a:p>
            <a:pPr marL="285750" indent="-285750">
              <a:buFont typeface="Arial" panose="020B0604020202020204" pitchFamily="34" charset="0"/>
              <a:buChar char="•"/>
            </a:pPr>
            <a:r>
              <a:rPr lang="en-US" dirty="0">
                <a:hlinkClick r:id="rId10"/>
              </a:rPr>
              <a:t>https://www.atlassian.com/git/tutorials/undoing-changes/git-reset</a:t>
            </a:r>
            <a:endParaRPr lang="en-US" dirty="0" smtClean="0"/>
          </a:p>
          <a:p>
            <a:pPr marL="285750" indent="-285750">
              <a:buFont typeface="Arial" panose="020B0604020202020204" pitchFamily="34" charset="0"/>
              <a:buChar char="•"/>
            </a:pPr>
            <a:r>
              <a:rPr lang="en-US" dirty="0">
                <a:hlinkClick r:id="rId11"/>
              </a:rPr>
              <a:t>https://ohshitgit.com/</a:t>
            </a:r>
            <a:endParaRPr lang="en-US" dirty="0" smtClean="0"/>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Rockstar-Developer-by-Ei.Maung.pdf</a:t>
            </a:r>
          </a:p>
          <a:p>
            <a:pPr marL="285750" indent="-285750">
              <a:buFont typeface="Arial" panose="020B0604020202020204" pitchFamily="34" charset="0"/>
              <a:buChar char="•"/>
            </a:pPr>
            <a:r>
              <a:rPr lang="en-US" dirty="0">
                <a:latin typeface="Calibri" panose="020F0502020204030204" pitchFamily="34" charset="0"/>
                <a:ea typeface="Arial Unicode MS" panose="020B0604020202020204" pitchFamily="34" charset="-128"/>
                <a:cs typeface="Calibri" panose="020F0502020204030204" pitchFamily="34" charset="0"/>
              </a:rPr>
              <a:t>github-ultimate course </a:t>
            </a:r>
            <a:r>
              <a:rPr lang="en-US" dirty="0">
                <a:latin typeface="Calibri" panose="020F0502020204030204" pitchFamily="34" charset="0"/>
                <a:cs typeface="Calibri" panose="020F0502020204030204" pitchFamily="34" charset="0"/>
              </a:rPr>
              <a:t>(Udemy Course</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2936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8"/>
            <a:ext cx="9689659" cy="897308"/>
          </a:xfrm>
        </p:spPr>
        <p:txBody>
          <a:bodyPr/>
          <a:lstStyle/>
          <a:p>
            <a:r>
              <a:rPr lang="en-US" dirty="0" smtClean="0"/>
              <a:t>Install Helix Visual Merge Tool</a:t>
            </a:r>
            <a:endParaRPr lang="en-US" dirty="0"/>
          </a:p>
        </p:txBody>
      </p:sp>
      <p:sp>
        <p:nvSpPr>
          <p:cNvPr id="6" name="Content Placeholder 2"/>
          <p:cNvSpPr>
            <a:spLocks noGrp="1"/>
          </p:cNvSpPr>
          <p:nvPr>
            <p:ph type="body" sz="half" idx="2"/>
          </p:nvPr>
        </p:nvSpPr>
        <p:spPr>
          <a:xfrm>
            <a:off x="1154953" y="1606611"/>
            <a:ext cx="9937487" cy="4289988"/>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When using `git diff` command, it will be difficult to see what is the differences because it can only show differences in command prompt. But, Git allow us to use other comparing tools to see the differences clearly.</a:t>
            </a: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So, we will use `P4Merge`.  By using this tool, we can make comparing and merging very easily.</a:t>
            </a: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Go </a:t>
            </a:r>
            <a:r>
              <a:rPr lang="en-US" dirty="0">
                <a:latin typeface="Calibri" panose="020F0502020204030204" pitchFamily="34" charset="0"/>
                <a:ea typeface="Arial Unicode MS" panose="020B0604020202020204" pitchFamily="34" charset="-128"/>
                <a:cs typeface="Calibri" panose="020F0502020204030204" pitchFamily="34" charset="0"/>
              </a:rPr>
              <a:t>to </a:t>
            </a:r>
            <a:r>
              <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rPr>
              <a:t>https://www.perforce.com/downloads </a:t>
            </a:r>
            <a:r>
              <a:rPr lang="en-US" dirty="0" smtClean="0">
                <a:latin typeface="Calibri" panose="020F0502020204030204" pitchFamily="34" charset="0"/>
                <a:ea typeface="Arial Unicode MS" panose="020B0604020202020204" pitchFamily="34" charset="-128"/>
                <a:cs typeface="Calibri" panose="020F0502020204030204" pitchFamily="34" charset="0"/>
              </a:rPr>
              <a:t>and </a:t>
            </a:r>
            <a:r>
              <a:rPr lang="en-US" dirty="0">
                <a:latin typeface="Calibri" panose="020F0502020204030204" pitchFamily="34" charset="0"/>
                <a:ea typeface="Arial Unicode MS" panose="020B0604020202020204" pitchFamily="34" charset="-128"/>
                <a:cs typeface="Calibri" panose="020F0502020204030204" pitchFamily="34" charset="0"/>
              </a:rPr>
              <a:t>only download </a:t>
            </a:r>
            <a:r>
              <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rPr>
              <a:t>Helix Visual Merge </a:t>
            </a:r>
            <a:r>
              <a:rPr lang="en-US"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Tool</a:t>
            </a:r>
            <a:r>
              <a:rPr lang="en-US" dirty="0" smtClean="0">
                <a:latin typeface="Calibri" panose="020F0502020204030204" pitchFamily="34" charset="0"/>
                <a:ea typeface="Arial Unicode MS" panose="020B0604020202020204" pitchFamily="34" charset="-128"/>
                <a:cs typeface="Calibri" panose="020F0502020204030204" pitchFamily="34" charset="0"/>
              </a:rPr>
              <a:t>. When click download, registration form will show, click </a:t>
            </a:r>
            <a:r>
              <a:rPr lang="en-US"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skip registration</a:t>
            </a:r>
            <a:r>
              <a:rPr lang="en-US" dirty="0" smtClean="0">
                <a:latin typeface="Calibri" panose="020F0502020204030204" pitchFamily="34" charset="0"/>
                <a:ea typeface="Arial Unicode MS" panose="020B0604020202020204" pitchFamily="34" charset="-128"/>
                <a:cs typeface="Calibri" panose="020F0502020204030204" pitchFamily="34" charset="0"/>
              </a:rPr>
              <a:t>. (Note: this website design is changed very often.)</a:t>
            </a: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And then install that application. </a:t>
            </a:r>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3501264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8"/>
            <a:ext cx="9689659" cy="897307"/>
          </a:xfrm>
        </p:spPr>
        <p:txBody>
          <a:bodyPr/>
          <a:lstStyle/>
          <a:p>
            <a:r>
              <a:rPr lang="en-US" dirty="0" smtClean="0"/>
              <a:t>Integrate P4Merge as </a:t>
            </a:r>
            <a:r>
              <a:rPr lang="en-US" dirty="0" smtClean="0">
                <a:solidFill>
                  <a:srgbClr val="FF0000"/>
                </a:solidFill>
              </a:rPr>
              <a:t>Diff</a:t>
            </a:r>
            <a:r>
              <a:rPr lang="en-US" dirty="0" smtClean="0"/>
              <a:t> tool</a:t>
            </a:r>
            <a:endParaRPr lang="en-US" dirty="0"/>
          </a:p>
        </p:txBody>
      </p:sp>
      <p:sp>
        <p:nvSpPr>
          <p:cNvPr id="6" name="Content Placeholder 2"/>
          <p:cNvSpPr>
            <a:spLocks noGrp="1"/>
          </p:cNvSpPr>
          <p:nvPr>
            <p:ph type="body" sz="half" idx="2"/>
          </p:nvPr>
        </p:nvSpPr>
        <p:spPr>
          <a:xfrm>
            <a:off x="1154953" y="1606610"/>
            <a:ext cx="9937487" cy="4725823"/>
          </a:xfrm>
        </p:spPr>
        <p:txBody>
          <a:bodyPr anchor="t">
            <a:normAutofit lnSpcReduction="10000"/>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Before integrate P4Merge with Git, we will need to know the install location of P4Merge because we will need to used </a:t>
            </a:r>
            <a:r>
              <a:rPr lang="en-US" dirty="0">
                <a:latin typeface="Calibri" panose="020F0502020204030204" pitchFamily="34" charset="0"/>
                <a:ea typeface="Arial Unicode MS" panose="020B0604020202020204" pitchFamily="34" charset="-128"/>
                <a:cs typeface="Calibri" panose="020F0502020204030204" pitchFamily="34" charset="0"/>
              </a:rPr>
              <a:t>that location in later</a:t>
            </a:r>
            <a:r>
              <a:rPr lang="en-US" dirty="0" smtClean="0">
                <a:latin typeface="Calibri" panose="020F0502020204030204" pitchFamily="34" charset="0"/>
                <a:ea typeface="Arial Unicode MS" panose="020B0604020202020204" pitchFamily="34" charset="-128"/>
                <a:cs typeface="Calibri" panose="020F0502020204030204" pitchFamily="34" charset="0"/>
              </a:rPr>
              <a:t>.(May be in </a:t>
            </a:r>
            <a:r>
              <a:rPr lang="en-US"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C</a:t>
            </a:r>
            <a:r>
              <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rPr>
              <a:t>:\Program </a:t>
            </a:r>
            <a:r>
              <a:rPr lang="en-US"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Files\Perforce</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So, let’s start integrate </a:t>
            </a:r>
            <a:r>
              <a:rPr lang="en-US" i="1"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P4Merge as diff tool</a:t>
            </a:r>
            <a:r>
              <a:rPr lang="en-US" dirty="0" smtClean="0">
                <a:latin typeface="Calibri" panose="020F0502020204030204" pitchFamily="34" charset="0"/>
                <a:ea typeface="Arial Unicode MS" panose="020B0604020202020204" pitchFamily="34" charset="-128"/>
                <a:cs typeface="Calibri" panose="020F0502020204030204" pitchFamily="34" charset="0"/>
              </a:rPr>
              <a:t>. Type following command in command prompt.</a:t>
            </a:r>
            <a:endPar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config</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--global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diff.tool</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p4merge</a:t>
            </a: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Then, we need to add actual path of P4Merge tools.</a:t>
            </a:r>
            <a:r>
              <a:rPr lang="en-US" dirty="0">
                <a:latin typeface="Calibri" panose="020F0502020204030204" pitchFamily="34" charset="0"/>
                <a:ea typeface="Arial Unicode MS" panose="020B0604020202020204" pitchFamily="34" charset="-128"/>
                <a:cs typeface="Calibri" panose="020F0502020204030204" pitchFamily="34" charset="0"/>
              </a:rPr>
              <a:t> Note: you will need to used forward slash(/), when writing path. </a:t>
            </a:r>
            <a:endPar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git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config</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--global difftool.p4merge.path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C:/Program Files/Perforce/p4merge.exe”</a:t>
            </a: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By default, when we use </a:t>
            </a:r>
            <a:r>
              <a:rPr lang="en-US" dirty="0" err="1"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difftool</a:t>
            </a:r>
            <a:r>
              <a:rPr lang="en-US"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 </a:t>
            </a:r>
            <a:r>
              <a:rPr lang="en-US" dirty="0" smtClean="0">
                <a:latin typeface="Calibri" panose="020F0502020204030204" pitchFamily="34" charset="0"/>
                <a:ea typeface="Arial Unicode MS" panose="020B0604020202020204" pitchFamily="34" charset="-128"/>
                <a:cs typeface="Calibri" panose="020F0502020204030204" pitchFamily="34" charset="0"/>
              </a:rPr>
              <a:t>command, git will confirm you to open or not the application, that you set as </a:t>
            </a:r>
            <a:r>
              <a:rPr lang="en-US" dirty="0" err="1" smtClean="0">
                <a:latin typeface="Calibri" panose="020F0502020204030204" pitchFamily="34" charset="0"/>
                <a:ea typeface="Arial Unicode MS" panose="020B0604020202020204" pitchFamily="34" charset="-128"/>
                <a:cs typeface="Calibri" panose="020F0502020204030204" pitchFamily="34" charset="0"/>
              </a:rPr>
              <a:t>difftool</a:t>
            </a:r>
            <a:r>
              <a:rPr lang="en-US" dirty="0" smtClean="0">
                <a:latin typeface="Calibri" panose="020F0502020204030204" pitchFamily="34" charset="0"/>
                <a:ea typeface="Arial Unicode MS" panose="020B0604020202020204" pitchFamily="34" charset="-128"/>
                <a:cs typeface="Calibri" panose="020F0502020204030204" pitchFamily="34" charset="0"/>
              </a:rPr>
              <a:t>(P4Merge). To skip this question, we can set prompt setting as shown in below.</a:t>
            </a:r>
          </a:p>
          <a:p>
            <a:r>
              <a:rPr lang="en-US"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config</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--global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difftool.prompt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false</a:t>
            </a:r>
          </a:p>
          <a:p>
            <a:endPar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onsolas" panose="020B0609020204030204" pitchFamily="49" charset="0"/>
              <a:ea typeface="Arial Unicode MS" panose="020B0604020202020204" pitchFamily="34" charset="-128"/>
              <a:cs typeface="Calibri" panose="020F0502020204030204" pitchFamily="34" charset="0"/>
            </a:endParaRP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1132817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7"/>
            <a:ext cx="9689659" cy="922945"/>
          </a:xfrm>
        </p:spPr>
        <p:txBody>
          <a:bodyPr/>
          <a:lstStyle/>
          <a:p>
            <a:r>
              <a:rPr lang="en-US" dirty="0" smtClean="0"/>
              <a:t>Comparing by P4Merge</a:t>
            </a:r>
            <a:endParaRPr lang="en-US" dirty="0"/>
          </a:p>
        </p:txBody>
      </p:sp>
      <p:sp>
        <p:nvSpPr>
          <p:cNvPr id="6" name="Content Placeholder 2"/>
          <p:cNvSpPr>
            <a:spLocks noGrp="1"/>
          </p:cNvSpPr>
          <p:nvPr>
            <p:ph type="body" sz="half" idx="2"/>
          </p:nvPr>
        </p:nvSpPr>
        <p:spPr>
          <a:xfrm>
            <a:off x="1154953" y="1606611"/>
            <a:ext cx="9937487" cy="4289988"/>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Now, its time to use our comparing tool. When you type </a:t>
            </a:r>
            <a:r>
              <a:rPr lang="en-US" dirty="0" err="1" smtClean="0">
                <a:latin typeface="Calibri" panose="020F0502020204030204" pitchFamily="34" charset="0"/>
                <a:ea typeface="Arial Unicode MS" panose="020B0604020202020204" pitchFamily="34" charset="-128"/>
                <a:cs typeface="Calibri" panose="020F0502020204030204" pitchFamily="34" charset="0"/>
              </a:rPr>
              <a:t>difftool</a:t>
            </a:r>
            <a:r>
              <a:rPr lang="en-US" dirty="0" smtClean="0">
                <a:latin typeface="Calibri" panose="020F0502020204030204" pitchFamily="34" charset="0"/>
                <a:ea typeface="Arial Unicode MS" panose="020B0604020202020204" pitchFamily="34" charset="-128"/>
                <a:cs typeface="Calibri" panose="020F0502020204030204" pitchFamily="34" charset="0"/>
              </a:rPr>
              <a:t> command and press enter, you will see differences of your file via P4Merge tool.</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onsolas" panose="020B0609020204030204" pitchFamily="49" charset="0"/>
                <a:ea typeface="Arial Unicode MS" panose="020B0604020202020204" pitchFamily="34" charset="-128"/>
                <a:cs typeface="Calibri" panose="020F0502020204030204" pitchFamily="34" charset="0"/>
              </a:rPr>
              <a:t> git </a:t>
            </a:r>
            <a:r>
              <a:rPr lang="en-US" dirty="0" err="1">
                <a:latin typeface="Consolas" panose="020B0609020204030204" pitchFamily="49" charset="0"/>
                <a:ea typeface="Arial Unicode MS" panose="020B0604020202020204" pitchFamily="34" charset="-128"/>
                <a:cs typeface="Calibri" panose="020F0502020204030204" pitchFamily="34" charset="0"/>
              </a:rPr>
              <a:t>difftool</a:t>
            </a:r>
            <a:r>
              <a:rPr lang="en-US" dirty="0">
                <a:latin typeface="Consolas" panose="020B0609020204030204" pitchFamily="49" charset="0"/>
                <a:ea typeface="Arial Unicode MS" panose="020B0604020202020204" pitchFamily="34" charset="-128"/>
                <a:cs typeface="Calibri" panose="020F0502020204030204" pitchFamily="34" charset="0"/>
              </a:rPr>
              <a:t> 8360e4c </a:t>
            </a:r>
            <a:r>
              <a:rPr lang="en-US" dirty="0" smtClean="0">
                <a:latin typeface="Consolas" panose="020B0609020204030204" pitchFamily="49" charset="0"/>
                <a:ea typeface="Arial Unicode MS" panose="020B0604020202020204" pitchFamily="34" charset="-128"/>
                <a:cs typeface="Calibri" panose="020F0502020204030204" pitchFamily="34" charset="0"/>
              </a:rPr>
              <a:t>HEAD</a:t>
            </a:r>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947" y="3252301"/>
            <a:ext cx="6268138" cy="300118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9783" y="2140825"/>
            <a:ext cx="5875529" cy="3345470"/>
          </a:xfrm>
          <a:prstGeom prst="rect">
            <a:avLst/>
          </a:prstGeom>
        </p:spPr>
      </p:pic>
    </p:spTree>
    <p:extLst>
      <p:ext uri="{BB962C8B-B14F-4D97-AF65-F5344CB8AC3E}">
        <p14:creationId xmlns:p14="http://schemas.microsoft.com/office/powerpoint/2010/main" val="1278603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Curved Connector 28"/>
          <p:cNvCxnSpPr>
            <a:stCxn id="28" idx="2"/>
            <a:endCxn id="22" idx="6"/>
          </p:cNvCxnSpPr>
          <p:nvPr/>
        </p:nvCxnSpPr>
        <p:spPr>
          <a:xfrm rot="10800000">
            <a:off x="6256067" y="3161767"/>
            <a:ext cx="1104862" cy="1117452"/>
          </a:xfrm>
          <a:prstGeom prst="curvedConnector3">
            <a:avLst>
              <a:gd name="adj1" fmla="val 50000"/>
            </a:avLst>
          </a:prstGeom>
          <a:ln w="571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26" idx="2"/>
          </p:cNvCxnSpPr>
          <p:nvPr/>
        </p:nvCxnSpPr>
        <p:spPr>
          <a:xfrm flipV="1">
            <a:off x="4711906" y="4288991"/>
            <a:ext cx="940702" cy="8549"/>
          </a:xfrm>
          <a:prstGeom prst="line">
            <a:avLst/>
          </a:prstGeom>
          <a:ln w="57150"/>
        </p:spPr>
        <p:style>
          <a:lnRef idx="2">
            <a:schemeClr val="accent3"/>
          </a:lnRef>
          <a:fillRef idx="0">
            <a:schemeClr val="accent3"/>
          </a:fillRef>
          <a:effectRef idx="1">
            <a:schemeClr val="accent3"/>
          </a:effectRef>
          <a:fontRef idx="minor">
            <a:schemeClr val="tx1"/>
          </a:fontRef>
        </p:style>
      </p:cxnSp>
      <p:cxnSp>
        <p:nvCxnSpPr>
          <p:cNvPr id="12" name="Straight Connector 11"/>
          <p:cNvCxnSpPr/>
          <p:nvPr/>
        </p:nvCxnSpPr>
        <p:spPr>
          <a:xfrm flipV="1">
            <a:off x="2068082" y="4294261"/>
            <a:ext cx="836063" cy="1"/>
          </a:xfrm>
          <a:prstGeom prst="line">
            <a:avLst/>
          </a:prstGeom>
          <a:ln w="57150"/>
        </p:spPr>
        <p:style>
          <a:lnRef idx="2">
            <a:schemeClr val="accent3"/>
          </a:lnRef>
          <a:fillRef idx="0">
            <a:schemeClr val="accent3"/>
          </a:fillRef>
          <a:effectRef idx="1">
            <a:schemeClr val="accent3"/>
          </a:effectRef>
          <a:fontRef idx="minor">
            <a:schemeClr val="tx1"/>
          </a:fontRef>
        </p:style>
      </p:cxnSp>
      <p:cxnSp>
        <p:nvCxnSpPr>
          <p:cNvPr id="23" name="Straight Connector 22"/>
          <p:cNvCxnSpPr/>
          <p:nvPr/>
        </p:nvCxnSpPr>
        <p:spPr>
          <a:xfrm flipV="1">
            <a:off x="5152242" y="3161943"/>
            <a:ext cx="633806" cy="1"/>
          </a:xfrm>
          <a:prstGeom prst="line">
            <a:avLst/>
          </a:prstGeom>
          <a:ln w="57150">
            <a:solidFill>
              <a:schemeClr val="accent5">
                <a:lumMod val="60000"/>
                <a:lumOff val="40000"/>
              </a:schemeClr>
            </a:solidFill>
          </a:ln>
        </p:spPr>
        <p:style>
          <a:lnRef idx="2">
            <a:schemeClr val="accent3"/>
          </a:lnRef>
          <a:fillRef idx="0">
            <a:schemeClr val="accent3"/>
          </a:fillRef>
          <a:effectRef idx="1">
            <a:schemeClr val="accent3"/>
          </a:effectRef>
          <a:fontRef idx="minor">
            <a:schemeClr val="tx1"/>
          </a:fontRef>
        </p:style>
      </p:cxnSp>
      <p:cxnSp>
        <p:nvCxnSpPr>
          <p:cNvPr id="18" name="Curved Connector 17"/>
          <p:cNvCxnSpPr>
            <a:stCxn id="10" idx="6"/>
          </p:cNvCxnSpPr>
          <p:nvPr/>
        </p:nvCxnSpPr>
        <p:spPr>
          <a:xfrm flipV="1">
            <a:off x="3374164" y="3187581"/>
            <a:ext cx="1345960" cy="1098134"/>
          </a:xfrm>
          <a:prstGeom prst="curvedConnector3">
            <a:avLst/>
          </a:prstGeom>
          <a:ln w="571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54954" y="555477"/>
            <a:ext cx="9689659" cy="922945"/>
          </a:xfrm>
        </p:spPr>
        <p:txBody>
          <a:bodyPr/>
          <a:lstStyle/>
          <a:p>
            <a:r>
              <a:rPr lang="en-US" dirty="0" smtClean="0"/>
              <a:t>Branching</a:t>
            </a:r>
            <a:endParaRPr lang="en-US" dirty="0"/>
          </a:p>
        </p:txBody>
      </p:sp>
      <p:sp>
        <p:nvSpPr>
          <p:cNvPr id="6" name="Content Placeholder 2"/>
          <p:cNvSpPr>
            <a:spLocks noGrp="1"/>
          </p:cNvSpPr>
          <p:nvPr>
            <p:ph type="body" sz="half" idx="2"/>
          </p:nvPr>
        </p:nvSpPr>
        <p:spPr>
          <a:xfrm>
            <a:off x="1154953" y="1606611"/>
            <a:ext cx="9937487" cy="4289988"/>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A branch is just a timeline of commits. It means, branches are the names or labels we give timeline in git. We can create or deleting branches without effecting timelines.</a:t>
            </a:r>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sp>
        <p:nvSpPr>
          <p:cNvPr id="8" name="Flowchart: Connector 7"/>
          <p:cNvSpPr/>
          <p:nvPr/>
        </p:nvSpPr>
        <p:spPr>
          <a:xfrm>
            <a:off x="1598063" y="4067798"/>
            <a:ext cx="470019" cy="435835"/>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 name="Flowchart: Connector 9"/>
          <p:cNvSpPr/>
          <p:nvPr/>
        </p:nvSpPr>
        <p:spPr>
          <a:xfrm>
            <a:off x="2904145" y="4067797"/>
            <a:ext cx="470019" cy="435835"/>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13" name="Straight Connector 12"/>
          <p:cNvCxnSpPr>
            <a:endCxn id="14" idx="2"/>
          </p:cNvCxnSpPr>
          <p:nvPr/>
        </p:nvCxnSpPr>
        <p:spPr>
          <a:xfrm flipV="1">
            <a:off x="3399242" y="4285714"/>
            <a:ext cx="887950" cy="8549"/>
          </a:xfrm>
          <a:prstGeom prst="line">
            <a:avLst/>
          </a:prstGeom>
          <a:ln w="57150"/>
        </p:spPr>
        <p:style>
          <a:lnRef idx="2">
            <a:schemeClr val="accent3"/>
          </a:lnRef>
          <a:fillRef idx="0">
            <a:schemeClr val="accent3"/>
          </a:fillRef>
          <a:effectRef idx="1">
            <a:schemeClr val="accent3"/>
          </a:effectRef>
          <a:fontRef idx="minor">
            <a:schemeClr val="tx1"/>
          </a:fontRef>
        </p:style>
      </p:cxnSp>
      <p:sp>
        <p:nvSpPr>
          <p:cNvPr id="14" name="Flowchart: Connector 13"/>
          <p:cNvSpPr/>
          <p:nvPr/>
        </p:nvSpPr>
        <p:spPr>
          <a:xfrm>
            <a:off x="4287192" y="4067796"/>
            <a:ext cx="470019" cy="435835"/>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1" name="Flowchart: Connector 20"/>
          <p:cNvSpPr/>
          <p:nvPr/>
        </p:nvSpPr>
        <p:spPr>
          <a:xfrm>
            <a:off x="4682223" y="2943850"/>
            <a:ext cx="470019" cy="435835"/>
          </a:xfrm>
          <a:prstGeom prst="flowChartConnector">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2" name="Flowchart: Connector 21"/>
          <p:cNvSpPr/>
          <p:nvPr/>
        </p:nvSpPr>
        <p:spPr>
          <a:xfrm>
            <a:off x="5786048" y="2943849"/>
            <a:ext cx="470019" cy="435835"/>
          </a:xfrm>
          <a:prstGeom prst="flowChartConnector">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6" name="Flowchart: Connector 25"/>
          <p:cNvSpPr/>
          <p:nvPr/>
        </p:nvSpPr>
        <p:spPr>
          <a:xfrm>
            <a:off x="5652608" y="4071073"/>
            <a:ext cx="470019" cy="435835"/>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27" name="Straight Connector 26"/>
          <p:cNvCxnSpPr>
            <a:stCxn id="26" idx="6"/>
          </p:cNvCxnSpPr>
          <p:nvPr/>
        </p:nvCxnSpPr>
        <p:spPr>
          <a:xfrm>
            <a:off x="6122627" y="4288991"/>
            <a:ext cx="1344671" cy="7568"/>
          </a:xfrm>
          <a:prstGeom prst="line">
            <a:avLst/>
          </a:prstGeom>
          <a:ln w="57150"/>
        </p:spPr>
        <p:style>
          <a:lnRef idx="2">
            <a:schemeClr val="accent3"/>
          </a:lnRef>
          <a:fillRef idx="0">
            <a:schemeClr val="accent3"/>
          </a:fillRef>
          <a:effectRef idx="1">
            <a:schemeClr val="accent3"/>
          </a:effectRef>
          <a:fontRef idx="minor">
            <a:schemeClr val="tx1"/>
          </a:fontRef>
        </p:style>
      </p:cxnSp>
      <p:sp>
        <p:nvSpPr>
          <p:cNvPr id="28" name="Flowchart: Connector 27"/>
          <p:cNvSpPr/>
          <p:nvPr/>
        </p:nvSpPr>
        <p:spPr>
          <a:xfrm>
            <a:off x="7360929" y="4061301"/>
            <a:ext cx="470019" cy="435835"/>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37" name="Straight Connector 36"/>
          <p:cNvCxnSpPr>
            <a:stCxn id="28" idx="6"/>
            <a:endCxn id="38" idx="2"/>
          </p:cNvCxnSpPr>
          <p:nvPr/>
        </p:nvCxnSpPr>
        <p:spPr>
          <a:xfrm>
            <a:off x="7830948" y="4279219"/>
            <a:ext cx="1260045" cy="15042"/>
          </a:xfrm>
          <a:prstGeom prst="line">
            <a:avLst/>
          </a:prstGeom>
          <a:ln w="57150"/>
        </p:spPr>
        <p:style>
          <a:lnRef idx="2">
            <a:schemeClr val="accent3"/>
          </a:lnRef>
          <a:fillRef idx="0">
            <a:schemeClr val="accent3"/>
          </a:fillRef>
          <a:effectRef idx="1">
            <a:schemeClr val="accent3"/>
          </a:effectRef>
          <a:fontRef idx="minor">
            <a:schemeClr val="tx1"/>
          </a:fontRef>
        </p:style>
      </p:cxnSp>
      <p:sp>
        <p:nvSpPr>
          <p:cNvPr id="38" name="Flowchart: Connector 37"/>
          <p:cNvSpPr/>
          <p:nvPr/>
        </p:nvSpPr>
        <p:spPr>
          <a:xfrm>
            <a:off x="9090993" y="4076343"/>
            <a:ext cx="470019" cy="435835"/>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2" name="Flowchart: Process 41"/>
          <p:cNvSpPr/>
          <p:nvPr/>
        </p:nvSpPr>
        <p:spPr>
          <a:xfrm>
            <a:off x="1204422" y="4978335"/>
            <a:ext cx="1257300" cy="443562"/>
          </a:xfrm>
          <a:prstGeom prst="flowChartProcess">
            <a:avLst/>
          </a:prstGeom>
          <a:solidFill>
            <a:schemeClr val="accent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Master Branch</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 name="Up Arrow 43"/>
          <p:cNvSpPr/>
          <p:nvPr/>
        </p:nvSpPr>
        <p:spPr>
          <a:xfrm>
            <a:off x="1715567" y="4595827"/>
            <a:ext cx="245118" cy="280695"/>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5" name="Flowchart: Process 44"/>
          <p:cNvSpPr/>
          <p:nvPr/>
        </p:nvSpPr>
        <p:spPr>
          <a:xfrm>
            <a:off x="4843685" y="2215621"/>
            <a:ext cx="1257300" cy="443562"/>
          </a:xfrm>
          <a:prstGeom prst="flowChartProcess">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Feature Branch</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7" name="Down Arrow 46"/>
          <p:cNvSpPr/>
          <p:nvPr/>
        </p:nvSpPr>
        <p:spPr>
          <a:xfrm>
            <a:off x="5351640" y="2709333"/>
            <a:ext cx="235010" cy="211016"/>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8" name="Flowchart: Process 47"/>
          <p:cNvSpPr/>
          <p:nvPr/>
        </p:nvSpPr>
        <p:spPr>
          <a:xfrm>
            <a:off x="7002456" y="4917927"/>
            <a:ext cx="1257300" cy="443562"/>
          </a:xfrm>
          <a:prstGeom prst="flowChartProcess">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New Merge Commit</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 name="Up Arrow 48"/>
          <p:cNvSpPr/>
          <p:nvPr/>
        </p:nvSpPr>
        <p:spPr>
          <a:xfrm>
            <a:off x="7484882" y="4558102"/>
            <a:ext cx="245118" cy="280695"/>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2488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trips(down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strips(down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strips(downLef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12"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strips(downLeft)">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fade">
                                      <p:cBhvr>
                                        <p:cTn id="62" dur="500"/>
                                        <p:tgtEl>
                                          <p:spTgt spid="4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12" fill="hold"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strips(downLeft)">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500"/>
                                        <p:tgtEl>
                                          <p:spTgt spid="26"/>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12" fill="hold" nodeType="click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strips(downLeft)">
                                      <p:cBhvr>
                                        <p:cTn id="82" dur="500"/>
                                        <p:tgtEl>
                                          <p:spTgt spid="27"/>
                                        </p:tgtEl>
                                      </p:cBhvr>
                                    </p:animEffect>
                                  </p:childTnLst>
                                </p:cTn>
                              </p:par>
                            </p:childTnLst>
                          </p:cTn>
                        </p:par>
                      </p:childTnLst>
                    </p:cTn>
                  </p:par>
                  <p:par>
                    <p:cTn id="83" fill="hold">
                      <p:stCondLst>
                        <p:cond delay="indefinite"/>
                      </p:stCondLst>
                      <p:childTnLst>
                        <p:par>
                          <p:cTn id="84" fill="hold">
                            <p:stCondLst>
                              <p:cond delay="0"/>
                            </p:stCondLst>
                            <p:childTnLst>
                              <p:par>
                                <p:cTn id="85" presetID="18" presetClass="entr" presetSubtype="12" fill="hold" nodeType="click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strips(downLeft)">
                                      <p:cBhvr>
                                        <p:cTn id="87" dur="500"/>
                                        <p:tgtEl>
                                          <p:spTgt spid="29"/>
                                        </p:tgtEl>
                                      </p:cBhvr>
                                    </p:animEffect>
                                  </p:childTnLst>
                                </p:cTn>
                              </p:par>
                            </p:childTnLst>
                          </p:cTn>
                        </p:par>
                      </p:childTnLst>
                    </p:cTn>
                  </p:par>
                  <p:par>
                    <p:cTn id="88" fill="hold">
                      <p:stCondLst>
                        <p:cond delay="indefinite"/>
                      </p:stCondLst>
                      <p:childTnLst>
                        <p:par>
                          <p:cTn id="89" fill="hold">
                            <p:stCondLst>
                              <p:cond delay="0"/>
                            </p:stCondLst>
                            <p:childTnLst>
                              <p:par>
                                <p:cTn id="90" presetID="6" presetClass="entr" presetSubtype="16" fill="hold" grpId="0" nodeType="click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circle(in)">
                                      <p:cBhvr>
                                        <p:cTn id="92" dur="20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fade">
                                      <p:cBhvr>
                                        <p:cTn id="97" dur="500"/>
                                        <p:tgtEl>
                                          <p:spTgt spid="4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9"/>
                                        </p:tgtEl>
                                        <p:attrNameLst>
                                          <p:attrName>style.visibility</p:attrName>
                                        </p:attrNameLst>
                                      </p:cBhvr>
                                      <p:to>
                                        <p:strVal val="visible"/>
                                      </p:to>
                                    </p:set>
                                    <p:animEffect transition="in" filter="fade">
                                      <p:cBhvr>
                                        <p:cTn id="102" dur="500"/>
                                        <p:tgtEl>
                                          <p:spTgt spid="49"/>
                                        </p:tgtEl>
                                      </p:cBhvr>
                                    </p:animEffect>
                                  </p:childTnLst>
                                </p:cTn>
                              </p:par>
                            </p:childTnLst>
                          </p:cTn>
                        </p:par>
                      </p:childTnLst>
                    </p:cTn>
                  </p:par>
                  <p:par>
                    <p:cTn id="103" fill="hold">
                      <p:stCondLst>
                        <p:cond delay="indefinite"/>
                      </p:stCondLst>
                      <p:childTnLst>
                        <p:par>
                          <p:cTn id="104" fill="hold">
                            <p:stCondLst>
                              <p:cond delay="0"/>
                            </p:stCondLst>
                            <p:childTnLst>
                              <p:par>
                                <p:cTn id="105" presetID="18" presetClass="entr" presetSubtype="12" fill="hold" nodeType="click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strips(downLeft)">
                                      <p:cBhvr>
                                        <p:cTn id="107" dur="500"/>
                                        <p:tgtEl>
                                          <p:spTgt spid="3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8"/>
                                        </p:tgtEl>
                                        <p:attrNameLst>
                                          <p:attrName>style.visibility</p:attrName>
                                        </p:attrNameLst>
                                      </p:cBhvr>
                                      <p:to>
                                        <p:strVal val="visible"/>
                                      </p:to>
                                    </p:set>
                                    <p:animEffect transition="in" filter="fade">
                                      <p:cBhvr>
                                        <p:cTn id="1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4" grpId="0" animBg="1"/>
      <p:bldP spid="21" grpId="0" animBg="1"/>
      <p:bldP spid="22" grpId="0" animBg="1"/>
      <p:bldP spid="26" grpId="0" animBg="1"/>
      <p:bldP spid="28" grpId="0" animBg="1"/>
      <p:bldP spid="38" grpId="0" animBg="1"/>
      <p:bldP spid="42" grpId="0" animBg="1"/>
      <p:bldP spid="44" grpId="0" animBg="1"/>
      <p:bldP spid="45" grpId="0" animBg="1"/>
      <p:bldP spid="47" grpId="0" animBg="1"/>
      <p:bldP spid="48" grpId="0" animBg="1"/>
      <p:bldP spid="4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7"/>
            <a:ext cx="9689659" cy="922945"/>
          </a:xfrm>
        </p:spPr>
        <p:txBody>
          <a:bodyPr/>
          <a:lstStyle/>
          <a:p>
            <a:r>
              <a:rPr lang="en-US" dirty="0" smtClean="0"/>
              <a:t>Special Marker (HEAD)</a:t>
            </a:r>
            <a:endParaRPr lang="en-US" dirty="0"/>
          </a:p>
        </p:txBody>
      </p:sp>
      <p:sp>
        <p:nvSpPr>
          <p:cNvPr id="6" name="Content Placeholder 2"/>
          <p:cNvSpPr>
            <a:spLocks noGrp="1"/>
          </p:cNvSpPr>
          <p:nvPr>
            <p:ph type="body" sz="half" idx="2"/>
          </p:nvPr>
        </p:nvSpPr>
        <p:spPr>
          <a:xfrm>
            <a:off x="1154953" y="1606611"/>
            <a:ext cx="9937487" cy="4289988"/>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Before we move on to creating branch, we need to know git special markers or pointers called `</a:t>
            </a:r>
            <a:r>
              <a:rPr lang="en-US"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HEAD</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r>
              <a:rPr lang="en-US" dirty="0" smtClean="0">
                <a:latin typeface="Calibri" panose="020F0502020204030204" pitchFamily="34" charset="0"/>
                <a:ea typeface="Arial Unicode MS" panose="020B0604020202020204" pitchFamily="34" charset="-128"/>
                <a:cs typeface="Calibri" panose="020F0502020204030204" pitchFamily="34" charset="0"/>
              </a:rPr>
              <a:t>HEAD is normally the last commit of current branch. And also, it can be move. </a:t>
            </a:r>
          </a:p>
          <a:p>
            <a:r>
              <a:rPr lang="en-US" dirty="0" smtClean="0">
                <a:latin typeface="Calibri" panose="020F0502020204030204" pitchFamily="34" charset="0"/>
                <a:ea typeface="Arial Unicode MS" panose="020B0604020202020204" pitchFamily="34" charset="-128"/>
                <a:cs typeface="Calibri" panose="020F0502020204030204" pitchFamily="34" charset="0"/>
              </a:rPr>
              <a:t>That means, when you switch to another branches, the location of HEAD moves to the last commit location of that branch.</a:t>
            </a:r>
          </a:p>
          <a:p>
            <a:r>
              <a:rPr lang="en-US" dirty="0" smtClean="0">
                <a:latin typeface="Calibri" panose="020F0502020204030204" pitchFamily="34" charset="0"/>
                <a:ea typeface="Arial Unicode MS" panose="020B0604020202020204" pitchFamily="34" charset="-128"/>
                <a:cs typeface="Calibri" panose="020F0502020204030204" pitchFamily="34" charset="0"/>
              </a:rPr>
              <a:t>Even you can move HEAD pointer to another commit instead of last commit.</a:t>
            </a:r>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3563594"/>
            <a:ext cx="6627622" cy="2972311"/>
          </a:xfrm>
          <a:prstGeom prst="rect">
            <a:avLst/>
          </a:prstGeom>
        </p:spPr>
      </p:pic>
    </p:spTree>
    <p:extLst>
      <p:ext uri="{BB962C8B-B14F-4D97-AF65-F5344CB8AC3E}">
        <p14:creationId xmlns:p14="http://schemas.microsoft.com/office/powerpoint/2010/main" val="3640260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7"/>
            <a:ext cx="9689659" cy="922945"/>
          </a:xfrm>
        </p:spPr>
        <p:txBody>
          <a:bodyPr/>
          <a:lstStyle/>
          <a:p>
            <a:r>
              <a:rPr lang="en-US" dirty="0" smtClean="0"/>
              <a:t>Creating Branch</a:t>
            </a:r>
            <a:endParaRPr lang="en-US" dirty="0"/>
          </a:p>
        </p:txBody>
      </p:sp>
      <p:sp>
        <p:nvSpPr>
          <p:cNvPr id="6" name="Content Placeholder 2"/>
          <p:cNvSpPr>
            <a:spLocks noGrp="1"/>
          </p:cNvSpPr>
          <p:nvPr>
            <p:ph type="body" sz="half" idx="2"/>
          </p:nvPr>
        </p:nvSpPr>
        <p:spPr>
          <a:xfrm>
            <a:off x="1154953" y="1606610"/>
            <a:ext cx="9937487" cy="4811281"/>
          </a:xfrm>
        </p:spPr>
        <p:txBody>
          <a:bodyPr anchor="t">
            <a:normAutofit fontScale="92500" lnSpcReduction="10000"/>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A branch is a timeline of commits. Branches are a labels or names we give timelines in Git. We can create or delete branches without effecting timelines. When we start initialize a Git repository, all of works are start doing in ‘master’ branch. This is also the default branch of Git.</a:t>
            </a:r>
          </a:p>
          <a:p>
            <a:r>
              <a:rPr lang="en-US" dirty="0" smtClean="0">
                <a:latin typeface="Calibri" panose="020F0502020204030204" pitchFamily="34" charset="0"/>
                <a:ea typeface="Arial Unicode MS" panose="020B0604020202020204" pitchFamily="34" charset="-128"/>
                <a:cs typeface="Calibri" panose="020F0502020204030204" pitchFamily="34" charset="0"/>
              </a:rPr>
              <a:t>So, Lets start to create branch. </a:t>
            </a:r>
          </a:p>
          <a:p>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 branch [branch-name]</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 branch features</a:t>
            </a:r>
          </a:p>
          <a:p>
            <a:r>
              <a:rPr lang="en-US" dirty="0" smtClean="0">
                <a:latin typeface="Calibri" panose="020F0502020204030204" pitchFamily="34" charset="0"/>
                <a:ea typeface="Arial Unicode MS" panose="020B0604020202020204" pitchFamily="34" charset="-128"/>
                <a:cs typeface="Calibri" panose="020F0502020204030204" pitchFamily="34" charset="0"/>
              </a:rPr>
              <a:t>You can use following command to see which branch now you are working with.</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 branch</a:t>
            </a:r>
          </a:p>
          <a:p>
            <a:r>
              <a:rPr lang="en-US" dirty="0" smtClean="0">
                <a:latin typeface="Calibri" panose="020F0502020204030204" pitchFamily="34" charset="0"/>
                <a:ea typeface="Arial Unicode MS" panose="020B0604020202020204" pitchFamily="34" charset="-128"/>
                <a:cs typeface="Calibri" panose="020F0502020204030204" pitchFamily="34" charset="0"/>
              </a:rPr>
              <a:t>If you want to switch between already created branches, then use </a:t>
            </a:r>
          </a:p>
          <a:p>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git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checkout features</a:t>
            </a:r>
            <a:endPar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You can also create branch and switch immediately by using following command.</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git checkout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–b updates</a:t>
            </a:r>
            <a:endPar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If you want </a:t>
            </a:r>
            <a:r>
              <a:rPr lang="en-US" dirty="0" smtClean="0">
                <a:latin typeface="Calibri" panose="020F0502020204030204" pitchFamily="34" charset="0"/>
                <a:ea typeface="Arial Unicode MS" panose="020B0604020202020204" pitchFamily="34" charset="-128"/>
                <a:cs typeface="Calibri" panose="020F0502020204030204" pitchFamily="34" charset="0"/>
              </a:rPr>
              <a:t>to delete a branch. (Note: you can’t delete branch that you are currently checkout.)</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git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branch –d features</a:t>
            </a:r>
            <a:endPar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onsolas" panose="020B0609020204030204" pitchFamily="49"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17253690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5058</TotalTime>
  <Words>3131</Words>
  <Application>Microsoft Office PowerPoint</Application>
  <PresentationFormat>Widescreen</PresentationFormat>
  <Paragraphs>349</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 Unicode MS</vt:lpstr>
      <vt:lpstr>Arial</vt:lpstr>
      <vt:lpstr>Calibri</vt:lpstr>
      <vt:lpstr>Century Gothic</vt:lpstr>
      <vt:lpstr>Consolas</vt:lpstr>
      <vt:lpstr>Verdana</vt:lpstr>
      <vt:lpstr>Wingdings 3</vt:lpstr>
      <vt:lpstr>Ion</vt:lpstr>
      <vt:lpstr>PowerPoint Presentation</vt:lpstr>
      <vt:lpstr>Advanced Topics Overview</vt:lpstr>
      <vt:lpstr>Comparing Differences</vt:lpstr>
      <vt:lpstr>Install Helix Visual Merge Tool</vt:lpstr>
      <vt:lpstr>Integrate P4Merge as Diff tool</vt:lpstr>
      <vt:lpstr>Comparing by P4Merge</vt:lpstr>
      <vt:lpstr>Branching</vt:lpstr>
      <vt:lpstr>Special Marker (HEAD)</vt:lpstr>
      <vt:lpstr>Creating Branch</vt:lpstr>
      <vt:lpstr>Integrate P4Merge as Merge tool</vt:lpstr>
      <vt:lpstr>Simple Merge (Fast-Forward Merge)</vt:lpstr>
      <vt:lpstr>Fast-Forward VS No Fast-Forward Merge</vt:lpstr>
      <vt:lpstr>Merge with Resolving Conflict</vt:lpstr>
      <vt:lpstr>Merge with Resolving Conflict</vt:lpstr>
      <vt:lpstr>Milestone (Tagging)</vt:lpstr>
      <vt:lpstr>Milestone (Tagging)</vt:lpstr>
      <vt:lpstr>Saving Work In Progress (Stashing)</vt:lpstr>
      <vt:lpstr>Saving Work In Progress (Apply or Pop)</vt:lpstr>
      <vt:lpstr>Work In Progress (List &amp; Drop)</vt:lpstr>
      <vt:lpstr>PowerPoint Presentation</vt:lpstr>
      <vt:lpstr>Connect Local Repo with Remote Server</vt:lpstr>
      <vt:lpstr>Pushing local changes to Server</vt:lpstr>
      <vt:lpstr>Clone Repository</vt:lpstr>
      <vt:lpstr>Getting Changes from remote (Pull)</vt:lpstr>
      <vt:lpstr>Getting Changes from remote (Fetch)</vt:lpstr>
      <vt:lpstr>Deleting a remote branch from local repository</vt:lpstr>
      <vt:lpstr>Remove already deleted remote reference in local repository</vt:lpstr>
      <vt:lpstr>Bare or Non-bare Repository</vt:lpstr>
      <vt:lpstr>Time Travel</vt:lpstr>
      <vt:lpstr>Three Trees of Git</vt:lpstr>
      <vt:lpstr>The Working Directory</vt:lpstr>
      <vt:lpstr>Staging Index</vt:lpstr>
      <vt:lpstr>Commit History (HEAD)</vt:lpstr>
      <vt:lpstr>How It Works</vt:lpstr>
      <vt:lpstr>Git Reset</vt:lpstr>
      <vt:lpstr>git reset --soft</vt:lpstr>
      <vt:lpstr>git reset --mixed</vt:lpstr>
      <vt:lpstr>git reset --hard</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dc:title>
  <dc:creator>Thura Moe</dc:creator>
  <cp:lastModifiedBy>BCMM</cp:lastModifiedBy>
  <cp:revision>1038</cp:revision>
  <dcterms:created xsi:type="dcterms:W3CDTF">2019-10-11T12:06:24Z</dcterms:created>
  <dcterms:modified xsi:type="dcterms:W3CDTF">2020-02-05T10:59:10Z</dcterms:modified>
</cp:coreProperties>
</file>