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9" r:id="rId6"/>
    <p:sldId id="263" r:id="rId7"/>
    <p:sldId id="265" r:id="rId8"/>
    <p:sldId id="266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4C21-3664-4F27-96B0-D0CA115F46D7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2C59-558E-40D0-94FB-B744113AD5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3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2C59-558E-40D0-94FB-B744113AD5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0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AB5D8-F05A-4A39-98AF-3DD44E64F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A9E1D1-C384-41E2-85FA-EE9288751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0E24A-DC07-4BA3-A197-AFF1A767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7BCE5-37EE-484E-A8FB-5B093585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59F65-183C-45FC-8AF1-DEEDBD06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6D4F-7243-41D1-B469-F7487E9D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1AD50-3096-4FFE-87FC-1DC172FCB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08F92-83C8-4D59-BFDC-B7BBFB2B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F66C3-2BFA-40E4-B8BA-E42B4EE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FD53B-1B8F-45B1-AF20-568A812A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8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2A0A03-0416-4AA7-BF26-819C7C9FB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50EB-5901-4D0A-B49B-3EA3D240C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12D9D-9413-4030-8C2B-54588B00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480B4-2CF7-4D44-9821-4E96DA22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9F5AE-908E-4081-8A90-C3AD25AD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4B454-F47E-4F2D-8E7E-9606F987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38CCA-618F-4639-9BB4-32A5B37C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6B766-AE0A-403D-992B-2CC86BA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5F0A6-7583-48E9-9E27-100CD201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8389B-ED9E-466F-B1BF-FF3BA6DA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FBE6-8E74-48D4-BEBC-23712286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4F393-FFDA-45BA-B133-8A8D8C27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DE86C-9DAF-4481-BF0A-E655C41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3FBD4-D980-453B-83A4-60CAE7CA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60DF4-7C56-49B0-872D-472E06C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5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A4813-94B8-4BD0-A660-86DF6D5A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24205-BFF3-47D8-BFCD-0BF2E1CE9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92DFF-BD7D-49F3-B71C-83360833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1B448-56E6-4A30-A378-D93EF367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5A072-65BA-48FC-ABEE-DF20CDA0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FA3F2-6869-430D-9E20-191505E7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4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00C71-2965-401C-983D-B0BBD76C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822A0-ECE9-4170-873E-70B5BF9A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335D5-FF3A-44D5-818C-ABD3A9C2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54887D-1FC4-45CF-9A5A-7CAF90773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7BDED-EEFE-4E7F-A94F-6943D3489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4DE6B-DA2D-42AC-80E9-C621139E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A2C2DB-65F4-45CC-A828-649E5ADB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0074C9-6236-405B-952D-D45DD615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0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3402F-C12A-496F-827B-3439D353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8DA2FB-5F5D-4F17-889D-8290ED42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DC330D-EA64-4CCA-933D-6301DA52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E7C99-9E7B-4220-99EE-C76E4E75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9C1F97-1AC1-4711-A1E8-CE06C6E1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377E17-B5C6-40AD-BB3F-7A03BD89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84C627-4E20-4B55-8FE4-75F76877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9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4746B-0323-4068-A716-E20D3A78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D82FF-A28D-4A59-AEF3-1A10BA84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80420-3FD9-46A6-9EE2-ABD09838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EF650-E097-4271-8468-3C95F246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F5537-F553-46C1-BAF8-B1921079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38FE3-3996-4D6C-A0CA-0BCBFD3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1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BCA87-206D-4902-BBBC-91B88236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4EF0CD-35E9-418C-8458-E901A13D4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3F60E-F946-419E-9392-5C7C0E41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A4682-1C05-40C5-B965-44FBC512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1C3C2-D06E-46B5-8C23-8CFA9986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2AA69-8A34-4FCE-A47A-C48C7580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5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FB9A3F-B92B-4C3F-A5A3-0C5313FB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B229E-FD00-4575-8D91-092CBCD5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B9C25-5766-4DEF-AA1B-1B6D9DC12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11D9-A7C9-4843-B3A4-5E1B4ECE3D2A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1237A-0862-402C-A5D6-53EBA22DB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6BBE6-62D2-4727-B942-D96458F13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BD0-31DC-4810-8748-C4014BA7A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6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BB1C0-5FD8-4666-B26A-BC3258573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Homework8</a:t>
            </a:r>
            <a:br>
              <a:rPr lang="en-US" altLang="zh-CN" dirty="0"/>
            </a:br>
            <a:r>
              <a:rPr lang="en-US" altLang="zh-CN" dirty="0"/>
              <a:t>Advanced algorithm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E99094-157C-46B9-8482-D450451C9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许涵博 </a:t>
            </a:r>
            <a:r>
              <a:rPr lang="en-US" altLang="zh-CN" dirty="0"/>
              <a:t>11749252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61A38FE-4574-42B6-B9C0-0102D5901F67}"/>
              </a:ext>
            </a:extLst>
          </p:cNvPr>
          <p:cNvCxnSpPr/>
          <p:nvPr/>
        </p:nvCxnSpPr>
        <p:spPr>
          <a:xfrm>
            <a:off x="1519518" y="3514165"/>
            <a:ext cx="88481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1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7FC47-AEB2-4D76-A025-2A347F797881}"/>
              </a:ext>
            </a:extLst>
          </p:cNvPr>
          <p:cNvSpPr txBox="1"/>
          <p:nvPr/>
        </p:nvSpPr>
        <p:spPr>
          <a:xfrm>
            <a:off x="4623787" y="2526926"/>
            <a:ext cx="7451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Concerning about the data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the ratio parameters is very low, near to 1, the problem will be more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difficult,and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simulated anneal still work 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Concerning about the algorithm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 would be better using Particle swarm optimization or add Mutation idea in evolution algorithm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38A340-D528-40DB-AAD5-F00FD1B08D63}"/>
              </a:ext>
            </a:extLst>
          </p:cNvPr>
          <p:cNvGrpSpPr/>
          <p:nvPr/>
        </p:nvGrpSpPr>
        <p:grpSpPr>
          <a:xfrm>
            <a:off x="1716742" y="2526926"/>
            <a:ext cx="2344269" cy="2823882"/>
            <a:chOff x="1277471" y="2635623"/>
            <a:chExt cx="2344269" cy="28238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4173C99-A9A7-4545-9EEC-7246E5544642}"/>
                </a:ext>
              </a:extLst>
            </p:cNvPr>
            <p:cNvSpPr/>
            <p:nvPr/>
          </p:nvSpPr>
          <p:spPr>
            <a:xfrm>
              <a:off x="1532965" y="2923205"/>
              <a:ext cx="2088775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Item number</a:t>
              </a:r>
            </a:p>
            <a:p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ratio para     </a:t>
              </a:r>
            </a:p>
            <a:p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Weight para    </a:t>
              </a:r>
            </a:p>
            <a:p>
              <a:endPara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Capacity 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A3A6C17-2FCA-4578-B134-B38BDBA33C1D}"/>
                </a:ext>
              </a:extLst>
            </p:cNvPr>
            <p:cNvCxnSpPr>
              <a:cxnSpLocks/>
            </p:cNvCxnSpPr>
            <p:nvPr/>
          </p:nvCxnSpPr>
          <p:spPr>
            <a:xfrm>
              <a:off x="1277471" y="2635623"/>
              <a:ext cx="0" cy="28238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14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3EE959-6DD9-492F-A3C0-149070BA8DFD}"/>
              </a:ext>
            </a:extLst>
          </p:cNvPr>
          <p:cNvSpPr txBox="1"/>
          <p:nvPr/>
        </p:nvSpPr>
        <p:spPr>
          <a:xfrm>
            <a:off x="4437531" y="2719933"/>
            <a:ext cx="8139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F1827A-3C1D-4230-9BBE-44B3DC0D6E30}"/>
              </a:ext>
            </a:extLst>
          </p:cNvPr>
          <p:cNvCxnSpPr/>
          <p:nvPr/>
        </p:nvCxnSpPr>
        <p:spPr>
          <a:xfrm>
            <a:off x="1528483" y="3827929"/>
            <a:ext cx="88481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96C2D3-46AF-4664-9E2A-5D25711CDF85}"/>
              </a:ext>
            </a:extLst>
          </p:cNvPr>
          <p:cNvSpPr txBox="1"/>
          <p:nvPr/>
        </p:nvSpPr>
        <p:spPr>
          <a:xfrm>
            <a:off x="4872319" y="3969722"/>
            <a:ext cx="67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Hanbo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Xu 11749252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85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3EE959-6DD9-492F-A3C0-149070BA8DFD}"/>
              </a:ext>
            </a:extLst>
          </p:cNvPr>
          <p:cNvSpPr txBox="1"/>
          <p:nvPr/>
        </p:nvSpPr>
        <p:spPr>
          <a:xfrm>
            <a:off x="3039036" y="2974503"/>
            <a:ext cx="67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we choose a greedy solution as initial solution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F1827A-3C1D-4230-9BBE-44B3DC0D6E30}"/>
              </a:ext>
            </a:extLst>
          </p:cNvPr>
          <p:cNvCxnSpPr/>
          <p:nvPr/>
        </p:nvCxnSpPr>
        <p:spPr>
          <a:xfrm>
            <a:off x="1519518" y="3514165"/>
            <a:ext cx="88481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96C2D3-46AF-4664-9E2A-5D25711CDF85}"/>
              </a:ext>
            </a:extLst>
          </p:cNvPr>
          <p:cNvSpPr txBox="1"/>
          <p:nvPr/>
        </p:nvSpPr>
        <p:spPr>
          <a:xfrm>
            <a:off x="3379695" y="3684496"/>
            <a:ext cx="67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much this initial solution can improve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02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9E9CC44-81C6-4744-BBAE-39EB52BAE7F5}"/>
              </a:ext>
            </a:extLst>
          </p:cNvPr>
          <p:cNvGrpSpPr/>
          <p:nvPr/>
        </p:nvGrpSpPr>
        <p:grpSpPr>
          <a:xfrm>
            <a:off x="1008529" y="1819837"/>
            <a:ext cx="5316067" cy="1954306"/>
            <a:chOff x="4814046" y="2528048"/>
            <a:chExt cx="5316067" cy="1954306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0F1827A-3C1D-4230-9BBE-44B3DC0D6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3517" y="2528048"/>
              <a:ext cx="0" cy="19543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9F2416D-273E-4F7B-B766-B0F415880C01}"/>
                </a:ext>
              </a:extLst>
            </p:cNvPr>
            <p:cNvSpPr txBox="1"/>
            <p:nvPr/>
          </p:nvSpPr>
          <p:spPr>
            <a:xfrm>
              <a:off x="4814046" y="2766537"/>
              <a:ext cx="2232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Situation1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Item </a:t>
              </a:r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num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= 10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ratio para= 5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Weight para = 5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Capacity = 15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C72C77-3135-42B6-B102-594B0A8B6B7A}"/>
                </a:ext>
              </a:extLst>
            </p:cNvPr>
            <p:cNvSpPr txBox="1"/>
            <p:nvPr/>
          </p:nvSpPr>
          <p:spPr>
            <a:xfrm>
              <a:off x="7046254" y="2905036"/>
              <a:ext cx="30838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Opt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weight = 15.00</a:t>
              </a:r>
            </a:p>
            <a:p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Opt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value = 45.47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Greedy weight = 12.11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Greedy value = 39.84 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E61798-E921-4217-8F87-AFE4D26C55E5}"/>
              </a:ext>
            </a:extLst>
          </p:cNvPr>
          <p:cNvGrpSpPr/>
          <p:nvPr/>
        </p:nvGrpSpPr>
        <p:grpSpPr>
          <a:xfrm>
            <a:off x="6535262" y="1819837"/>
            <a:ext cx="5316067" cy="1954306"/>
            <a:chOff x="4814046" y="2528048"/>
            <a:chExt cx="5316067" cy="1954306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717FC5A-AD1F-4A6B-9FB4-44A23DF5E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3517" y="2528048"/>
              <a:ext cx="0" cy="19543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2B9E955-4BD5-41CA-B84E-70CD3D85F490}"/>
                </a:ext>
              </a:extLst>
            </p:cNvPr>
            <p:cNvSpPr txBox="1"/>
            <p:nvPr/>
          </p:nvSpPr>
          <p:spPr>
            <a:xfrm>
              <a:off x="4814046" y="2766537"/>
              <a:ext cx="2232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Situation2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Item </a:t>
              </a:r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num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= 20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ratio para= 5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Weight para = 5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Capacity = 35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7DA67AC-E016-42A0-97E0-AFF80CAE516C}"/>
                </a:ext>
              </a:extLst>
            </p:cNvPr>
            <p:cNvSpPr txBox="1"/>
            <p:nvPr/>
          </p:nvSpPr>
          <p:spPr>
            <a:xfrm>
              <a:off x="7046254" y="2905036"/>
              <a:ext cx="30838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Opt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weight = 35.00</a:t>
              </a:r>
            </a:p>
            <a:p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Opt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value = 114.03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Greedy weight = 32.57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Greedy value = 111.59 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42213A4-AAB3-4593-B861-B9DF76352DFC}"/>
              </a:ext>
            </a:extLst>
          </p:cNvPr>
          <p:cNvGrpSpPr/>
          <p:nvPr/>
        </p:nvGrpSpPr>
        <p:grpSpPr>
          <a:xfrm>
            <a:off x="1008529" y="4141781"/>
            <a:ext cx="5316067" cy="1954306"/>
            <a:chOff x="4814046" y="2528048"/>
            <a:chExt cx="5316067" cy="1954306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7238328-98F5-4151-9CA4-C3494B32C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3517" y="2528048"/>
              <a:ext cx="0" cy="19543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DBE480-90B3-497A-B1E2-CEA29CBBDA5D}"/>
                </a:ext>
              </a:extLst>
            </p:cNvPr>
            <p:cNvSpPr txBox="1"/>
            <p:nvPr/>
          </p:nvSpPr>
          <p:spPr>
            <a:xfrm>
              <a:off x="4814046" y="2766537"/>
              <a:ext cx="2232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Situation1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Item </a:t>
              </a:r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num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= 50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ratio para= 10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Weight para = 5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Capacity = 100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FE18461-29D9-4AD0-B4B7-19D27B0833FF}"/>
                </a:ext>
              </a:extLst>
            </p:cNvPr>
            <p:cNvSpPr txBox="1"/>
            <p:nvPr/>
          </p:nvSpPr>
          <p:spPr>
            <a:xfrm>
              <a:off x="7046254" y="2905036"/>
              <a:ext cx="30838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Opt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weight = 100.00</a:t>
              </a:r>
            </a:p>
            <a:p>
              <a:r>
                <a:rPr lang="en-US" altLang="zh-CN" dirty="0" err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Opt</a:t>
              </a:r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value = 662.97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Greedy weight = 99.79</a:t>
              </a:r>
            </a:p>
            <a:p>
              <a:r>
                <a: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Greedy value = 662.32 </a:t>
              </a:r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A9DBD-E881-4144-8160-3DD81B0FB20D}"/>
              </a:ext>
            </a:extLst>
          </p:cNvPr>
          <p:cNvSpPr txBox="1"/>
          <p:nvPr/>
        </p:nvSpPr>
        <p:spPr>
          <a:xfrm>
            <a:off x="7082121" y="4518769"/>
            <a:ext cx="467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When the number of item is large, the algorithm behave really, so we only talk about the less item situation using local search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31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0A23CF-3EA8-4E87-968D-0910BD56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58" y="2089477"/>
            <a:ext cx="3780952" cy="226666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6C9EA5-1383-4821-BF07-4AB5581B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60457"/>
              </p:ext>
            </p:extLst>
          </p:nvPr>
        </p:nvGraphicFramePr>
        <p:xfrm>
          <a:off x="6598023" y="1690688"/>
          <a:ext cx="3612777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259">
                  <a:extLst>
                    <a:ext uri="{9D8B030D-6E8A-4147-A177-3AD203B41FA5}">
                      <a16:colId xmlns:a16="http://schemas.microsoft.com/office/drawing/2014/main" val="1527919198"/>
                    </a:ext>
                  </a:extLst>
                </a:gridCol>
                <a:gridCol w="1204259">
                  <a:extLst>
                    <a:ext uri="{9D8B030D-6E8A-4147-A177-3AD203B41FA5}">
                      <a16:colId xmlns:a16="http://schemas.microsoft.com/office/drawing/2014/main" val="2966893875"/>
                    </a:ext>
                  </a:extLst>
                </a:gridCol>
                <a:gridCol w="1204259">
                  <a:extLst>
                    <a:ext uri="{9D8B030D-6E8A-4147-A177-3AD203B41FA5}">
                      <a16:colId xmlns:a16="http://schemas.microsoft.com/office/drawing/2014/main" val="51978373"/>
                    </a:ext>
                  </a:extLst>
                </a:gridCol>
              </a:tblGrid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method1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weight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value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42837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opt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30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103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265709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greedy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29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102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9358393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25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99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152060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28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99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9371895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25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91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606456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29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102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6184072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25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83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5700023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28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99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654452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26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91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7817184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27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595793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27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98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418678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24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8224560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26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342222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29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101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063310"/>
                  </a:ext>
                </a:extLst>
              </a:tr>
              <a:tr h="239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neighbor</a:t>
                      </a:r>
                      <a:endParaRPr lang="en-US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27 </a:t>
                      </a:r>
                      <a:endParaRPr lang="en-US" altLang="zh-CN" sz="1800" b="0" i="0" u="none" strike="noStrike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91 </a:t>
                      </a:r>
                      <a:endParaRPr lang="en-US" altLang="zh-CN" sz="1800" b="0" i="0" u="none" strike="noStrike" dirty="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45111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04DCDA9-B260-4BB4-8FFF-06A27C0C4F66}"/>
              </a:ext>
            </a:extLst>
          </p:cNvPr>
          <p:cNvSpPr/>
          <p:nvPr/>
        </p:nvSpPr>
        <p:spPr>
          <a:xfrm>
            <a:off x="1016955" y="5189675"/>
            <a:ext cx="546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Conclusion: it behave well to exchange 2 choice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97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3EE959-6DD9-492F-A3C0-149070BA8DFD}"/>
              </a:ext>
            </a:extLst>
          </p:cNvPr>
          <p:cNvSpPr txBox="1"/>
          <p:nvPr/>
        </p:nvSpPr>
        <p:spPr>
          <a:xfrm>
            <a:off x="3039036" y="2974503"/>
            <a:ext cx="67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we choose a greedy solution as initial solution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0F1827A-3C1D-4230-9BBE-44B3DC0D6E30}"/>
              </a:ext>
            </a:extLst>
          </p:cNvPr>
          <p:cNvCxnSpPr/>
          <p:nvPr/>
        </p:nvCxnSpPr>
        <p:spPr>
          <a:xfrm>
            <a:off x="1519518" y="3514165"/>
            <a:ext cx="88481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096C2D3-46AF-4664-9E2A-5D25711CDF85}"/>
              </a:ext>
            </a:extLst>
          </p:cNvPr>
          <p:cNvSpPr txBox="1"/>
          <p:nvPr/>
        </p:nvSpPr>
        <p:spPr>
          <a:xfrm>
            <a:off x="3379695" y="3684496"/>
            <a:ext cx="67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much this initial solution can improve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2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71A4C2-BBB6-4666-BDB3-6F59C556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91" y="3061448"/>
            <a:ext cx="3590100" cy="2126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928ED2-9714-4AD2-90BE-52FA719C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49" y="3034953"/>
            <a:ext cx="3590100" cy="21527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C11072-91F1-407A-9B31-0E72530E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506" y="3061448"/>
            <a:ext cx="3590100" cy="21408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9F3650-89C1-41F0-AEC0-957AEAF1481E}"/>
              </a:ext>
            </a:extLst>
          </p:cNvPr>
          <p:cNvSpPr txBox="1"/>
          <p:nvPr/>
        </p:nvSpPr>
        <p:spPr>
          <a:xfrm>
            <a:off x="838200" y="172942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first term is optimal by linear programming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second term is greedy local optimal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It’s hard to find better neighbor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111856-FB0C-40DE-9427-63BA8423D024}"/>
              </a:ext>
            </a:extLst>
          </p:cNvPr>
          <p:cNvSpPr txBox="1"/>
          <p:nvPr/>
        </p:nvSpPr>
        <p:spPr>
          <a:xfrm>
            <a:off x="1388482" y="5172562"/>
            <a:ext cx="14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Method 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2013C-3000-4D2F-9C19-D61AF0D5889F}"/>
              </a:ext>
            </a:extLst>
          </p:cNvPr>
          <p:cNvSpPr txBox="1"/>
          <p:nvPr/>
        </p:nvSpPr>
        <p:spPr>
          <a:xfrm>
            <a:off x="5655682" y="5172562"/>
            <a:ext cx="14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Method 2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32C564-5278-4049-8E1A-B23A0716F769}"/>
              </a:ext>
            </a:extLst>
          </p:cNvPr>
          <p:cNvSpPr txBox="1"/>
          <p:nvPr/>
        </p:nvSpPr>
        <p:spPr>
          <a:xfrm>
            <a:off x="9591188" y="5187688"/>
            <a:ext cx="14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Method 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40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57E096-AFD5-40B3-B4A6-A0E3079B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58" y="2316159"/>
            <a:ext cx="7876190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3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B3E511-60B7-4708-AD23-0FC425C6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66" y="1973013"/>
            <a:ext cx="7904762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6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66E-2907-49C2-BB03-E65E5D76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Exercise 25: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your own good neighborhood structure for the</a:t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knapsack problem.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15A57D-6823-4702-85F3-A8D370C2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7" y="2375177"/>
            <a:ext cx="5123809" cy="30190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55F3AC-DE46-4C0D-B9BE-E3E018C65249}"/>
              </a:ext>
            </a:extLst>
          </p:cNvPr>
          <p:cNvSpPr txBox="1"/>
          <p:nvPr/>
        </p:nvSpPr>
        <p:spPr>
          <a:xfrm>
            <a:off x="6423496" y="2491108"/>
            <a:ext cx="622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Relative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improvent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(local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seach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value – greedy 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value) / (optimal value – greedy value )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7FC47-AEB2-4D76-A025-2A347F797881}"/>
              </a:ext>
            </a:extLst>
          </p:cNvPr>
          <p:cNvSpPr txBox="1"/>
          <p:nvPr/>
        </p:nvSpPr>
        <p:spPr>
          <a:xfrm>
            <a:off x="6423496" y="4816628"/>
            <a:ext cx="499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Relative improvement 0.1618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B27D38-FDF6-4AE9-85C5-2ADDF5C05AA5}"/>
              </a:ext>
            </a:extLst>
          </p:cNvPr>
          <p:cNvSpPr txBox="1"/>
          <p:nvPr/>
        </p:nvSpPr>
        <p:spPr>
          <a:xfrm>
            <a:off x="6423496" y="3561535"/>
            <a:ext cx="538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move strategy: exchange 2 item selection 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9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357</Words>
  <Application>Microsoft Office PowerPoint</Application>
  <PresentationFormat>宽屏</PresentationFormat>
  <Paragraphs>118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UI</vt:lpstr>
      <vt:lpstr>等线</vt:lpstr>
      <vt:lpstr>等线 Light</vt:lpstr>
      <vt:lpstr>Arial</vt:lpstr>
      <vt:lpstr>Office 主题​​</vt:lpstr>
      <vt:lpstr>Homework8 Advanced algorithm</vt:lpstr>
      <vt:lpstr>Exercise 25: Design your own good neighborhood structure for the knapsack problem.</vt:lpstr>
      <vt:lpstr>Exercise 25: Design your own good neighborhood structure for the knapsack problem.</vt:lpstr>
      <vt:lpstr>Exercise 25: Design your own good neighborhood structure for the knapsack problem.</vt:lpstr>
      <vt:lpstr>Exercise 25: Design your own good neighborhood structure for the knapsack problem.</vt:lpstr>
      <vt:lpstr>Exercise 25: Design your own good neighborhood structure for the knapsack problem.</vt:lpstr>
      <vt:lpstr>Exercise 25: Design your own good neighborhood structure for the knapsack problem.</vt:lpstr>
      <vt:lpstr>Exercise 25: Design your own good neighborhood structure for the knapsack problem.</vt:lpstr>
      <vt:lpstr>Exercise 25: Design your own good neighborhood structure for the knapsack problem.</vt:lpstr>
      <vt:lpstr>Exercise 25: Design your own good neighborhood structure for the knapsack problem.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Homework8</dc:title>
  <dc:creator>Phyorch</dc:creator>
  <cp:lastModifiedBy>Phyorch</cp:lastModifiedBy>
  <cp:revision>24</cp:revision>
  <dcterms:created xsi:type="dcterms:W3CDTF">2017-12-07T12:53:30Z</dcterms:created>
  <dcterms:modified xsi:type="dcterms:W3CDTF">2017-12-07T19:00:27Z</dcterms:modified>
</cp:coreProperties>
</file>