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60cc4ec7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60cc4ec7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a09737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a09737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60cc4ec7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60cc4ec7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60cc4ec7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60cc4ec7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3bd3ac6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3bd3ac6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60cc4ec7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60cc4ec7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351C7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5475" y="536475"/>
            <a:ext cx="5019900" cy="23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Big Mountain Resort</a:t>
            </a:r>
            <a:endParaRPr sz="3500"/>
          </a:p>
          <a:p>
            <a:pPr indent="0" lvl="0" marL="0" rtl="0" algn="l">
              <a:spcBef>
                <a:spcPts val="0"/>
              </a:spcBef>
              <a:spcAft>
                <a:spcPts val="0"/>
              </a:spcAft>
              <a:buNone/>
            </a:pPr>
            <a:r>
              <a:rPr lang="en" sz="3500"/>
              <a:t>Price Estimation Modelling Analysis</a:t>
            </a:r>
            <a:endParaRPr sz="3500"/>
          </a:p>
        </p:txBody>
      </p:sp>
      <p:sp>
        <p:nvSpPr>
          <p:cNvPr id="135" name="Google Shape;135;p13"/>
          <p:cNvSpPr txBox="1"/>
          <p:nvPr>
            <p:ph idx="1" type="subTitle"/>
          </p:nvPr>
        </p:nvSpPr>
        <p:spPr>
          <a:xfrm>
            <a:off x="3499575" y="2995500"/>
            <a:ext cx="49542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Exploring ticket pricing models with 4 different scenarios for business decisions related to resort amenities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a:t>
            </a:r>
            <a:r>
              <a:rPr lang="en"/>
              <a:t>a ski resort in Montana, has 350,000 people use the resort every year and the resort has just installed a new chair lift, which has added a yearly operating cost of $1,540,000. </a:t>
            </a:r>
            <a:endParaRPr/>
          </a:p>
          <a:p>
            <a:pPr indent="0" lvl="0" marL="0" rtl="0" algn="l">
              <a:spcBef>
                <a:spcPts val="1200"/>
              </a:spcBef>
              <a:spcAft>
                <a:spcPts val="0"/>
              </a:spcAft>
              <a:buNone/>
            </a:pPr>
            <a:r>
              <a:rPr lang="en"/>
              <a:t>-The resort has always chose a ticket price above the average for similar resorts and we will explore a more data driven approach for selecting an optimal ticket price to offset the increase in yearly </a:t>
            </a:r>
            <a:r>
              <a:rPr lang="en"/>
              <a:t>operating</a:t>
            </a:r>
            <a:r>
              <a:rPr lang="en"/>
              <a:t> costs associated with the new chair lift.</a:t>
            </a:r>
            <a:endParaRPr/>
          </a:p>
          <a:p>
            <a:pPr indent="0" lvl="0" marL="0" rtl="0" algn="l">
              <a:spcBef>
                <a:spcPts val="1200"/>
              </a:spcBef>
              <a:spcAft>
                <a:spcPts val="1200"/>
              </a:spcAft>
              <a:buNone/>
            </a:pPr>
            <a:r>
              <a:rPr lang="en"/>
              <a:t>- We will asses which facilities/amenities the patrons are </a:t>
            </a:r>
            <a:r>
              <a:rPr lang="en"/>
              <a:t>willing</a:t>
            </a:r>
            <a:r>
              <a:rPr lang="en"/>
              <a:t> to pay a higher ticket price for and/or </a:t>
            </a:r>
            <a:r>
              <a:rPr lang="en"/>
              <a:t>conversely</a:t>
            </a:r>
            <a:r>
              <a:rPr lang="en"/>
              <a:t> which facilities/amenities they don’t really care about.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Identification(Data Sources)</a:t>
            </a:r>
            <a:endParaRPr/>
          </a:p>
        </p:txBody>
      </p:sp>
      <p:sp>
        <p:nvSpPr>
          <p:cNvPr id="147" name="Google Shape;147;p15"/>
          <p:cNvSpPr txBox="1"/>
          <p:nvPr>
            <p:ph idx="1" type="body"/>
          </p:nvPr>
        </p:nvSpPr>
        <p:spPr>
          <a:xfrm>
            <a:off x="1297500" y="1057975"/>
            <a:ext cx="7038900" cy="34209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t>-We have been given a database of 330 resorts deemed to be in the same market space as Big Mountain from across the entire United States divided into each state.</a:t>
            </a:r>
            <a:endParaRPr/>
          </a:p>
          <a:p>
            <a:pPr indent="0" lvl="0" marL="0" rtl="0" algn="l">
              <a:lnSpc>
                <a:spcPct val="150000"/>
              </a:lnSpc>
              <a:spcBef>
                <a:spcPts val="1200"/>
              </a:spcBef>
              <a:spcAft>
                <a:spcPts val="0"/>
              </a:spcAft>
              <a:buNone/>
            </a:pPr>
            <a:r>
              <a:rPr lang="en"/>
              <a:t>- The only two columns with explicit pricing data are WeekendAdult and WeekdayAdult, however several important columns closely associated with determining the price point at which they can safely set our ticket prices are:</a:t>
            </a:r>
            <a:endParaRPr/>
          </a:p>
          <a:p>
            <a:pPr indent="457200" lvl="0" marL="0" rtl="0" algn="l">
              <a:lnSpc>
                <a:spcPct val="40000"/>
              </a:lnSpc>
              <a:spcBef>
                <a:spcPts val="1200"/>
              </a:spcBef>
              <a:spcAft>
                <a:spcPts val="0"/>
              </a:spcAft>
              <a:buNone/>
            </a:pPr>
            <a:r>
              <a:rPr lang="en"/>
              <a:t>-Total Chairlifts(with subsets of each type of chairlift)</a:t>
            </a:r>
            <a:endParaRPr/>
          </a:p>
          <a:p>
            <a:pPr indent="0" lvl="0" marL="0" rtl="0" algn="l">
              <a:lnSpc>
                <a:spcPct val="40000"/>
              </a:lnSpc>
              <a:spcBef>
                <a:spcPts val="1200"/>
              </a:spcBef>
              <a:spcAft>
                <a:spcPts val="0"/>
              </a:spcAft>
              <a:buNone/>
            </a:pPr>
            <a:r>
              <a:rPr lang="en"/>
              <a:t>	-LongestRun</a:t>
            </a:r>
            <a:endParaRPr/>
          </a:p>
          <a:p>
            <a:pPr indent="0" lvl="0" marL="0" rtl="0" algn="l">
              <a:lnSpc>
                <a:spcPct val="40000"/>
              </a:lnSpc>
              <a:spcBef>
                <a:spcPts val="1200"/>
              </a:spcBef>
              <a:spcAft>
                <a:spcPts val="0"/>
              </a:spcAft>
              <a:buNone/>
            </a:pPr>
            <a:r>
              <a:rPr lang="en"/>
              <a:t>	-Total </a:t>
            </a:r>
            <a:r>
              <a:rPr lang="en"/>
              <a:t>Skiable</a:t>
            </a:r>
            <a:r>
              <a:rPr lang="en"/>
              <a:t> </a:t>
            </a:r>
            <a:r>
              <a:rPr lang="en"/>
              <a:t>Acreage</a:t>
            </a:r>
            <a:endParaRPr/>
          </a:p>
          <a:p>
            <a:pPr indent="0" lvl="0" marL="0" rtl="0" algn="l">
              <a:lnSpc>
                <a:spcPct val="40000"/>
              </a:lnSpc>
              <a:spcBef>
                <a:spcPts val="1200"/>
              </a:spcBef>
              <a:spcAft>
                <a:spcPts val="0"/>
              </a:spcAft>
              <a:buNone/>
            </a:pPr>
            <a:r>
              <a:rPr lang="en"/>
              <a:t>	-Snowmaking Coverage</a:t>
            </a:r>
            <a:endParaRPr/>
          </a:p>
          <a:p>
            <a:pPr indent="0" lvl="0" marL="0" rtl="0" algn="l">
              <a:lnSpc>
                <a:spcPct val="40000"/>
              </a:lnSpc>
              <a:spcBef>
                <a:spcPts val="1200"/>
              </a:spcBef>
              <a:spcAft>
                <a:spcPts val="0"/>
              </a:spcAft>
              <a:buNone/>
            </a:pPr>
            <a:r>
              <a:rPr lang="en"/>
              <a:t>	-Total Days Open per Annum</a:t>
            </a:r>
            <a:endParaRPr/>
          </a:p>
          <a:p>
            <a:pPr indent="0" lvl="0" marL="0" rtl="0" algn="l">
              <a:lnSpc>
                <a:spcPct val="40000"/>
              </a:lnSpc>
              <a:spcBef>
                <a:spcPts val="1200"/>
              </a:spcBef>
              <a:spcAft>
                <a:spcPts val="0"/>
              </a:spcAft>
              <a:buNone/>
            </a:pPr>
            <a:r>
              <a:rPr lang="en"/>
              <a:t>	-Vertical Drop</a:t>
            </a:r>
            <a:endParaRPr/>
          </a:p>
          <a:p>
            <a:pPr indent="0" lvl="0" marL="0" rtl="0" algn="l">
              <a:lnSpc>
                <a:spcPct val="40000"/>
              </a:lnSpc>
              <a:spcBef>
                <a:spcPts val="1200"/>
              </a:spcBef>
              <a:spcAft>
                <a:spcPts val="0"/>
              </a:spcAft>
              <a:buNone/>
            </a:pPr>
            <a:r>
              <a:rPr lang="en"/>
              <a:t>	-Peak Elevation</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and Key Findings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40541" lvl="0" marL="457200" rtl="0" algn="l">
              <a:spcBef>
                <a:spcPts val="0"/>
              </a:spcBef>
              <a:spcAft>
                <a:spcPts val="0"/>
              </a:spcAft>
              <a:buSzPts val="1763"/>
              <a:buChar char="-"/>
            </a:pPr>
            <a:r>
              <a:rPr lang="en" sz="1762"/>
              <a:t>We have determined that the current </a:t>
            </a:r>
            <a:r>
              <a:rPr lang="en" sz="1762"/>
              <a:t>price point</a:t>
            </a:r>
            <a:r>
              <a:rPr lang="en" sz="1762"/>
              <a:t> is set far too low at $81 per ticket. The model we used set the price at $95.87.</a:t>
            </a:r>
            <a:endParaRPr sz="1762"/>
          </a:p>
          <a:p>
            <a:pPr indent="-340541" lvl="0" marL="457200" rtl="0" algn="l">
              <a:spcBef>
                <a:spcPts val="0"/>
              </a:spcBef>
              <a:spcAft>
                <a:spcPts val="0"/>
              </a:spcAft>
              <a:buSzPts val="1763"/>
              <a:buChar char="-"/>
            </a:pPr>
            <a:r>
              <a:rPr lang="en" sz="1762"/>
              <a:t>We modelled 4 different scenarios in which Big Mountain Resort can add/subtract amenities from the mountain to justify this p</a:t>
            </a:r>
            <a:r>
              <a:rPr lang="en" sz="1762"/>
              <a:t>rice</a:t>
            </a:r>
            <a:r>
              <a:rPr lang="en" sz="1762"/>
              <a:t> increase(I </a:t>
            </a:r>
            <a:r>
              <a:rPr lang="en" sz="1762"/>
              <a:t>will</a:t>
            </a:r>
            <a:r>
              <a:rPr lang="en" sz="1762"/>
              <a:t> delve deeper </a:t>
            </a:r>
            <a:r>
              <a:rPr lang="en" sz="1762"/>
              <a:t>into these</a:t>
            </a:r>
            <a:r>
              <a:rPr lang="en" sz="1762"/>
              <a:t> in later slides).</a:t>
            </a:r>
            <a:endParaRPr sz="1762"/>
          </a:p>
          <a:p>
            <a:pPr indent="-340541" lvl="0" marL="457200" rtl="0" algn="l">
              <a:spcBef>
                <a:spcPts val="0"/>
              </a:spcBef>
              <a:spcAft>
                <a:spcPts val="0"/>
              </a:spcAft>
              <a:buSzPts val="1763"/>
              <a:buChar char="-"/>
            </a:pPr>
            <a:r>
              <a:rPr lang="en" sz="1762"/>
              <a:t>We </a:t>
            </a:r>
            <a:r>
              <a:rPr lang="en" sz="1762"/>
              <a:t>features that we will be exploring with these scenarios are:</a:t>
            </a:r>
            <a:endParaRPr sz="1762"/>
          </a:p>
          <a:p>
            <a:pPr indent="-340541" lvl="1" marL="914400" rtl="0" algn="l">
              <a:spcBef>
                <a:spcPts val="0"/>
              </a:spcBef>
              <a:spcAft>
                <a:spcPts val="0"/>
              </a:spcAft>
              <a:buSzPts val="1763"/>
              <a:buChar char="-"/>
            </a:pPr>
            <a:r>
              <a:rPr lang="en" sz="1762"/>
              <a:t>Total # of runs</a:t>
            </a:r>
            <a:endParaRPr sz="1762"/>
          </a:p>
          <a:p>
            <a:pPr indent="-340541" lvl="1" marL="914400" rtl="0" algn="l">
              <a:spcBef>
                <a:spcPts val="0"/>
              </a:spcBef>
              <a:spcAft>
                <a:spcPts val="0"/>
              </a:spcAft>
              <a:buSzPts val="1763"/>
              <a:buChar char="-"/>
            </a:pPr>
            <a:r>
              <a:rPr lang="en" sz="1762"/>
              <a:t>Vertical Drop</a:t>
            </a:r>
            <a:endParaRPr sz="1762"/>
          </a:p>
          <a:p>
            <a:pPr indent="-340541" lvl="1" marL="914400" rtl="0" algn="l">
              <a:spcBef>
                <a:spcPts val="0"/>
              </a:spcBef>
              <a:spcAft>
                <a:spcPts val="0"/>
              </a:spcAft>
              <a:buSzPts val="1763"/>
              <a:buChar char="-"/>
            </a:pPr>
            <a:r>
              <a:rPr lang="en" sz="1762"/>
              <a:t>Snowmaking Coverage</a:t>
            </a:r>
            <a:endParaRPr sz="1762"/>
          </a:p>
          <a:p>
            <a:pPr indent="-340541" lvl="1" marL="914400" rtl="0" algn="l">
              <a:spcBef>
                <a:spcPts val="0"/>
              </a:spcBef>
              <a:spcAft>
                <a:spcPts val="0"/>
              </a:spcAft>
              <a:buSzPts val="1763"/>
              <a:buChar char="-"/>
            </a:pPr>
            <a:r>
              <a:rPr lang="en" sz="1762"/>
              <a:t>Longest Run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21925" y="507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 Results and Key Findings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a:t>
            </a:r>
            <a:r>
              <a:rPr lang="en"/>
              <a:t>Permanently</a:t>
            </a:r>
            <a:r>
              <a:rPr lang="en"/>
              <a:t> closing up to 10 of the </a:t>
            </a:r>
            <a:r>
              <a:rPr lang="en"/>
              <a:t>least</a:t>
            </a:r>
            <a:r>
              <a:rPr lang="en"/>
              <a:t> used runs.</a:t>
            </a:r>
            <a:endParaRPr/>
          </a:p>
          <a:p>
            <a:pPr indent="0" lvl="0" marL="0" rtl="0" algn="l">
              <a:spcBef>
                <a:spcPts val="1200"/>
              </a:spcBef>
              <a:spcAft>
                <a:spcPts val="0"/>
              </a:spcAft>
              <a:buNone/>
            </a:pPr>
            <a:r>
              <a:rPr lang="en"/>
              <a:t>	The resort could close down 1 run  without having any negative impact on ticket prices, closing 2  or more has progressively more negative impact.</a:t>
            </a:r>
            <a:endParaRPr/>
          </a:p>
          <a:p>
            <a:pPr indent="0" lvl="0" marL="0" rtl="0" algn="l">
              <a:spcBef>
                <a:spcPts val="1200"/>
              </a:spcBef>
              <a:spcAft>
                <a:spcPts val="0"/>
              </a:spcAft>
              <a:buNone/>
            </a:pPr>
            <a:r>
              <a:rPr lang="en"/>
              <a:t>-Model 2: Increase the vertical drop by adding a run to a point 150 feet lower down the mountain but requiring the installation of an additional chairlife.</a:t>
            </a:r>
            <a:endParaRPr/>
          </a:p>
          <a:p>
            <a:pPr indent="0" lvl="0" marL="0" rtl="0" algn="l">
              <a:spcBef>
                <a:spcPts val="1200"/>
              </a:spcBef>
              <a:spcAft>
                <a:spcPts val="0"/>
              </a:spcAft>
              <a:buNone/>
            </a:pPr>
            <a:r>
              <a:rPr lang="en"/>
              <a:t>	This scenario increases the support for ticket price by $1.99, over the season this would amount to $3474638.</a:t>
            </a:r>
            <a:endParaRPr/>
          </a:p>
          <a:p>
            <a:pPr indent="0" lvl="0" marL="0" rtl="0" algn="l">
              <a:spcBef>
                <a:spcPts val="1200"/>
              </a:spcBef>
              <a:spcAft>
                <a:spcPts val="12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21925" y="507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 Results and Key Findings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 Same as model 2 except with the </a:t>
            </a:r>
            <a:r>
              <a:rPr lang="en"/>
              <a:t>addition</a:t>
            </a:r>
            <a:r>
              <a:rPr lang="en"/>
              <a:t> of snowmaking tocover the additional </a:t>
            </a:r>
            <a:r>
              <a:rPr lang="en"/>
              <a:t>acreage</a:t>
            </a:r>
            <a:r>
              <a:rPr lang="en"/>
              <a:t> added by extending this run.</a:t>
            </a:r>
            <a:endParaRPr/>
          </a:p>
          <a:p>
            <a:pPr indent="0" lvl="0" marL="0" rtl="0" algn="l">
              <a:spcBef>
                <a:spcPts val="1200"/>
              </a:spcBef>
              <a:spcAft>
                <a:spcPts val="0"/>
              </a:spcAft>
              <a:buNone/>
            </a:pPr>
            <a:r>
              <a:rPr lang="en"/>
              <a:t>	Showed the exact same results as model 2.</a:t>
            </a:r>
            <a:endParaRPr/>
          </a:p>
          <a:p>
            <a:pPr indent="0" lvl="0" marL="0" rtl="0" algn="l">
              <a:spcBef>
                <a:spcPts val="1200"/>
              </a:spcBef>
              <a:spcAft>
                <a:spcPts val="0"/>
              </a:spcAft>
              <a:buNone/>
            </a:pPr>
            <a:r>
              <a:rPr lang="en"/>
              <a:t>-Model 4: Increasing the longest run by 0.2 miles and adding 4 acres of snowmaking.</a:t>
            </a:r>
            <a:endParaRPr/>
          </a:p>
          <a:p>
            <a:pPr indent="0" lvl="0" marL="0" rtl="0" algn="l">
              <a:spcBef>
                <a:spcPts val="1200"/>
              </a:spcBef>
              <a:spcAft>
                <a:spcPts val="0"/>
              </a:spcAft>
              <a:buNone/>
            </a:pPr>
            <a:r>
              <a:rPr lang="en"/>
              <a:t>	Showed no change in predicted ticket price.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Conclusions</a:t>
            </a:r>
            <a:endParaRPr/>
          </a:p>
        </p:txBody>
      </p:sp>
      <p:sp>
        <p:nvSpPr>
          <p:cNvPr id="171" name="Google Shape;171;p19"/>
          <p:cNvSpPr txBox="1"/>
          <p:nvPr>
            <p:ph idx="1" type="body"/>
          </p:nvPr>
        </p:nvSpPr>
        <p:spPr>
          <a:xfrm>
            <a:off x="1297500" y="1585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Big Mountain Resort modelled price is $95.87, actual price is $81.00. Even with the expected mean absolute error of $10.39, this suggests there is room for an increase. </a:t>
            </a:r>
            <a:endParaRPr/>
          </a:p>
          <a:p>
            <a:pPr indent="0" lvl="0" marL="0" rtl="0" algn="l">
              <a:spcBef>
                <a:spcPts val="1200"/>
              </a:spcBef>
              <a:spcAft>
                <a:spcPts val="1200"/>
              </a:spcAft>
              <a:buNone/>
            </a:pPr>
            <a:r>
              <a:rPr lang="en"/>
              <a:t>-I would suggest implementing scenarios 1 and 2. Further work should be done to see which runs are used the least to determine which runs to close which would affect the smallest number of patrons.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