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0f5a7b2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0f5a7b2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f81c42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f81c42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f81c4292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0f81c4292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f81c429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f81c429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0f81c429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0f81c429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0f81c42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0f81c42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f5a7b2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f5a7b2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0f5a7b29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0f5a7b29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f81c429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f81c429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f81c429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f81c429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f5a7b29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f5a7b29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f81c429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f81c429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0f81c429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0f81c429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0f81c429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0f81c429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docs.google.com/presentation/d/13afpaZ50CvntilxBuQWK-7OjTzMbSsjknI905BLp7FU/edit?usp=shar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2716075" y="81400"/>
            <a:ext cx="64278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Electric Fields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Physics II: Calculus-Based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 2331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Amy Roberts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2" y="3243700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25" y="81400"/>
            <a:ext cx="2533850" cy="3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572000" y="3174775"/>
            <a:ext cx="44553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Charge and Force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 of the Electric Field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Field of a Point Charge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Field of a Dipole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➔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Superposition and System Choice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188" y="1688525"/>
            <a:ext cx="853574" cy="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0" y="0"/>
            <a:ext cx="6051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Field of a Point Charge | Matter and Interactions | 13.4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8600" y="1302500"/>
            <a:ext cx="9003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electric field at the observation location = the electric field of a point charge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5" y="658800"/>
            <a:ext cx="967419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(pg. 519)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1013" y="1825900"/>
            <a:ext cx="3341975" cy="8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2837350" y="2801900"/>
            <a:ext cx="40311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q1 = source charge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r_vec = position of the observation location relative to source charge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r_hat = unit vector in direction of r_vec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1/4\pi\epsilon_0 = constant (K) = 9*10**9 Nm^2/C^2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0" y="0"/>
            <a:ext cx="6051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Field of a Point Charge | Matter and Interactions | 13.4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8600" y="1302500"/>
            <a:ext cx="9003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Direction of electric field at observation location depends on: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Direction of r_hat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Sign of the source charge (q1)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◆"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can be positive or negative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5" y="658800"/>
            <a:ext cx="967419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(pg. 519)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8850" y="2925800"/>
            <a:ext cx="1900150" cy="15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5513" y="3051700"/>
            <a:ext cx="2446925" cy="13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87025" y="2324900"/>
            <a:ext cx="4663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q1 = positive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q1r is in direction of r_hat (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away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source charge)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816525" y="2324900"/>
            <a:ext cx="42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q1 = negative: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q1r is in direction of -r_hat (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toward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source charge)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361763" y="4415826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13.14, pg 519)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5853213" y="43285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13.16, pg 519)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0" y="0"/>
            <a:ext cx="6051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Field of a Point Charge | Matter and Interactions | 13.4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8600" y="1302500"/>
            <a:ext cx="9003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Electric field of a point charge depends on the distance between the source and observation locations: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5" y="658800"/>
            <a:ext cx="967419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(pg. 519)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3287" y="1743375"/>
            <a:ext cx="2533625" cy="1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3407388" y="29919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(pg 519)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70500" y="3343750"/>
            <a:ext cx="9003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larger the charge of the source particle, the larger the magnitude of the electric field: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9712" y="3806325"/>
            <a:ext cx="2204575" cy="10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3567063" y="47463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(pg 520)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0" y="0"/>
            <a:ext cx="6051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Field of a Point Charge | Matter and Interactions | 13.4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5" y="658800"/>
            <a:ext cx="967419" cy="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(pg. 519)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525" y="1440475"/>
            <a:ext cx="1015327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1097000" y="1569425"/>
            <a:ext cx="43443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= scalar quantity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but doesn’t always = magnitude of electric field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33525" y="2147000"/>
            <a:ext cx="49764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Magnitude of a vector = positive quantity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to take </a:t>
            </a: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absolute value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get magnitude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401" y="1343217"/>
            <a:ext cx="1565425" cy="151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8388" y="3246473"/>
            <a:ext cx="1565425" cy="157682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205446" y="2057525"/>
            <a:ext cx="1599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13.19, pg 520)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281646" y="3967050"/>
            <a:ext cx="15996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13.20, pg 520)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7173825" y="1343225"/>
            <a:ext cx="1863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Positive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charge: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Electric field points radially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outward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7271925" y="3211050"/>
            <a:ext cx="17655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Negative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charge: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Electric field points radially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inward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29525" y="3479500"/>
            <a:ext cx="4184400" cy="12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magnitude of the electric field decreases with distance from the charge (note the size of the vectors with increasing distance).</a:t>
            </a:r>
            <a:endParaRPr i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0" y="0"/>
            <a:ext cx="56667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Field of a Dipole | Matter and Interactions | 13.6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00" y="658800"/>
            <a:ext cx="831250" cy="52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918250" y="658800"/>
            <a:ext cx="1137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(Fig 13.29, pg. 519)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Superposition and system choice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0" y="0"/>
            <a:ext cx="4299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Fields</a:t>
            </a:r>
            <a:endParaRPr sz="2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sz="15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>
            <a:hlinkClick r:id="rId3" action="ppaction://hlinksldjump"/>
          </p:cNvPr>
          <p:cNvSpPr/>
          <p:nvPr/>
        </p:nvSpPr>
        <p:spPr>
          <a:xfrm>
            <a:off x="4572000" y="162825"/>
            <a:ext cx="4299900" cy="577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charge and force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>
            <a:hlinkClick r:id="rId4" action="ppaction://hlinksldjump"/>
          </p:cNvPr>
          <p:cNvSpPr/>
          <p:nvPr/>
        </p:nvSpPr>
        <p:spPr>
          <a:xfrm>
            <a:off x="4572000" y="1084913"/>
            <a:ext cx="4299900" cy="577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 of the electric field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>
            <a:hlinkClick r:id="rId5" action="ppaction://hlinksldjump"/>
          </p:cNvPr>
          <p:cNvSpPr/>
          <p:nvPr/>
        </p:nvSpPr>
        <p:spPr>
          <a:xfrm>
            <a:off x="4572000" y="2024000"/>
            <a:ext cx="4299900" cy="577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field of a point charge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03600" y="1006500"/>
            <a:ext cx="39225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➔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through the slides to get an overview of electric fields.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➔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a topic on the right to jump to 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particular slide.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>
            <a:hlinkClick r:id="rId7" action="ppaction://hlinksldjump"/>
          </p:cNvPr>
          <p:cNvSpPr/>
          <p:nvPr/>
        </p:nvSpPr>
        <p:spPr>
          <a:xfrm>
            <a:off x="4572000" y="3005275"/>
            <a:ext cx="4299900" cy="577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 field of a dipole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>
            <a:hlinkClick r:id="rId8" action="ppaction://hlinksldjump"/>
          </p:cNvPr>
          <p:cNvSpPr/>
          <p:nvPr/>
        </p:nvSpPr>
        <p:spPr>
          <a:xfrm>
            <a:off x="4572000" y="3928200"/>
            <a:ext cx="4299900" cy="5772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Superposition and system choice</a:t>
            </a:r>
            <a:endParaRPr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0" y="0"/>
            <a:ext cx="5905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Charge and Force | Matter and Interactions | 13.2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8600" y="1302500"/>
            <a:ext cx="9003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Point particle: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 object with a radius that is small compared to the distance between it and other objects of interest (pg. 514).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25" y="2042800"/>
            <a:ext cx="2049776" cy="24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2337447" y="2561077"/>
            <a:ext cx="580200" cy="129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330975" y="3866146"/>
            <a:ext cx="580200" cy="129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939750" y="2452936"/>
            <a:ext cx="1796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Like charges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repel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905675" y="3732676"/>
            <a:ext cx="22821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Unlike charges </a:t>
            </a: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attract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30125" y="4533876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13.1, pg 514)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372950" y="2188613"/>
            <a:ext cx="31956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two types of electric charge: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◆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◆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Protons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(positive) and </a:t>
            </a:r>
            <a:r>
              <a:rPr lang="en" b="1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electrons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(negative) are usually considered to be point particles.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75" y="719163"/>
            <a:ext cx="1581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(Fig 13.6, pg 516)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0" y="0"/>
            <a:ext cx="5905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Charge and Force | Matter and Interactions | 13.2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8600" y="1302500"/>
            <a:ext cx="9003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Coulomb’s Law: </a:t>
            </a:r>
            <a:r>
              <a:rPr lang="en" sz="1200" dirty="0">
                <a:latin typeface="+mn-lt"/>
                <a:ea typeface="Roboto"/>
                <a:cs typeface="Roboto"/>
                <a:sym typeface="Roboto"/>
              </a:rPr>
              <a:t>electric force law; describes magnitude of the electric force between two point particles (pg. 514).</a:t>
            </a:r>
            <a:endParaRPr sz="1200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75" y="719163"/>
            <a:ext cx="1581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-12" y="10473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(Fig 13.6, pg 516)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373" y="1810700"/>
            <a:ext cx="3218850" cy="11352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Google Shape;109;p16"/>
              <p:cNvSpPr txBox="1"/>
              <p:nvPr/>
            </p:nvSpPr>
            <p:spPr>
              <a:xfrm>
                <a:off x="890375" y="3150600"/>
                <a:ext cx="4031100" cy="11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= charge of particle 1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 = charge of particle 2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➔"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r = distance between the particles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➔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fPr>
                      <m:num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num>
                      <m:den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4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𝜋</m:t>
                        </m:r>
                        <m:sSub>
                          <m:sSubPr>
                            <m:ctrlP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Roboto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Roboto"/>
                              </a:rPr>
                              <m:t>𝜀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Roboto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ar-AE" b="0" i="1" smtClean="0">
                        <a:latin typeface="Cambria Math" panose="02040503050406030204" pitchFamily="18" charset="0"/>
                        <a:ea typeface="Roboto"/>
                        <a:sym typeface="Roboto"/>
                      </a:rPr>
                      <m:t>=</m:t>
                    </m:r>
                    <m:r>
                      <m:rPr>
                        <m:sty m:val="p"/>
                      </m:rPr>
                      <a:rPr lang="ar-AE" b="0" i="0" smtClean="0">
                        <a:latin typeface="+mj-lt"/>
                        <a:ea typeface="Roboto"/>
                        <a:sym typeface="Roboto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smtClean="0">
                        <a:latin typeface="+mj-lt"/>
                        <a:ea typeface="Roboto"/>
                        <a:sym typeface="Roboto"/>
                      </a:rPr>
                      <m:t>onstant</m:t>
                    </m:r>
                    <m:r>
                      <a:rPr lang="en-US" b="0" i="0" smtClean="0">
                        <a:latin typeface="+mj-lt"/>
                        <a:ea typeface="Roboto"/>
                        <a:sym typeface="Roboto"/>
                      </a:rPr>
                      <m:t> (</m:t>
                    </m:r>
                    <m:r>
                      <m:rPr>
                        <m:sty m:val="p"/>
                      </m:rPr>
                      <a:rPr lang="ar-AE" b="0" i="0" smtClean="0">
                        <a:latin typeface="+mj-lt"/>
                        <a:ea typeface="Roboto"/>
                        <a:sym typeface="Roboto"/>
                      </a:rPr>
                      <m:t>K</m:t>
                    </m:r>
                    <m:r>
                      <a:rPr lang="en-US" b="0" i="0" smtClean="0">
                        <a:latin typeface="+mj-lt"/>
                        <a:ea typeface="Roboto"/>
                        <a:sym typeface="Roboto"/>
                      </a:rPr>
                      <m:t>)</m:t>
                    </m:r>
                    <m:r>
                      <a:rPr lang="ar-AE" b="0" i="1" smtClean="0">
                        <a:latin typeface="Cambria Math" panose="02040503050406030204" pitchFamily="18" charset="0"/>
                        <a:ea typeface="Roboto"/>
                        <a:sym typeface="Roboto"/>
                      </a:rPr>
                      <m:t>= </m:t>
                    </m:r>
                    <m:r>
                      <a:rPr lang="ar-AE" b="0" i="1" smtClean="0">
                        <a:latin typeface="Cambria Math" panose="02040503050406030204" pitchFamily="18" charset="0"/>
                        <a:ea typeface="Roboto"/>
                        <a:sym typeface="Roboto"/>
                      </a:rPr>
                      <m:t>9</m:t>
                    </m:r>
                    <m:r>
                      <a:rPr lang="ar-AE" b="0" i="1" smtClean="0">
                        <a:latin typeface="Cambria Math" panose="02040503050406030204" pitchFamily="18" charset="0"/>
                        <a:ea typeface="Roboto"/>
                        <a:sym typeface="Roboto"/>
                      </a:rPr>
                      <m:t>×</m:t>
                    </m:r>
                    <m:sSup>
                      <m:sSupPr>
                        <m:ctrlP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10</m:t>
                        </m:r>
                      </m:e>
                      <m:sup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9</m:t>
                        </m:r>
                      </m:sup>
                    </m:sSup>
                    <m:r>
                      <a:rPr lang="ar-AE" b="0" i="1" smtClean="0"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</m:t>
                    </m:r>
                    <m:f>
                      <m:fPr>
                        <m:ctrlP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fPr>
                      <m:num>
                        <m:r>
                          <a:rPr lang="ar-AE" b="0" i="1" smtClean="0"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𝑁</m:t>
                        </m:r>
                        <m:sSup>
                          <m:sSupPr>
                            <m:ctrlP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</m:ctrlPr>
                          </m:sSup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𝑚</m:t>
                            </m:r>
                          </m:e>
                          <m:sup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</m:ctrlPr>
                          </m:sSup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𝐶</m:t>
                            </m:r>
                          </m:e>
                          <m:sup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09" name="Google Shape;10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75" y="3150600"/>
                <a:ext cx="4031100" cy="1135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Google Shape;110;p16"/>
          <p:cNvSpPr txBox="1"/>
          <p:nvPr/>
        </p:nvSpPr>
        <p:spPr>
          <a:xfrm>
            <a:off x="5007075" y="2042725"/>
            <a:ext cx="38910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+mn-lt"/>
                <a:ea typeface="Roboto"/>
                <a:cs typeface="Roboto"/>
                <a:sym typeface="Roboto"/>
              </a:rPr>
              <a:t>Remember:</a:t>
            </a:r>
            <a:endParaRPr b="1" dirty="0">
              <a:solidFill>
                <a:srgbClr val="FF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b="1" dirty="0">
                <a:solidFill>
                  <a:srgbClr val="0000FF"/>
                </a:solidFill>
                <a:latin typeface="+mn-lt"/>
                <a:ea typeface="Roboto"/>
                <a:cs typeface="Roboto"/>
                <a:sym typeface="Roboto"/>
              </a:rPr>
              <a:t>Electric force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 acts </a:t>
            </a:r>
            <a:r>
              <a:rPr lang="en" dirty="0">
                <a:solidFill>
                  <a:srgbClr val="9900FF"/>
                </a:solidFill>
                <a:latin typeface="+mn-lt"/>
                <a:ea typeface="Roboto"/>
                <a:cs typeface="Roboto"/>
                <a:sym typeface="Roboto"/>
              </a:rPr>
              <a:t>along a line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 between two point particles (pg 514)</a:t>
            </a: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+mn-lt"/>
                <a:ea typeface="Roboto"/>
                <a:cs typeface="Roboto"/>
                <a:sym typeface="Roboto"/>
              </a:rPr>
              <a:t>Two </a:t>
            </a:r>
            <a:r>
              <a:rPr lang="en" b="1" dirty="0">
                <a:solidFill>
                  <a:srgbClr val="0000FF"/>
                </a:solidFill>
                <a:latin typeface="+mn-lt"/>
                <a:ea typeface="Roboto"/>
                <a:cs typeface="Roboto"/>
                <a:sym typeface="Roboto"/>
              </a:rPr>
              <a:t>charged 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objects </a:t>
            </a:r>
            <a:r>
              <a:rPr lang="en" dirty="0">
                <a:solidFill>
                  <a:srgbClr val="9900FF"/>
                </a:solidFill>
                <a:latin typeface="+mn-lt"/>
                <a:ea typeface="Roboto"/>
                <a:cs typeface="Roboto"/>
                <a:sym typeface="Roboto"/>
              </a:rPr>
              <a:t>interact 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- </a:t>
            </a:r>
            <a:r>
              <a:rPr lang="en" i="1" dirty="0">
                <a:latin typeface="+mn-lt"/>
                <a:ea typeface="Roboto"/>
                <a:cs typeface="Roboto"/>
                <a:sym typeface="Roboto"/>
              </a:rPr>
              <a:t>even if they are some distance apart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! (pg 514)</a:t>
            </a: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0" y="0"/>
            <a:ext cx="5905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Electric Charge and Force | Matter and Interactions | 13.2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8600" y="1302500"/>
            <a:ext cx="51768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Units and Constants</a:t>
            </a: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sz="12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Physics II: Background Information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for more information on SI units.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75" y="719163"/>
            <a:ext cx="15811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-12" y="10473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(Fig 13.6, pg 516)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475" y="2005580"/>
            <a:ext cx="5457574" cy="24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4475" y="434000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(pg 514)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Google Shape;123;p17"/>
              <p:cNvSpPr txBox="1"/>
              <p:nvPr/>
            </p:nvSpPr>
            <p:spPr>
              <a:xfrm>
                <a:off x="5542050" y="2106463"/>
                <a:ext cx="3396900" cy="137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Roboto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Roboto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Roboto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85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12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23" name="Google Shape;123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50" y="2106463"/>
                <a:ext cx="3396900" cy="1376700"/>
              </a:xfrm>
              <a:prstGeom prst="rect">
                <a:avLst/>
              </a:prstGeom>
              <a:blipFill>
                <a:blip r:embed="rId8"/>
                <a:stretch>
                  <a:fillRect l="-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5687325" y="3851125"/>
            <a:ext cx="895500" cy="46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=</a:t>
            </a:r>
            <a:endParaRPr sz="2200" b="1"/>
          </a:p>
        </p:txBody>
      </p:sp>
      <p:sp>
        <p:nvSpPr>
          <p:cNvPr id="129" name="Google Shape;129;p18"/>
          <p:cNvSpPr/>
          <p:nvPr/>
        </p:nvSpPr>
        <p:spPr>
          <a:xfrm>
            <a:off x="5687325" y="3156225"/>
            <a:ext cx="895500" cy="46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↓</a:t>
            </a:r>
            <a:endParaRPr sz="2200" b="1"/>
          </a:p>
        </p:txBody>
      </p:sp>
      <p:sp>
        <p:nvSpPr>
          <p:cNvPr id="130" name="Google Shape;130;p18"/>
          <p:cNvSpPr/>
          <p:nvPr/>
        </p:nvSpPr>
        <p:spPr>
          <a:xfrm>
            <a:off x="5687325" y="2532425"/>
            <a:ext cx="895500" cy="46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↑</a:t>
            </a:r>
            <a:endParaRPr sz="2200" b="1"/>
          </a:p>
        </p:txBody>
      </p:sp>
      <p:sp>
        <p:nvSpPr>
          <p:cNvPr id="131" name="Google Shape;131;p18"/>
          <p:cNvSpPr txBox="1"/>
          <p:nvPr/>
        </p:nvSpPr>
        <p:spPr>
          <a:xfrm>
            <a:off x="0" y="0"/>
            <a:ext cx="76005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Concept of the Electric Field | Matter and Interactions | 13.3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0" y="692775"/>
            <a:ext cx="697200" cy="3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 517)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025" y="2188550"/>
            <a:ext cx="19526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474763" y="3951051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13.7, pg 516)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15400" y="1532225"/>
            <a:ext cx="2921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proton. How would an electron react in these situations?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535925" y="1481438"/>
            <a:ext cx="53271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 electron has a smaller mass than a proton. Would the acceleration of an electron be &gt;, &lt;, or = to the acceleration of a proton?  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550325" y="2440975"/>
            <a:ext cx="1155000" cy="658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0" y="0"/>
            <a:ext cx="76005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Concept of the Electric Field | Matter and Interactions | 13.3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0" y="692775"/>
            <a:ext cx="697200" cy="3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 517)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15400" y="1532225"/>
            <a:ext cx="45777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dirty="0">
                <a:latin typeface="+mn-lt"/>
                <a:ea typeface="Roboto"/>
                <a:cs typeface="Roboto"/>
                <a:sym typeface="Roboto"/>
              </a:rPr>
              <a:t>The electric field from a point charge is </a:t>
            </a:r>
            <a:r>
              <a:rPr lang="en" b="1" dirty="0">
                <a:latin typeface="+mn-lt"/>
                <a:ea typeface="Roboto"/>
                <a:cs typeface="Roboto"/>
                <a:sym typeface="Roboto"/>
              </a:rPr>
              <a:t>always 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present.</a:t>
            </a: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A tree falls in a forest without anyone to hear it. Does it create a sound?</a:t>
            </a:r>
            <a:endParaRPr i="1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An electron exists without any particles by it. Is there still an electric field present?</a:t>
            </a:r>
            <a:endParaRPr i="1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+mn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dirty="0">
                <a:latin typeface="+mn-lt"/>
                <a:ea typeface="Roboto"/>
                <a:cs typeface="Roboto"/>
                <a:sym typeface="Roboto"/>
              </a:rPr>
              <a:t>An electric field will penetrate matter.</a:t>
            </a: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b="1" dirty="0">
                <a:latin typeface="+mn-lt"/>
                <a:ea typeface="Roboto"/>
                <a:cs typeface="Roboto"/>
                <a:sym typeface="Roboto"/>
              </a:rPr>
              <a:t>Units:</a:t>
            </a:r>
            <a:r>
              <a:rPr lang="en" dirty="0">
                <a:latin typeface="+mn-lt"/>
                <a:ea typeface="Roboto"/>
                <a:cs typeface="Roboto"/>
                <a:sym typeface="Roboto"/>
              </a:rPr>
              <a:t> N/C or V/m</a:t>
            </a: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000" y="1895725"/>
            <a:ext cx="3954476" cy="828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Google Shape;152;p19"/>
              <p:cNvSpPr txBox="1"/>
              <p:nvPr/>
            </p:nvSpPr>
            <p:spPr>
              <a:xfrm>
                <a:off x="4961965" y="2811275"/>
                <a:ext cx="4070273" cy="1801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𝐹</m:t>
                        </m:r>
                      </m:e>
                      <m:sub>
                        <m:r>
                          <a:rPr lang="ar-AE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200" dirty="0">
                    <a:latin typeface="Roboto"/>
                    <a:ea typeface="Roboto"/>
                    <a:cs typeface="Roboto"/>
                    <a:sym typeface="Roboto"/>
                  </a:rPr>
                  <a:t> = 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Force on particle 2</a:t>
                </a: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𝑞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= charge of particle 2</a:t>
                </a: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➔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𝐸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= electric field of particle 1 OR sum of electric fields by all other charged particles </a:t>
                </a: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➔"/>
                </a:pPr>
                <a:r>
                  <a:rPr lang="en-US" sz="1200" b="1" dirty="0">
                    <a:solidFill>
                      <a:srgbClr val="FF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Note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: the arrow above the variables gives you a clue that it’s a vector value. Also note that the book doesn’t always include it (even when it is a vector).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52" name="Google Shape;152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65" y="2811275"/>
                <a:ext cx="4070273" cy="1801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0"/>
            <a:ext cx="76005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Concept of the Electric Field | Matter and Interactions | 13.3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0" y="692775"/>
            <a:ext cx="697200" cy="3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 517)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1725" y="2050725"/>
            <a:ext cx="17716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893113" y="4393876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13.12, pg 517)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15400" y="1377425"/>
            <a:ext cx="6408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Positive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charge:  Experiences force in direction of electric field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Negative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charge: Experiences force in opposite direction of electric field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815575" y="2063047"/>
            <a:ext cx="3396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electric field and forces are drawn using arrows (vectors).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7168925" y="3578175"/>
            <a:ext cx="1169700" cy="7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0"/>
          <p:cNvSpPr/>
          <p:nvPr/>
        </p:nvSpPr>
        <p:spPr>
          <a:xfrm rot="-5400000">
            <a:off x="7688325" y="3353150"/>
            <a:ext cx="123600" cy="11769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961875" y="3926575"/>
            <a:ext cx="15765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Magnitude of the electric field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2447" y="3195060"/>
            <a:ext cx="2206800" cy="11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4343388" y="4393876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13.16 pg 519)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0" y="0"/>
            <a:ext cx="76005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Electric Fields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2"/>
                </a:solidFill>
              </a:rPr>
              <a:t>Concept of the Electric Field | Matter and Interactions | 13.3</a:t>
            </a:r>
            <a:endParaRPr sz="1500" b="1">
              <a:solidFill>
                <a:schemeClr val="accent2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427" y="4612825"/>
            <a:ext cx="1332000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25" y="273825"/>
            <a:ext cx="831250" cy="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0" y="692775"/>
            <a:ext cx="697200" cy="3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0" y="1047300"/>
            <a:ext cx="2329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Matter and Interactions (pg 517)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8600" y="1302500"/>
            <a:ext cx="9003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 self-force: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point charge is not affected by its own electric field (pg. 518).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Field: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physical quantity that has a value at every location in space (pg. 518).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 electric field is a </a:t>
            </a:r>
            <a:r>
              <a:rPr lang="en" sz="12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vector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field - there is a 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magnitude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direction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at every location in space (pg. 518).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475" y="2661025"/>
            <a:ext cx="2043925" cy="19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4016450" y="2873150"/>
            <a:ext cx="4737600" cy="1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Mass of Earth creates a gravitational field (pg. 518)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Farther away from the surface of the Earth, gravitational field is smaller in magnitude (pg. 518)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This is similar to an electric field of a point charge!</a:t>
            </a:r>
            <a:endParaRPr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416463" y="4539176"/>
            <a:ext cx="23292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Matter and Interactions (Fig 13.13, pg 518)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6D9EEB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1188</Words>
  <Application>Microsoft Office PowerPoint</Application>
  <PresentationFormat>On-screen Show (16:9)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Merriweather</vt:lpstr>
      <vt:lpstr>Roboto</vt:lpstr>
      <vt:lpstr>Arial</vt:lpstr>
      <vt:lpstr>Cambria Math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mary span</cp:lastModifiedBy>
  <cp:revision>3</cp:revision>
  <dcterms:modified xsi:type="dcterms:W3CDTF">2020-12-14T21:29:57Z</dcterms:modified>
</cp:coreProperties>
</file>