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9" r:id="rId7"/>
    <p:sldId id="282" r:id="rId8"/>
    <p:sldId id="283" r:id="rId9"/>
    <p:sldId id="284" r:id="rId10"/>
    <p:sldId id="280" r:id="rId11"/>
    <p:sldId id="27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Optimisation/Minimisation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5B-FFCC-49BA-A264-6EB27E68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9594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en-AU" dirty="0"/>
              <a:t>What is an Optimisation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03F7-1979-4097-941C-CB3D2D7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544615"/>
          </a:xfrm>
        </p:spPr>
        <p:txBody>
          <a:bodyPr>
            <a:normAutofit/>
          </a:bodyPr>
          <a:lstStyle/>
          <a:p>
            <a:r>
              <a:rPr lang="en-AU" dirty="0"/>
              <a:t>Imagine you had a function y = F(x)</a:t>
            </a:r>
          </a:p>
          <a:p>
            <a:pPr lvl="1"/>
            <a:r>
              <a:rPr lang="en-AU" dirty="0"/>
              <a:t>You want to find the x that will give you the ‘best’ y.  </a:t>
            </a:r>
            <a:r>
              <a:rPr lang="en-AU" b="1" dirty="0"/>
              <a:t>How?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r>
              <a:rPr lang="en-AU" dirty="0"/>
              <a:t>There are </a:t>
            </a:r>
            <a:r>
              <a:rPr lang="en-AU" b="1" dirty="0"/>
              <a:t>many different</a:t>
            </a:r>
            <a:r>
              <a:rPr lang="en-AU" dirty="0"/>
              <a:t> methods that can be used to find the ‘optimum’ set of inputs. </a:t>
            </a:r>
          </a:p>
          <a:p>
            <a:pPr lvl="1"/>
            <a:r>
              <a:rPr lang="en-AU" dirty="0"/>
              <a:t>For the sake of clarity, we will assume that the ‘optimum’ output is the one closest to zero – these are called </a:t>
            </a:r>
            <a:r>
              <a:rPr lang="en-AU" b="1" dirty="0"/>
              <a:t>minimisation problems.</a:t>
            </a:r>
            <a:endParaRPr lang="en-AU" dirty="0"/>
          </a:p>
          <a:p>
            <a:r>
              <a:rPr lang="en-AU" dirty="0"/>
              <a:t>DEMONSTRATION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0741C-234C-41D6-917D-48A0527BE672}"/>
              </a:ext>
            </a:extLst>
          </p:cNvPr>
          <p:cNvSpPr/>
          <p:nvPr/>
        </p:nvSpPr>
        <p:spPr>
          <a:xfrm>
            <a:off x="4727848" y="2611355"/>
            <a:ext cx="1816988" cy="8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SOME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3D7DFB-F832-4E02-AFE2-43315DF983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47728" y="3020177"/>
            <a:ext cx="108012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3857A9-B352-47E6-AC4C-D47D09991F3E}"/>
              </a:ext>
            </a:extLst>
          </p:cNvPr>
          <p:cNvCxnSpPr>
            <a:cxnSpLocks/>
          </p:cNvCxnSpPr>
          <p:nvPr/>
        </p:nvCxnSpPr>
        <p:spPr>
          <a:xfrm>
            <a:off x="6570640" y="3020177"/>
            <a:ext cx="108012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FAEA51-F11B-41CC-9A81-59B25D2CE29F}"/>
              </a:ext>
            </a:extLst>
          </p:cNvPr>
          <p:cNvSpPr txBox="1"/>
          <p:nvPr/>
        </p:nvSpPr>
        <p:spPr>
          <a:xfrm>
            <a:off x="3633676" y="261135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Input(s)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99D67-B3C5-4E01-8330-264AFFFE77EE}"/>
              </a:ext>
            </a:extLst>
          </p:cNvPr>
          <p:cNvSpPr txBox="1"/>
          <p:nvPr/>
        </p:nvSpPr>
        <p:spPr>
          <a:xfrm>
            <a:off x="6544836" y="261902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142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14D-5AB0-44C6-BFDC-8BC6C6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/>
          <a:lstStyle/>
          <a:p>
            <a:r>
              <a:rPr lang="en-AU" dirty="0"/>
              <a:t>Solution #1: Brute Force!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01F8-770A-4037-AD8D-9F3E1A9A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936104"/>
          </a:xfrm>
        </p:spPr>
        <p:txBody>
          <a:bodyPr/>
          <a:lstStyle/>
          <a:p>
            <a:r>
              <a:rPr lang="en-AU" dirty="0"/>
              <a:t>Try as many inputs as possible and pick the lowest (guess </a:t>
            </a:r>
            <a:r>
              <a:rPr lang="en-AU"/>
              <a:t>and check)</a:t>
            </a:r>
            <a:endParaRPr lang="en-AU" dirty="0"/>
          </a:p>
          <a:p>
            <a:pPr lvl="1"/>
            <a:r>
              <a:rPr lang="en-AU" dirty="0"/>
              <a:t>You can choose inputs in a systematic/structured way, or randomly.</a:t>
            </a:r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DB690-1D2A-462B-A919-DA9DEAD716B0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3995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PROs:</a:t>
            </a:r>
          </a:p>
          <a:p>
            <a:r>
              <a:rPr lang="en-AU" dirty="0"/>
              <a:t>Very easy to code</a:t>
            </a:r>
          </a:p>
          <a:p>
            <a:r>
              <a:rPr lang="en-AU" dirty="0"/>
              <a:t>You can be confident you have found the global minimum (more on this later)</a:t>
            </a:r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210DA-D3D9-4A67-B39A-6761417E7AAF}"/>
              </a:ext>
            </a:extLst>
          </p:cNvPr>
          <p:cNvSpPr txBox="1">
            <a:spLocks/>
          </p:cNvSpPr>
          <p:nvPr/>
        </p:nvSpPr>
        <p:spPr>
          <a:xfrm>
            <a:off x="5807968" y="2204864"/>
            <a:ext cx="3995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CONs:</a:t>
            </a:r>
          </a:p>
          <a:p>
            <a:r>
              <a:rPr lang="en-AU" dirty="0"/>
              <a:t>SLOW AF</a:t>
            </a:r>
          </a:p>
          <a:p>
            <a:r>
              <a:rPr lang="en-AU" dirty="0"/>
              <a:t>Scales VERY poorly with increasing input dimensions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677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78F-549A-4EB8-9FA5-1516B7A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Solution #2: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3B-4826-47A3-89FF-511A07AE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89451"/>
            <a:ext cx="9144000" cy="5507901"/>
          </a:xfrm>
        </p:spPr>
        <p:txBody>
          <a:bodyPr>
            <a:normAutofit/>
          </a:bodyPr>
          <a:lstStyle/>
          <a:p>
            <a:r>
              <a:rPr lang="en-AU" dirty="0"/>
              <a:t>Gradient descent are a </a:t>
            </a:r>
            <a:r>
              <a:rPr lang="en-AU" b="1" dirty="0"/>
              <a:t>class</a:t>
            </a:r>
            <a:r>
              <a:rPr lang="en-AU" dirty="0"/>
              <a:t> of </a:t>
            </a:r>
            <a:r>
              <a:rPr lang="en-AU" b="1" dirty="0"/>
              <a:t>iterative </a:t>
            </a:r>
            <a:r>
              <a:rPr lang="en-AU" dirty="0"/>
              <a:t>solutions that use the function gradient.</a:t>
            </a:r>
          </a:p>
          <a:p>
            <a:pPr lvl="1"/>
            <a:r>
              <a:rPr lang="en-AU" dirty="0"/>
              <a:t>At each guess, some form of gradient is computed, and this is used to decide the next guess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There are </a:t>
            </a:r>
            <a:r>
              <a:rPr lang="en-AU" b="1" dirty="0"/>
              <a:t>a LOT</a:t>
            </a:r>
            <a:r>
              <a:rPr lang="en-AU" dirty="0"/>
              <a:t> of implementations of this principle! The best choice depends on the nature of the problem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You should be able to code a rudimentary GD yourselves.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268B3-B762-434C-9FB6-750E482A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0" y="2242972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BB8-979E-487B-AFFD-D0F0A94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Global Vs Local Minimums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B3C66-A3BA-4EC4-8FCC-1E214E2D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83261"/>
            <a:ext cx="3528392" cy="252028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426403-4EC4-4BA5-8805-7B342021B50F}"/>
              </a:ext>
            </a:extLst>
          </p:cNvPr>
          <p:cNvSpPr txBox="1">
            <a:spLocks/>
          </p:cNvSpPr>
          <p:nvPr/>
        </p:nvSpPr>
        <p:spPr>
          <a:xfrm>
            <a:off x="5159896" y="2348880"/>
            <a:ext cx="5508104" cy="356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GD Solvers typically find the ‘bottom’ of whatever local potential they are in!</a:t>
            </a:r>
          </a:p>
          <a:p>
            <a:pPr lvl="2"/>
            <a:r>
              <a:rPr lang="en-AU" dirty="0"/>
              <a:t>This means they tend to find the </a:t>
            </a:r>
            <a:r>
              <a:rPr lang="en-AU" b="1" dirty="0"/>
              <a:t>local</a:t>
            </a:r>
            <a:r>
              <a:rPr lang="en-AU" dirty="0"/>
              <a:t> minimum, instead of the </a:t>
            </a:r>
            <a:r>
              <a:rPr lang="en-AU" b="1" dirty="0"/>
              <a:t>global </a:t>
            </a:r>
            <a:r>
              <a:rPr lang="en-AU" dirty="0"/>
              <a:t>minimum.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r>
              <a:rPr lang="en-AU" dirty="0"/>
              <a:t>Solutions?</a:t>
            </a:r>
          </a:p>
          <a:p>
            <a:pPr lvl="2"/>
            <a:r>
              <a:rPr lang="en-AU" dirty="0"/>
              <a:t>Randomize the starting location – hope you get put in the global minimum potential?</a:t>
            </a:r>
          </a:p>
          <a:p>
            <a:pPr lvl="2"/>
            <a:r>
              <a:rPr lang="en-AU" dirty="0"/>
              <a:t>Add some randomness into the descent process!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7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4A46-F638-4BD8-8827-EB7CF6E6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#3: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C829-149C-46CF-A2BC-6A34CB97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495800"/>
          </a:xfrm>
        </p:spPr>
        <p:txBody>
          <a:bodyPr/>
          <a:lstStyle/>
          <a:p>
            <a:r>
              <a:rPr lang="en-AU" dirty="0"/>
              <a:t>A random/jumping search; from a given input position (a), we check the output status of a neighbouring position (b). We </a:t>
            </a:r>
            <a:r>
              <a:rPr lang="en-AU" b="1" dirty="0"/>
              <a:t>may decide</a:t>
            </a:r>
            <a:r>
              <a:rPr lang="en-AU" dirty="0"/>
              <a:t> to ‘jump’ to position (b).</a:t>
            </a:r>
          </a:p>
          <a:p>
            <a:r>
              <a:rPr lang="en-AU" dirty="0"/>
              <a:t>We formulate an ‘Acceptance Probability’ P(</a:t>
            </a:r>
            <a:r>
              <a:rPr lang="en-AU" dirty="0" err="1"/>
              <a:t>a,b,T</a:t>
            </a:r>
            <a:r>
              <a:rPr lang="en-AU" dirty="0"/>
              <a:t>) is the probability that we will jump from </a:t>
            </a:r>
            <a:r>
              <a:rPr lang="en-AU" b="1" dirty="0"/>
              <a:t>a </a:t>
            </a:r>
            <a:r>
              <a:rPr lang="en-AU" dirty="0"/>
              <a:t>to </a:t>
            </a:r>
            <a:r>
              <a:rPr lang="en-AU" b="1" dirty="0"/>
              <a:t>b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If </a:t>
            </a:r>
            <a:r>
              <a:rPr lang="en-AU" b="1" dirty="0"/>
              <a:t>b </a:t>
            </a:r>
            <a:r>
              <a:rPr lang="en-AU" dirty="0"/>
              <a:t>is a more favourable input position, we are more likely to jump to it.</a:t>
            </a:r>
          </a:p>
          <a:p>
            <a:pPr lvl="1"/>
            <a:r>
              <a:rPr lang="en-AU" dirty="0"/>
              <a:t>However, there is still a non-zero probability of jumping to an </a:t>
            </a:r>
            <a:r>
              <a:rPr lang="en-AU" b="1" dirty="0"/>
              <a:t>unfavourable</a:t>
            </a:r>
            <a:r>
              <a:rPr lang="en-AU" dirty="0"/>
              <a:t> position – this likelihood is dictated by the ‘Temperature’ (</a:t>
            </a:r>
            <a:r>
              <a:rPr lang="en-AU" b="1" dirty="0"/>
              <a:t>T</a:t>
            </a:r>
            <a:r>
              <a:rPr lang="en-AU" dirty="0"/>
              <a:t>) of the system, which gradually lowers.</a:t>
            </a:r>
          </a:p>
          <a:p>
            <a:r>
              <a:rPr lang="en-AU" dirty="0"/>
              <a:t>Our searcher is </a:t>
            </a:r>
            <a:r>
              <a:rPr lang="en-AU" b="1" dirty="0"/>
              <a:t>more likely</a:t>
            </a:r>
            <a:r>
              <a:rPr lang="en-AU" dirty="0"/>
              <a:t> to descend gradients, but still has sufficient randomness to jump between wells -&gt; this increases the likelihood that we find the global minimum!</a:t>
            </a:r>
          </a:p>
          <a:p>
            <a:pPr lvl="1"/>
            <a:endParaRPr lang="en-AU" dirty="0"/>
          </a:p>
        </p:txBody>
      </p:sp>
      <p:pic>
        <p:nvPicPr>
          <p:cNvPr id="1026" name="Picture 2" descr="Image result for simulated annealing gif">
            <a:extLst>
              <a:ext uri="{FF2B5EF4-FFF2-40B4-BE49-F238E27FC236}">
                <a16:creationId xmlns:a16="http://schemas.microsoft.com/office/drawing/2014/main" id="{DE252903-320D-4337-98B5-4F8A873AE4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157192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010-170E-4DBF-AA7C-72B7E08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10297144" cy="619472"/>
          </a:xfrm>
        </p:spPr>
        <p:txBody>
          <a:bodyPr>
            <a:normAutofit fontScale="90000"/>
          </a:bodyPr>
          <a:lstStyle/>
          <a:p>
            <a:r>
              <a:rPr lang="en-AU" dirty="0"/>
              <a:t>Things to Consider in your Choice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C49-F176-4BC6-AFC3-98C835D0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r>
              <a:rPr lang="en-AU" dirty="0"/>
              <a:t>To make a sensible decision as to our optimisation algorithm, we need to think about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Does the function evaluate quickly or slowly?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Can we evaluate the gradient of the function? How smooth do we expect the output to be?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 we expect a single </a:t>
            </a:r>
            <a:r>
              <a:rPr lang="en-AU" b="1" dirty="0"/>
              <a:t>global</a:t>
            </a:r>
            <a:r>
              <a:rPr lang="en-AU" dirty="0"/>
              <a:t> minimum, or are there many local minimums to chose from?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Are our inputs discrete or continuous?</a:t>
            </a:r>
          </a:p>
        </p:txBody>
      </p:sp>
    </p:spTree>
    <p:extLst>
      <p:ext uri="{BB962C8B-B14F-4D97-AF65-F5344CB8AC3E}">
        <p14:creationId xmlns:p14="http://schemas.microsoft.com/office/powerpoint/2010/main" val="26652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A50-3D61-4574-BC0B-67D704E3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Framing other problems as minimisation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575A-5843-47CC-8659-CDEE3734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Sometimes you want to use someone else’s optimization routine (</a:t>
            </a:r>
            <a:r>
              <a:rPr lang="en-AU" dirty="0" err="1"/>
              <a:t>eg</a:t>
            </a:r>
            <a:r>
              <a:rPr lang="en-AU" dirty="0"/>
              <a:t> those found in </a:t>
            </a:r>
            <a:r>
              <a:rPr lang="en-AU" dirty="0" err="1"/>
              <a:t>scipy.optimize</a:t>
            </a:r>
            <a:r>
              <a:rPr lang="en-AU" dirty="0"/>
              <a:t>)</a:t>
            </a:r>
          </a:p>
          <a:p>
            <a:r>
              <a:rPr lang="en-AU" dirty="0"/>
              <a:t>Sometimes you want to optimize something that doesn’t have an output that you can minimize (</a:t>
            </a:r>
            <a:r>
              <a:rPr lang="en-AU" dirty="0" err="1"/>
              <a:t>eg</a:t>
            </a:r>
            <a:r>
              <a:rPr lang="en-AU" dirty="0"/>
              <a:t> curve fitting, spectra matching).</a:t>
            </a:r>
          </a:p>
          <a:p>
            <a:endParaRPr lang="en-AU" dirty="0"/>
          </a:p>
          <a:p>
            <a:r>
              <a:rPr lang="en-AU" dirty="0"/>
              <a:t>With a mild extra effort, you can turn most optimization problems into minimization problems! To do this, you need to write a ‘wrapper’ function. </a:t>
            </a:r>
          </a:p>
          <a:p>
            <a:pPr lvl="1"/>
            <a:r>
              <a:rPr lang="en-AU" dirty="0"/>
              <a:t>Importantly, the output of this wrapper function should be minimizable.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8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CD2A-88E8-404A-B879-EAEDEB1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Wrapper Function Example: Curve Fitting.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C90D1-CD36-4698-81C6-2CECC06E5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00808"/>
            <a:ext cx="530542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3B6C6-2A55-47D7-A2C4-645A847B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11" y="3771304"/>
            <a:ext cx="5600700" cy="27717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09C85-FA46-433E-B181-DAACF1B9AC71}"/>
              </a:ext>
            </a:extLst>
          </p:cNvPr>
          <p:cNvSpPr txBox="1">
            <a:spLocks/>
          </p:cNvSpPr>
          <p:nvPr/>
        </p:nvSpPr>
        <p:spPr>
          <a:xfrm>
            <a:off x="7392144" y="1340768"/>
            <a:ext cx="4248472" cy="506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 am trying to fit a curve of type logistic_1 to some data.</a:t>
            </a:r>
          </a:p>
          <a:p>
            <a:r>
              <a:rPr lang="en-AU" dirty="0"/>
              <a:t>Logistic_1 is a function that defines my curve; for a given input (theta) and curve parameter (b) it will return a probability.</a:t>
            </a:r>
          </a:p>
          <a:p>
            <a:endParaRPr lang="en-AU" dirty="0"/>
          </a:p>
          <a:p>
            <a:r>
              <a:rPr lang="en-AU" dirty="0"/>
              <a:t>L1_wrapper that returns how good a guess for b (given as x) fits the data (theta and </a:t>
            </a:r>
            <a:r>
              <a:rPr lang="en-AU" dirty="0" err="1"/>
              <a:t>r_on_f</a:t>
            </a:r>
            <a:r>
              <a:rPr lang="en-AU" dirty="0"/>
              <a:t>, which are my x and y values).</a:t>
            </a:r>
          </a:p>
          <a:p>
            <a:endParaRPr lang="en-AU" dirty="0"/>
          </a:p>
          <a:p>
            <a:r>
              <a:rPr lang="en-AU" dirty="0"/>
              <a:t>I can pass this wrapper to a </a:t>
            </a:r>
            <a:r>
              <a:rPr lang="en-AU" dirty="0" err="1"/>
              <a:t>scipy.optimize</a:t>
            </a:r>
            <a:r>
              <a:rPr lang="en-AU" dirty="0"/>
              <a:t> and it will return the b that gave the smallest residuals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8598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2898</TotalTime>
  <Words>733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Optimisation/Minimisation</vt:lpstr>
      <vt:lpstr>What is an Optimisation problem?</vt:lpstr>
      <vt:lpstr>Solution #1: Brute Force!</vt:lpstr>
      <vt:lpstr>Solution #2: Gradient Descent</vt:lpstr>
      <vt:lpstr>Global Vs Local Minimums</vt:lpstr>
      <vt:lpstr>Solution #3: Simulated Annealing</vt:lpstr>
      <vt:lpstr>Things to Consider in your Choice of Method</vt:lpstr>
      <vt:lpstr>Framing other problems as minimisation problems</vt:lpstr>
      <vt:lpstr>Wrapper Function Example: Curve Fitting.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19</cp:revision>
  <dcterms:created xsi:type="dcterms:W3CDTF">2019-01-10T23:40:23Z</dcterms:created>
  <dcterms:modified xsi:type="dcterms:W3CDTF">2019-01-19T04:57:22Z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