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Analogue Digital Converters (ADCs) and Random Numbers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6846-C346-4924-9CDD-34717A29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This Tutorial You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523B-B40F-4228-83C9-CED29EED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 what an Analogue to Digital Converter (ADC) is and why they are necessary</a:t>
            </a:r>
          </a:p>
          <a:p>
            <a:r>
              <a:rPr lang="en-AU" dirty="0"/>
              <a:t>Understand the concept of bit depth and input range, and how they affect the quality of your ADC</a:t>
            </a:r>
          </a:p>
          <a:p>
            <a:r>
              <a:rPr lang="en-AU" dirty="0"/>
              <a:t>Use a rudimentary ADC (and build your own!)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02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6A3C-4298-4E0D-A18B-20BBCEBD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need ADCs?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E9-E3AB-449A-9210-9E6CEF92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Analogue signals exist as a continuous range</a:t>
            </a:r>
          </a:p>
          <a:p>
            <a:endParaRPr lang="en-AU" dirty="0"/>
          </a:p>
          <a:p>
            <a:r>
              <a:rPr lang="en-AU" dirty="0"/>
              <a:t>Digital signals (including when they’re stored) can only exist as digital, </a:t>
            </a:r>
            <a:r>
              <a:rPr lang="en-AU" b="1" dirty="0"/>
              <a:t>discrete</a:t>
            </a:r>
            <a:r>
              <a:rPr lang="en-AU" dirty="0"/>
              <a:t> values!</a:t>
            </a:r>
          </a:p>
          <a:p>
            <a:endParaRPr lang="en-AU" dirty="0"/>
          </a:p>
          <a:p>
            <a:r>
              <a:rPr lang="en-AU" dirty="0"/>
              <a:t>We need some protocol for converting an</a:t>
            </a:r>
          </a:p>
          <a:p>
            <a:pPr marL="0" indent="0">
              <a:buNone/>
            </a:pPr>
            <a:r>
              <a:rPr lang="en-AU" dirty="0"/>
              <a:t>Analogue signal into a digital one.</a:t>
            </a:r>
          </a:p>
        </p:txBody>
      </p:sp>
      <p:pic>
        <p:nvPicPr>
          <p:cNvPr id="1026" name="Picture 2" descr="Image result for byte storage">
            <a:extLst>
              <a:ext uri="{FF2B5EF4-FFF2-40B4-BE49-F238E27FC236}">
                <a16:creationId xmlns:a16="http://schemas.microsoft.com/office/drawing/2014/main" id="{4884C13E-82AF-490C-BCCA-EF4B7B9D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295775"/>
            <a:ext cx="40576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B87-0806-4C25-A639-5DB1BA2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Basic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B431-D8B6-44A6-8A56-D752187C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analogue signal is </a:t>
            </a:r>
            <a:r>
              <a:rPr lang="en-AU" b="1" dirty="0"/>
              <a:t>discretised</a:t>
            </a:r>
            <a:r>
              <a:rPr lang="en-AU" dirty="0"/>
              <a:t> – it is broken up from a series of continuous values into a series of discrete values.</a:t>
            </a:r>
          </a:p>
          <a:p>
            <a:endParaRPr lang="en-AU" dirty="0"/>
          </a:p>
          <a:p>
            <a:r>
              <a:rPr lang="en-AU" dirty="0"/>
              <a:t>Each ‘real’ value is mapped to the </a:t>
            </a:r>
            <a:r>
              <a:rPr lang="en-AU" b="1" dirty="0"/>
              <a:t>closest possible digital value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6B638D8-1986-46FF-A452-9B64C561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789040"/>
            <a:ext cx="4392488" cy="28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4A55DD-4728-44F7-BAB0-B2D110D5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840914"/>
            <a:ext cx="4392488" cy="28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584A-AAD7-448F-A48B-9D9DBEE4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 Depth And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8AC3-62A5-4457-8732-BD0E3CA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Bit Depth</a:t>
            </a:r>
            <a:r>
              <a:rPr lang="en-AU" dirty="0"/>
              <a:t> is the number of bits that are being used to encode the signal.</a:t>
            </a:r>
          </a:p>
          <a:p>
            <a:pPr marL="0" indent="0">
              <a:buNone/>
            </a:pPr>
            <a:r>
              <a:rPr lang="en-AU" b="1" dirty="0"/>
              <a:t>	</a:t>
            </a:r>
            <a:r>
              <a:rPr lang="en-AU" dirty="0"/>
              <a:t>The total number of possible values is 2^(</a:t>
            </a:r>
            <a:r>
              <a:rPr lang="en-AU" dirty="0" err="1"/>
              <a:t>num_bits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b="1" dirty="0"/>
              <a:t>	More bits = finer resolution!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Range</a:t>
            </a:r>
            <a:r>
              <a:rPr lang="en-AU" dirty="0"/>
              <a:t> is the range of values that the ADC will encode for</a:t>
            </a:r>
          </a:p>
          <a:p>
            <a:pPr marL="0" indent="0">
              <a:buNone/>
            </a:pPr>
            <a:r>
              <a:rPr lang="en-AU" dirty="0"/>
              <a:t>	If the range is too small, high/low values will be </a:t>
            </a:r>
            <a:r>
              <a:rPr lang="en-AU" dirty="0" err="1"/>
              <a:t>cutoff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If the range is too large, you are wasting a lot of your levels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b="1" dirty="0"/>
              <a:t>You need to match the range with the expected signal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73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571-9E09-4671-9E62-D4C3878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EA60-9A81-4353-98C2-284D5B52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‘Random’ numbers have to come from </a:t>
            </a:r>
            <a:r>
              <a:rPr lang="en-AU" b="1" dirty="0"/>
              <a:t>somewhere</a:t>
            </a:r>
            <a:endParaRPr lang="en-AU" dirty="0"/>
          </a:p>
          <a:p>
            <a:endParaRPr lang="en-AU" dirty="0"/>
          </a:p>
          <a:p>
            <a:r>
              <a:rPr lang="en-AU" dirty="0"/>
              <a:t>Most pseudo-random number generators will generate random numbers using a highly unstable function</a:t>
            </a:r>
          </a:p>
          <a:p>
            <a:endParaRPr lang="en-AU" dirty="0"/>
          </a:p>
          <a:p>
            <a:r>
              <a:rPr lang="en-AU" dirty="0"/>
              <a:t>‘True Random’ numbers come from natural sources – there are a lot of sources out there (</a:t>
            </a:r>
            <a:r>
              <a:rPr lang="en-AU" dirty="0" err="1"/>
              <a:t>eg</a:t>
            </a:r>
            <a:r>
              <a:rPr lang="en-AU" dirty="0"/>
              <a:t> Cosmic Background Radiation)</a:t>
            </a:r>
          </a:p>
          <a:p>
            <a:pPr lvl="1"/>
            <a:r>
              <a:rPr lang="en-AU" dirty="0"/>
              <a:t>But how much can be ‘truly random’ if the values are still influenced by our measurement apparatus?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24E0-D9EC-49A0-9D50-E6A1247D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3429000"/>
            <a:ext cx="1924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1D31-7200-41E7-AAA2-A18A02D3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8B8E-FB93-4BA5-9D63-33D5AE83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.Zip it!</a:t>
            </a:r>
          </a:p>
          <a:p>
            <a:pPr lvl="1"/>
            <a:r>
              <a:rPr lang="en-AU" dirty="0"/>
              <a:t>File compression works through identifying patterns – if your series of numbers are incompressible, then you have got a good random number generator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Go and write your own (or steal from Wikipedia), save the data and attempt to compress it. See how random you can get!</a:t>
            </a:r>
          </a:p>
          <a:p>
            <a:endParaRPr lang="en-AU" dirty="0"/>
          </a:p>
          <a:p>
            <a:r>
              <a:rPr lang="en-AU" dirty="0"/>
              <a:t>Michael’s notes on RNGs are super helpful (referenced in the tutorial notebook) and will </a:t>
            </a:r>
            <a:r>
              <a:rPr lang="en-AU" b="1" dirty="0"/>
              <a:t>probably be in </a:t>
            </a:r>
            <a:r>
              <a:rPr lang="en-AU" b="1"/>
              <a:t>the exam.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8229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4096</TotalTime>
  <Words>317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Analogue Digital Converters (ADCs) and Random Numbers</vt:lpstr>
      <vt:lpstr>In This Tutorial You Will:</vt:lpstr>
      <vt:lpstr>Why do we need ADCs?</vt:lpstr>
      <vt:lpstr>A Basic ADC</vt:lpstr>
      <vt:lpstr>Bit Depth And Range</vt:lpstr>
      <vt:lpstr>Generating Random Numbers</vt:lpstr>
      <vt:lpstr>Checking 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60</cp:revision>
  <dcterms:created xsi:type="dcterms:W3CDTF">2019-01-10T23:40:23Z</dcterms:created>
  <dcterms:modified xsi:type="dcterms:W3CDTF">2019-03-28T11:17:04Z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