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57" r:id="rId7"/>
    <p:sldId id="259" r:id="rId8"/>
    <p:sldId id="260" r:id="rId9"/>
    <p:sldId id="268" r:id="rId10"/>
    <p:sldId id="261" r:id="rId11"/>
    <p:sldId id="262" r:id="rId12"/>
    <p:sldId id="267" r:id="rId13"/>
    <p:sldId id="264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396" y="6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3/10/2020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3/10/2020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oreilly.com/library/view/elegant-scipy/9781491922927/ch04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Fourier Transforms and Methods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PHYS3112 – </a:t>
            </a:r>
            <a:r>
              <a:rPr lang="en-AU"/>
              <a:t>Tutorial 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02BF7-8C3B-4835-A706-0D3824CE0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2D 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47FCB-8A12-4E98-BA72-23F31131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You can also </a:t>
            </a:r>
            <a:r>
              <a:rPr lang="en-AU" dirty="0" err="1"/>
              <a:t>fourier</a:t>
            </a:r>
            <a:r>
              <a:rPr lang="en-AU" dirty="0"/>
              <a:t> transform images.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The result here is the 2D representation of the frequency components of the signal.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6AA3326-65BA-4B97-A4E6-E84149409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2636912"/>
            <a:ext cx="32004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F210C84-2D7B-49D6-BA1A-6428C7982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2564904"/>
            <a:ext cx="32004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882A08A-4395-444C-B3B0-3E18688C73DC}"/>
              </a:ext>
            </a:extLst>
          </p:cNvPr>
          <p:cNvCxnSpPr/>
          <p:nvPr/>
        </p:nvCxnSpPr>
        <p:spPr>
          <a:xfrm>
            <a:off x="4724400" y="3645024"/>
            <a:ext cx="86754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123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8E90B-0EFC-41CE-BD22-5BC6D749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Image Noise Filtering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06FFBD-6B2B-4F55-BDD9-56035D474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By messing with the </a:t>
            </a:r>
            <a:r>
              <a:rPr lang="en-AU" dirty="0" err="1"/>
              <a:t>fourier</a:t>
            </a:r>
            <a:r>
              <a:rPr lang="en-AU" dirty="0"/>
              <a:t>-space, you can make changes to the image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This can be used in image processing – if the noise has a HIGH spatial frequency, you can take only the lower frequencies and ignore the noise!</a:t>
            </a:r>
          </a:p>
          <a:p>
            <a:r>
              <a:rPr lang="en-AU" dirty="0"/>
              <a:t>(This is especially good for noise with regular frequencies)</a:t>
            </a:r>
          </a:p>
        </p:txBody>
      </p:sp>
    </p:spTree>
    <p:extLst>
      <p:ext uri="{BB962C8B-B14F-4D97-AF65-F5344CB8AC3E}">
        <p14:creationId xmlns:p14="http://schemas.microsoft.com/office/powerpoint/2010/main" val="3864110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65CB-7CFF-443F-AE48-F343C2D4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Your Goal: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DE3D27-FFB0-4514-A920-5FBF5701F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04" y="2492896"/>
            <a:ext cx="4107807" cy="29710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3488E5-F746-4FF4-AC8A-547FE36C52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2492896"/>
            <a:ext cx="4107808" cy="297105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6C07FF-049F-4CF4-AE45-07B590FA6099}"/>
              </a:ext>
            </a:extLst>
          </p:cNvPr>
          <p:cNvCxnSpPr/>
          <p:nvPr/>
        </p:nvCxnSpPr>
        <p:spPr>
          <a:xfrm>
            <a:off x="4871864" y="3861048"/>
            <a:ext cx="18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03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91C2-D75D-424F-83C4-D12CFA66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Today we will: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4CE8-B265-427D-8728-16A8CC527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dirty="0"/>
              <a:t>Learn about the Fourier transform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Learn how to apply the FFT to </a:t>
            </a:r>
            <a:r>
              <a:rPr lang="en-AU" b="1" dirty="0"/>
              <a:t>everything</a:t>
            </a:r>
            <a:endParaRPr lang="en-AU" dirty="0"/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Design an image filter using 2D Fourier transforms</a:t>
            </a:r>
          </a:p>
        </p:txBody>
      </p:sp>
    </p:spTree>
    <p:extLst>
      <p:ext uri="{BB962C8B-B14F-4D97-AF65-F5344CB8AC3E}">
        <p14:creationId xmlns:p14="http://schemas.microsoft.com/office/powerpoint/2010/main" val="146378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12563-4557-47BF-8532-E2C201E6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You have probably heard of the Fourier Transform!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6156AF-B3BA-4E0B-8E42-6196712B8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60" y="2082800"/>
            <a:ext cx="2719378" cy="4267200"/>
          </a:xfrm>
        </p:spPr>
      </p:pic>
      <p:pic>
        <p:nvPicPr>
          <p:cNvPr id="1026" name="Picture 2" descr="Image result for baby with knife">
            <a:extLst>
              <a:ext uri="{FF2B5EF4-FFF2-40B4-BE49-F238E27FC236}">
                <a16:creationId xmlns:a16="http://schemas.microsoft.com/office/drawing/2014/main" id="{ADDBC82E-27BE-4E6F-B35F-DC6BD09FE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2924944"/>
            <a:ext cx="2133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785B8200-772D-465E-9C75-01A07F1CC6CA}"/>
              </a:ext>
            </a:extLst>
          </p:cNvPr>
          <p:cNvSpPr/>
          <p:nvPr/>
        </p:nvSpPr>
        <p:spPr>
          <a:xfrm>
            <a:off x="4655840" y="3356992"/>
            <a:ext cx="2016224" cy="1224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8648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B8B3-A756-4504-A61C-A6488BB33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the Fourier Transform?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7FB7E-CD2F-4124-BB7D-4F7C139D0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Transforms a signal from </a:t>
            </a:r>
            <a:r>
              <a:rPr lang="en-AU" b="1" dirty="0"/>
              <a:t>time-space </a:t>
            </a:r>
            <a:r>
              <a:rPr lang="en-AU" dirty="0"/>
              <a:t>to </a:t>
            </a:r>
            <a:r>
              <a:rPr lang="en-AU" b="1" dirty="0"/>
              <a:t>frequency space</a:t>
            </a:r>
            <a:r>
              <a:rPr lang="en-AU" dirty="0"/>
              <a:t>.</a:t>
            </a:r>
          </a:p>
          <a:p>
            <a:pPr lvl="1"/>
            <a:r>
              <a:rPr lang="en-AU" dirty="0"/>
              <a:t>I.e. it displays the frequencies present in a signal.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r>
              <a:rPr lang="en-AU" dirty="0"/>
              <a:t>Complicated Maths!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Inside the Coupled Pendulum Lab!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0D4DE3-FDA6-4728-91D5-1253DC313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808" y="3140968"/>
            <a:ext cx="3120029" cy="2056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FA34B7-CDC1-45BD-B56A-5C32F7783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304" y="3140968"/>
            <a:ext cx="2964255" cy="195579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75390F-51C2-4F4C-A614-11D2A0809263}"/>
              </a:ext>
            </a:extLst>
          </p:cNvPr>
          <p:cNvCxnSpPr/>
          <p:nvPr/>
        </p:nvCxnSpPr>
        <p:spPr>
          <a:xfrm>
            <a:off x="7680176" y="4169069"/>
            <a:ext cx="9484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17EDD1-6D30-474C-9357-435E595F13D4}"/>
              </a:ext>
            </a:extLst>
          </p:cNvPr>
          <p:cNvSpPr txBox="1"/>
          <p:nvPr/>
        </p:nvSpPr>
        <p:spPr>
          <a:xfrm>
            <a:off x="5586222" y="519717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92D050"/>
                </a:solidFill>
              </a:rPr>
              <a:t>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A39224-81D7-40D5-B9F0-96099D322C16}"/>
              </a:ext>
            </a:extLst>
          </p:cNvPr>
          <p:cNvSpPr txBox="1"/>
          <p:nvPr/>
        </p:nvSpPr>
        <p:spPr>
          <a:xfrm>
            <a:off x="9618949" y="5140699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92D050"/>
                </a:solidFill>
              </a:rPr>
              <a:t>“Frequency”</a:t>
            </a:r>
          </a:p>
        </p:txBody>
      </p:sp>
    </p:spTree>
    <p:extLst>
      <p:ext uri="{BB962C8B-B14F-4D97-AF65-F5344CB8AC3E}">
        <p14:creationId xmlns:p14="http://schemas.microsoft.com/office/powerpoint/2010/main" val="275098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E2BF-23D2-472E-8FF6-FED0F32C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Implementing the 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16735-A2A7-45FF-8858-D3F8E2113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We will use the Fast Fourier Transform (FFT). </a:t>
            </a:r>
          </a:p>
          <a:p>
            <a:pPr lvl="1"/>
            <a:r>
              <a:rPr lang="en-AU" dirty="0"/>
              <a:t>It’s </a:t>
            </a:r>
            <a:r>
              <a:rPr lang="en-AU" b="1" dirty="0"/>
              <a:t>fast</a:t>
            </a:r>
            <a:r>
              <a:rPr lang="en-AU" dirty="0"/>
              <a:t> – without it, Fourier analysis wouldn’t be as prevalent as it is today.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Call it by passing the time series (as a 1D vector) into the FFT function.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We will be using functions from </a:t>
            </a:r>
            <a:r>
              <a:rPr lang="en-AU" dirty="0" err="1"/>
              <a:t>scipy’s</a:t>
            </a:r>
            <a:r>
              <a:rPr lang="en-AU" dirty="0"/>
              <a:t> ‘</a:t>
            </a:r>
            <a:r>
              <a:rPr lang="en-AU" dirty="0" err="1"/>
              <a:t>fftpack</a:t>
            </a:r>
            <a:r>
              <a:rPr lang="en-AU" dirty="0"/>
              <a:t>’. The basic one is </a:t>
            </a:r>
            <a:r>
              <a:rPr lang="en-AU" dirty="0" err="1"/>
              <a:t>scipy.fftpack.fft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C77155-675F-40DF-8F31-B31152D03AD0}"/>
              </a:ext>
            </a:extLst>
          </p:cNvPr>
          <p:cNvSpPr/>
          <p:nvPr/>
        </p:nvSpPr>
        <p:spPr>
          <a:xfrm>
            <a:off x="4871864" y="3789040"/>
            <a:ext cx="1476164" cy="710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FFT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0B41F-65ED-4F99-8D6B-D935D2EAD746}"/>
              </a:ext>
            </a:extLst>
          </p:cNvPr>
          <p:cNvSpPr txBox="1"/>
          <p:nvPr/>
        </p:nvSpPr>
        <p:spPr>
          <a:xfrm>
            <a:off x="3863752" y="395974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x(t)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9EC030-495F-4117-9E23-6B96671421A6}"/>
              </a:ext>
            </a:extLst>
          </p:cNvPr>
          <p:cNvSpPr txBox="1"/>
          <p:nvPr/>
        </p:nvSpPr>
        <p:spPr>
          <a:xfrm>
            <a:off x="6807592" y="3933056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X(s)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2199F0-1B1C-42EF-8BDD-D1CE16EEA49D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4412300" y="4144413"/>
            <a:ext cx="459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963897-1432-4A23-8CE4-8E70F2A7E0F4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6348028" y="4117722"/>
            <a:ext cx="459564" cy="2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343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574B-E787-4FFE-BFF2-C18391780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Fourier </a:t>
            </a:r>
            <a:r>
              <a:rPr lang="en-AU" dirty="0" err="1"/>
              <a:t>Jank</a:t>
            </a:r>
            <a:r>
              <a:rPr lang="en-AU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D435D-F5DA-4F91-B73E-44FD7E291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09" y="1828800"/>
            <a:ext cx="9144000" cy="4267200"/>
          </a:xfrm>
        </p:spPr>
        <p:txBody>
          <a:bodyPr/>
          <a:lstStyle/>
          <a:p>
            <a:r>
              <a:rPr lang="en-AU" dirty="0"/>
              <a:t>The </a:t>
            </a:r>
            <a:r>
              <a:rPr lang="en-AU" dirty="0" err="1"/>
              <a:t>fourier</a:t>
            </a:r>
            <a:r>
              <a:rPr lang="en-AU" dirty="0"/>
              <a:t> transform returns </a:t>
            </a:r>
            <a:r>
              <a:rPr lang="en-AU" b="1" dirty="0"/>
              <a:t>complex numbers</a:t>
            </a:r>
            <a:r>
              <a:rPr lang="en-AU" dirty="0"/>
              <a:t> – so be certain to take the absolute value!</a:t>
            </a:r>
          </a:p>
          <a:p>
            <a:r>
              <a:rPr lang="en-AU" dirty="0"/>
              <a:t>The </a:t>
            </a:r>
            <a:r>
              <a:rPr lang="en-AU" dirty="0" err="1"/>
              <a:t>fourier</a:t>
            </a:r>
            <a:r>
              <a:rPr lang="en-AU" dirty="0"/>
              <a:t> transform also returns a vector that is </a:t>
            </a:r>
            <a:r>
              <a:rPr lang="en-AU" b="1" dirty="0" err="1"/>
              <a:t>centered</a:t>
            </a:r>
            <a:r>
              <a:rPr lang="en-AU" b="1" dirty="0"/>
              <a:t> at frequency = 0</a:t>
            </a:r>
            <a:r>
              <a:rPr lang="en-AU" dirty="0"/>
              <a:t>, so normally you just take the second half of the data.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C3218FB-AA53-4F0D-B162-278687EA4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3714750"/>
            <a:ext cx="36004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77CE181-7EB3-4073-968E-3E8C68DF2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332" y="3710186"/>
            <a:ext cx="36004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857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066C6-18A4-454D-95E1-CDF529B3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Generating Your Frequency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B26A6-C7BB-4DC5-BA5C-6CFD64510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952128"/>
          </a:xfrm>
        </p:spPr>
        <p:txBody>
          <a:bodyPr>
            <a:normAutofit lnSpcReduction="10000"/>
          </a:bodyPr>
          <a:lstStyle/>
          <a:p>
            <a:r>
              <a:rPr lang="en-AU" dirty="0"/>
              <a:t>The FFT Spits out a vector </a:t>
            </a:r>
            <a:r>
              <a:rPr lang="en-AU" b="1" dirty="0"/>
              <a:t>without a corresponding frequency base.</a:t>
            </a:r>
          </a:p>
          <a:p>
            <a:pPr lvl="1"/>
            <a:r>
              <a:rPr lang="en-AU" b="1" dirty="0"/>
              <a:t>The frequency vector depends on your sampling rate (timestep) and number of samples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BF4536-682F-422B-8C09-7DAC6F88B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2852936"/>
            <a:ext cx="3946489" cy="260386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398018-10A9-41B9-989E-1C6D46F992D9}"/>
              </a:ext>
            </a:extLst>
          </p:cNvPr>
          <p:cNvSpPr/>
          <p:nvPr/>
        </p:nvSpPr>
        <p:spPr>
          <a:xfrm>
            <a:off x="1775520" y="5157192"/>
            <a:ext cx="3456384" cy="299613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F1F5C1-DEE8-4C55-B730-B4FA53CBF83B}"/>
              </a:ext>
            </a:extLst>
          </p:cNvPr>
          <p:cNvSpPr txBox="1"/>
          <p:nvPr/>
        </p:nvSpPr>
        <p:spPr>
          <a:xfrm>
            <a:off x="1046851" y="5900898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What frequencies does this correspond to?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B35DCC-5E6B-4641-A5DD-4276A299BEFA}"/>
              </a:ext>
            </a:extLst>
          </p:cNvPr>
          <p:cNvCxnSpPr/>
          <p:nvPr/>
        </p:nvCxnSpPr>
        <p:spPr>
          <a:xfrm flipV="1">
            <a:off x="2927648" y="5591736"/>
            <a:ext cx="216024" cy="28553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AD7105-AD3B-441B-91F2-CDD0D8D4E273}"/>
              </a:ext>
            </a:extLst>
          </p:cNvPr>
          <p:cNvSpPr txBox="1"/>
          <p:nvPr/>
        </p:nvSpPr>
        <p:spPr>
          <a:xfrm>
            <a:off x="5885284" y="3831704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Fortunately </a:t>
            </a:r>
            <a:r>
              <a:rPr lang="en-AU" dirty="0" err="1"/>
              <a:t>numpy</a:t>
            </a:r>
            <a:r>
              <a:rPr lang="en-AU" dirty="0"/>
              <a:t> and </a:t>
            </a:r>
            <a:r>
              <a:rPr lang="en-AU" dirty="0" err="1"/>
              <a:t>scipy</a:t>
            </a:r>
            <a:r>
              <a:rPr lang="en-AU" dirty="0"/>
              <a:t> can make this for you using the ‘</a:t>
            </a:r>
            <a:r>
              <a:rPr lang="en-AU" dirty="0" err="1"/>
              <a:t>fftfreq</a:t>
            </a:r>
            <a:r>
              <a:rPr lang="en-AU" dirty="0"/>
              <a:t>’ command.</a:t>
            </a:r>
          </a:p>
        </p:txBody>
      </p:sp>
    </p:spTree>
    <p:extLst>
      <p:ext uri="{BB962C8B-B14F-4D97-AF65-F5344CB8AC3E}">
        <p14:creationId xmlns:p14="http://schemas.microsoft.com/office/powerpoint/2010/main" val="95766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AB21-C757-45D1-8C7E-7A73AB3C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Resolution!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894F3-C08A-4935-9BA7-02A557D58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Rule of Thumb: To see </a:t>
            </a:r>
            <a:r>
              <a:rPr lang="en-AU" b="1" dirty="0"/>
              <a:t>low frequencies</a:t>
            </a:r>
            <a:r>
              <a:rPr lang="en-AU" dirty="0"/>
              <a:t>, sample </a:t>
            </a:r>
            <a:r>
              <a:rPr lang="en-AU" b="1" dirty="0"/>
              <a:t>longer</a:t>
            </a:r>
            <a:r>
              <a:rPr lang="en-AU" dirty="0"/>
              <a:t>. To see </a:t>
            </a:r>
            <a:r>
              <a:rPr lang="en-AU" b="1" dirty="0"/>
              <a:t>high frequencies, sample FASTER</a:t>
            </a:r>
            <a:r>
              <a:rPr lang="en-AU" dirty="0"/>
              <a:t>. </a:t>
            </a:r>
          </a:p>
          <a:p>
            <a:endParaRPr lang="en-AU" dirty="0"/>
          </a:p>
          <a:p>
            <a:r>
              <a:rPr lang="en-AU" dirty="0"/>
              <a:t>If you can’t sample for a longer period of time (i.e. you ALREADY GATHERED YOUR COUPLED PENDULUM DATA), then you can </a:t>
            </a:r>
            <a:r>
              <a:rPr lang="en-AU" b="1" dirty="0"/>
              <a:t>zero-pad</a:t>
            </a:r>
            <a:r>
              <a:rPr lang="en-AU" dirty="0"/>
              <a:t> your data (add a bunch of zeroes to the end!)</a:t>
            </a:r>
          </a:p>
          <a:p>
            <a:endParaRPr lang="en-AU" dirty="0"/>
          </a:p>
          <a:p>
            <a:r>
              <a:rPr lang="en-AU" dirty="0"/>
              <a:t>You can try this out in the tutorial!</a:t>
            </a:r>
          </a:p>
        </p:txBody>
      </p:sp>
    </p:spTree>
    <p:extLst>
      <p:ext uri="{BB962C8B-B14F-4D97-AF65-F5344CB8AC3E}">
        <p14:creationId xmlns:p14="http://schemas.microsoft.com/office/powerpoint/2010/main" val="1848068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2F60-1488-44EC-A581-E4E98F31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Further Reading: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9903D-76A5-4DE0-8AD1-522775DCB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‘Elegant SciPy Ch4 - Frequency and the Fast Fourier Transform’</a:t>
            </a:r>
          </a:p>
          <a:p>
            <a:pPr marL="0" indent="0">
              <a:buNone/>
            </a:pPr>
            <a:r>
              <a:rPr lang="en-AU" dirty="0">
                <a:hlinkClick r:id="rId2"/>
              </a:rPr>
              <a:t>https://learning.oreilly.com/library/view/elegant-scipy/9781491922927/ch04.html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9730137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3287</TotalTime>
  <Words>449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Candara</vt:lpstr>
      <vt:lpstr>Consolas</vt:lpstr>
      <vt:lpstr>Tech Computer 16x9</vt:lpstr>
      <vt:lpstr>Fourier Transforms and Methods</vt:lpstr>
      <vt:lpstr>Today we will:</vt:lpstr>
      <vt:lpstr>You have probably heard of the Fourier Transform!</vt:lpstr>
      <vt:lpstr>What is the Fourier Transform?</vt:lpstr>
      <vt:lpstr>Implementing the Fourier Transform</vt:lpstr>
      <vt:lpstr>Fourier Jank!</vt:lpstr>
      <vt:lpstr>Generating Your Frequency Base</vt:lpstr>
      <vt:lpstr>Resolution!</vt:lpstr>
      <vt:lpstr>Further Reading:</vt:lpstr>
      <vt:lpstr>The 2D Fourier Transform</vt:lpstr>
      <vt:lpstr>Image Noise Filtering</vt:lpstr>
      <vt:lpstr>Your Goal: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Thomas Dixon</dc:creator>
  <cp:lastModifiedBy>Thomas Dixon</cp:lastModifiedBy>
  <cp:revision>37</cp:revision>
  <dcterms:created xsi:type="dcterms:W3CDTF">2019-01-10T23:40:23Z</dcterms:created>
  <dcterms:modified xsi:type="dcterms:W3CDTF">2020-03-10T12:02:26Z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