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9" r:id="rId6"/>
    <p:sldId id="263" r:id="rId7"/>
    <p:sldId id="264" r:id="rId8"/>
    <p:sldId id="265" r:id="rId9"/>
    <p:sldId id="261" r:id="rId10"/>
    <p:sldId id="262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ys3112/intro/blob/master/mcba2-numerical-integration-of-ODEs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Ordinary Differential Equations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PHYS3112 – Tutorial 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E2E3-BB92-4432-9F63-845FA057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ODE 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1E4E1-67C9-46B7-BD02-DEB95FF0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772816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Ordinary Differential Equation Integrator that will integrate a certain function ‘</a:t>
            </a:r>
            <a:r>
              <a:rPr lang="en-AU" dirty="0" err="1"/>
              <a:t>func</a:t>
            </a:r>
            <a:r>
              <a:rPr lang="en-AU" dirty="0"/>
              <a:t>’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The principal challenge in using ODE in is writing your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342099-ABD6-4C13-9041-C3D7E0668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892" y="2204864"/>
            <a:ext cx="74295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73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E2E3-BB92-4432-9F63-845FA057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Writing your </a:t>
            </a:r>
            <a:r>
              <a:rPr lang="en-AU" dirty="0" err="1"/>
              <a:t>ODEint</a:t>
            </a:r>
            <a:r>
              <a:rPr lang="en-AU" dirty="0"/>
              <a:t>-able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1E4E1-67C9-46B7-BD02-DEB95FF0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Your function / derivative COULD depend on time </a:t>
            </a:r>
            <a:r>
              <a:rPr lang="en-AU" b="1" dirty="0"/>
              <a:t>(t), or</a:t>
            </a:r>
            <a:r>
              <a:rPr lang="en-AU" dirty="0"/>
              <a:t> it could depend on the </a:t>
            </a:r>
            <a:r>
              <a:rPr lang="en-AU" b="1" dirty="0"/>
              <a:t>current status of the system (y)</a:t>
            </a:r>
            <a:r>
              <a:rPr lang="en-AU" dirty="0"/>
              <a:t>.</a:t>
            </a:r>
          </a:p>
          <a:p>
            <a:pPr marL="0" indent="0">
              <a:buNone/>
            </a:pPr>
            <a:r>
              <a:rPr lang="en-AU" dirty="0"/>
              <a:t>It’s inputs must be y, t and then others.</a:t>
            </a:r>
          </a:p>
          <a:p>
            <a:pPr marL="0" indent="0">
              <a:buNone/>
            </a:pPr>
            <a:r>
              <a:rPr lang="en-AU" dirty="0"/>
              <a:t>‘y’ can be a vector, meaning it can actually</a:t>
            </a:r>
            <a:br>
              <a:rPr lang="en-AU" dirty="0"/>
            </a:br>
            <a:r>
              <a:rPr lang="en-AU" dirty="0"/>
              <a:t>be a variable containing many values</a:t>
            </a:r>
          </a:p>
          <a:p>
            <a:pPr marL="0" indent="0">
              <a:buNone/>
            </a:pPr>
            <a:r>
              <a:rPr lang="en-AU" dirty="0"/>
              <a:t>It must return the set of </a:t>
            </a:r>
            <a:r>
              <a:rPr lang="en-AU" dirty="0" err="1"/>
              <a:t>dy</a:t>
            </a:r>
            <a:r>
              <a:rPr lang="en-AU" dirty="0"/>
              <a:t>/dt (i.e. one</a:t>
            </a:r>
            <a:br>
              <a:rPr lang="en-AU" dirty="0"/>
            </a:br>
            <a:r>
              <a:rPr lang="en-AU" dirty="0"/>
              <a:t>derivative for each ‘y’ we have input)’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23B92-BDA3-4341-8DB4-E753ABFF0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0" y="5290699"/>
            <a:ext cx="5335138" cy="10801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AB8FEF-B951-4FD2-9587-36F06D2B5042}"/>
              </a:ext>
            </a:extLst>
          </p:cNvPr>
          <p:cNvSpPr/>
          <p:nvPr/>
        </p:nvSpPr>
        <p:spPr>
          <a:xfrm>
            <a:off x="7930700" y="2996952"/>
            <a:ext cx="1106680" cy="77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FUNC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A19586-6FFF-41DE-B4ED-13A105A94C81}"/>
              </a:ext>
            </a:extLst>
          </p:cNvPr>
          <p:cNvSpPr txBox="1"/>
          <p:nvPr/>
        </p:nvSpPr>
        <p:spPr>
          <a:xfrm>
            <a:off x="7320136" y="3404983"/>
            <a:ext cx="52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60D913-49B5-4D70-AA8E-5763F6B2A02D}"/>
              </a:ext>
            </a:extLst>
          </p:cNvPr>
          <p:cNvSpPr txBox="1"/>
          <p:nvPr/>
        </p:nvSpPr>
        <p:spPr>
          <a:xfrm>
            <a:off x="7320136" y="2950099"/>
            <a:ext cx="52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0AC936-C7F5-485D-AE15-C69D437F1264}"/>
              </a:ext>
            </a:extLst>
          </p:cNvPr>
          <p:cNvCxnSpPr/>
          <p:nvPr/>
        </p:nvCxnSpPr>
        <p:spPr>
          <a:xfrm>
            <a:off x="7680176" y="3134765"/>
            <a:ext cx="2505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7A542D-D7EC-461F-8F77-D88FC4B78D9A}"/>
              </a:ext>
            </a:extLst>
          </p:cNvPr>
          <p:cNvCxnSpPr/>
          <p:nvPr/>
        </p:nvCxnSpPr>
        <p:spPr>
          <a:xfrm>
            <a:off x="7680176" y="3589649"/>
            <a:ext cx="2505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16608C-7851-4C98-A234-F13073C21F70}"/>
              </a:ext>
            </a:extLst>
          </p:cNvPr>
          <p:cNvCxnSpPr/>
          <p:nvPr/>
        </p:nvCxnSpPr>
        <p:spPr>
          <a:xfrm>
            <a:off x="9120336" y="3378977"/>
            <a:ext cx="2505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ADE81A6-4D8A-4A10-AB8B-1E31F8BB704A}"/>
              </a:ext>
            </a:extLst>
          </p:cNvPr>
          <p:cNvSpPr txBox="1"/>
          <p:nvPr/>
        </p:nvSpPr>
        <p:spPr>
          <a:xfrm>
            <a:off x="9370860" y="3105834"/>
            <a:ext cx="523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dy</a:t>
            </a:r>
            <a:r>
              <a:rPr lang="en-AU" b="1" dirty="0"/>
              <a:t>/dt</a:t>
            </a:r>
          </a:p>
        </p:txBody>
      </p:sp>
    </p:spTree>
    <p:extLst>
      <p:ext uri="{BB962C8B-B14F-4D97-AF65-F5344CB8AC3E}">
        <p14:creationId xmlns:p14="http://schemas.microsoft.com/office/powerpoint/2010/main" val="905735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52CD-60E7-4E34-BCE2-1310E7EE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about – two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E596A-6A5B-446B-9AE7-88FF8722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7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Use a tuple / vector!</a:t>
            </a:r>
          </a:p>
          <a:p>
            <a:pPr marL="0" indent="0">
              <a:buNone/>
            </a:pPr>
            <a:r>
              <a:rPr lang="en-AU" dirty="0"/>
              <a:t>Outside the function, write two variables to ‘y’ (</a:t>
            </a:r>
            <a:r>
              <a:rPr lang="en-AU" dirty="0" err="1"/>
              <a:t>eg</a:t>
            </a:r>
            <a:r>
              <a:rPr lang="en-AU" dirty="0"/>
              <a:t> y = x, v)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Inside the function, extract the two variables from y (</a:t>
            </a:r>
            <a:r>
              <a:rPr lang="en-AU" dirty="0" err="1"/>
              <a:t>eg</a:t>
            </a:r>
            <a:r>
              <a:rPr lang="en-AU" dirty="0"/>
              <a:t> x, v = y)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Make sure your function returns two derivatives if you’re using two variables (and that they’re in the correct order!)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7E6876-09EB-41CC-BCB9-C72631404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4221088"/>
            <a:ext cx="5695950" cy="1543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E12C76-6211-4A69-945D-116DB85E5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688" y="2780928"/>
            <a:ext cx="44386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84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52CD-60E7-4E34-BCE2-1310E7EE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about – extra parameters?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E596A-6A5B-446B-9AE7-88FF8722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7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Pass them after the other variables: </a:t>
            </a:r>
            <a:r>
              <a:rPr lang="en-AU" dirty="0" err="1"/>
              <a:t>odeint</a:t>
            </a:r>
            <a:r>
              <a:rPr lang="en-AU" dirty="0"/>
              <a:t>(</a:t>
            </a:r>
            <a:r>
              <a:rPr lang="en-AU" dirty="0" err="1"/>
              <a:t>func</a:t>
            </a:r>
            <a:r>
              <a:rPr lang="en-AU" dirty="0"/>
              <a:t>, y, t, </a:t>
            </a:r>
            <a:r>
              <a:rPr lang="en-AU" b="1" dirty="0"/>
              <a:t>here!!)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Outside the function, group them together as a tuple (comma separated values) – even if there’s only one of them.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Pass them to ODE int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In the function, have a space for the tuple in the definition, and then unpack the tuple in the body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0BE0A-E6F2-43AF-BA13-E35E30E07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936" y="2694620"/>
            <a:ext cx="2509132" cy="734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6A7B43-AE65-47E1-9AC3-BCD5C84A4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4022064"/>
            <a:ext cx="8627155" cy="5455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91307B-A1BD-4C8E-B56E-86D4229A4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574" y="5174298"/>
            <a:ext cx="51911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2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5B43-FF6C-4167-BA96-565E0A29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Normal Form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6B945-0997-4D21-965C-44786657D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ODE int can only handle </a:t>
            </a:r>
            <a:r>
              <a:rPr lang="en-AU" b="1" dirty="0"/>
              <a:t>first derivatives</a:t>
            </a:r>
            <a:r>
              <a:rPr lang="en-AU" dirty="0"/>
              <a:t>. If you have something with a second derivative, you </a:t>
            </a:r>
            <a:r>
              <a:rPr lang="en-AU" b="1" dirty="0"/>
              <a:t>need to make it into first-derivative only form.</a:t>
            </a:r>
            <a:r>
              <a:rPr lang="en-AU" dirty="0"/>
              <a:t> We normally do this by introducing </a:t>
            </a:r>
            <a:r>
              <a:rPr lang="en-AU" b="1" dirty="0"/>
              <a:t>intermediate variables.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For example, the simple harmonic oscillator;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We would define </a:t>
            </a:r>
            <a:r>
              <a:rPr lang="en-AU" b="1" dirty="0"/>
              <a:t>v = dx/dt</a:t>
            </a:r>
            <a:r>
              <a:rPr lang="en-AU" dirty="0"/>
              <a:t> and express this equation as </a:t>
            </a:r>
            <a:r>
              <a:rPr lang="en-AU" b="1" dirty="0"/>
              <a:t>two equations using both x and v: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C4EBCD-C391-48A5-86B5-EA9660EC8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36" y="2996952"/>
            <a:ext cx="2362200" cy="1171575"/>
          </a:xfrm>
          <a:prstGeom prst="rect">
            <a:avLst/>
          </a:prstGeom>
        </p:spPr>
      </p:pic>
      <p:sp>
        <p:nvSpPr>
          <p:cNvPr id="5" name="AutoShape 2" descr="$$\begin{align}\dot{x}&amp;amp;=v\\&#10;\dot{v}&amp;amp;=-\omega^2 x&#10;\end{align}$$">
            <a:extLst>
              <a:ext uri="{FF2B5EF4-FFF2-40B4-BE49-F238E27FC236}">
                <a16:creationId xmlns:a16="http://schemas.microsoft.com/office/drawing/2014/main" id="{A092C931-5B4B-4445-B68C-70585CB113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AF757F-181C-45EE-9577-D82D3AE78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4976769"/>
            <a:ext cx="24479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8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DE0C-CA7D-402E-ACAE-F363286B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Assignment!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3B778-856D-4935-8C29-CE9A3B119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1 . Turn the Coupled Pendula equations into</a:t>
            </a:r>
            <a:br>
              <a:rPr lang="en-AU" dirty="0"/>
            </a:br>
            <a:r>
              <a:rPr lang="en-AU" dirty="0"/>
              <a:t>a series of 1</a:t>
            </a:r>
            <a:r>
              <a:rPr lang="en-AU" baseline="30000" dirty="0"/>
              <a:t>st</a:t>
            </a:r>
            <a:r>
              <a:rPr lang="en-AU" dirty="0"/>
              <a:t> order ODEs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2. Simulate them for various conditions (l, k etc).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3. Analyse the results using Fourier methods and compare to your experiment!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AAE24-09AD-4389-A056-8186CAF3B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1916832"/>
            <a:ext cx="4831949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8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A0D0-8D47-49A0-B746-9696E680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GO AND LOOK AT MICHAEL’S NOTEBOOK (THEY ARE VERY GOOD)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0AEF8-39CC-4084-B73B-D79083DE1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Mcba2-numerical integration of ODEs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>
                <a:hlinkClick r:id="rId2"/>
              </a:rPr>
              <a:t>https://github.com/phys3112/intro/blob/master/mcba2-numerical-integration-of-ODEs.ipynb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537069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3440</TotalTime>
  <Words>417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Candara</vt:lpstr>
      <vt:lpstr>Consolas</vt:lpstr>
      <vt:lpstr>Tech Computer 16x9</vt:lpstr>
      <vt:lpstr>Ordinary Differential Equations</vt:lpstr>
      <vt:lpstr>What is ODE Int?</vt:lpstr>
      <vt:lpstr>Writing your ODEint-able function</vt:lpstr>
      <vt:lpstr>What about – two variables?</vt:lpstr>
      <vt:lpstr>What about – extra parameters?</vt:lpstr>
      <vt:lpstr>Normal Form Functions</vt:lpstr>
      <vt:lpstr>The Assignment!</vt:lpstr>
      <vt:lpstr>GO AND LOOK AT MICHAEL’S NOTEBOOK (THEY ARE VERY GOOD)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Thomas Dixon</dc:creator>
  <cp:lastModifiedBy>Thomas Dixon</cp:lastModifiedBy>
  <cp:revision>45</cp:revision>
  <dcterms:created xsi:type="dcterms:W3CDTF">2019-01-10T23:40:23Z</dcterms:created>
  <dcterms:modified xsi:type="dcterms:W3CDTF">2020-03-06T03:41:36Z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