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87" r:id="rId7"/>
    <p:sldId id="26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Thomas.Dixon@unsw.edu.a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homas.dixon@unsw.edu.a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Getting Started with Python 3 and Anaconda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84BD-2735-4603-806F-A37E10E6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5694-4CAA-4A3C-950A-E1F82819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0DDB6-EAD1-46DE-9B0E-8D944201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266825"/>
            <a:ext cx="7781925" cy="48291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115463-AF60-436E-96EF-C762C6B27C4B}"/>
              </a:ext>
            </a:extLst>
          </p:cNvPr>
          <p:cNvSpPr/>
          <p:nvPr/>
        </p:nvSpPr>
        <p:spPr>
          <a:xfrm>
            <a:off x="5663952" y="2058913"/>
            <a:ext cx="115212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F710F-7A87-48F6-824E-7E18B6A54C25}"/>
              </a:ext>
            </a:extLst>
          </p:cNvPr>
          <p:cNvSpPr txBox="1"/>
          <p:nvPr/>
        </p:nvSpPr>
        <p:spPr>
          <a:xfrm>
            <a:off x="6816080" y="1879763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Change From Code</a:t>
            </a:r>
          </a:p>
          <a:p>
            <a:r>
              <a:rPr lang="en-AU" dirty="0">
                <a:solidFill>
                  <a:srgbClr val="FF0000"/>
                </a:solidFill>
              </a:rPr>
              <a:t>To Markdown</a:t>
            </a:r>
          </a:p>
        </p:txBody>
      </p:sp>
    </p:spTree>
    <p:extLst>
      <p:ext uri="{BB962C8B-B14F-4D97-AF65-F5344CB8AC3E}">
        <p14:creationId xmlns:p14="http://schemas.microsoft.com/office/powerpoint/2010/main" val="327975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7112-6253-436E-B120-A86A15E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Installing Packages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71B0-5503-4BAF-A549-0A4E7F47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‘Anaconda Prompt’ and type: </a:t>
            </a:r>
            <a:r>
              <a:rPr lang="en-AU" dirty="0" err="1"/>
              <a:t>conda</a:t>
            </a:r>
            <a:r>
              <a:rPr lang="en-AU" dirty="0"/>
              <a:t> install &lt;</a:t>
            </a:r>
            <a:r>
              <a:rPr lang="en-AU" dirty="0" err="1"/>
              <a:t>package_name</a:t>
            </a:r>
            <a:r>
              <a:rPr lang="en-AU" dirty="0"/>
              <a:t>&gt;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 </a:t>
            </a:r>
            <a:r>
              <a:rPr lang="en-AU" dirty="0" err="1"/>
              <a:t>conda</a:t>
            </a:r>
            <a:r>
              <a:rPr lang="en-AU" dirty="0"/>
              <a:t> install </a:t>
            </a:r>
            <a:r>
              <a:rPr lang="en-AU" dirty="0" err="1"/>
              <a:t>scipy</a:t>
            </a:r>
            <a:r>
              <a:rPr lang="en-AU" dirty="0"/>
              <a:t> -&gt; this will install the </a:t>
            </a:r>
            <a:r>
              <a:rPr lang="en-AU" dirty="0" err="1"/>
              <a:t>scipy</a:t>
            </a:r>
            <a:r>
              <a:rPr lang="en-AU" dirty="0"/>
              <a:t> package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D3FD3-B546-4224-8213-A8708005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2852936"/>
            <a:ext cx="66103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7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AA6B-75FA-4BB8-99DC-5C4EF045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Access to the </a:t>
            </a:r>
            <a:r>
              <a:rPr lang="en-AU" dirty="0" err="1"/>
              <a:t>Github</a:t>
            </a:r>
            <a:r>
              <a:rPr lang="en-AU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E9DB-1B0C-42BC-9FD9-1A1E711B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are using </a:t>
            </a:r>
            <a:r>
              <a:rPr lang="en-AU" dirty="0" err="1"/>
              <a:t>Github</a:t>
            </a:r>
            <a:r>
              <a:rPr lang="en-AU" dirty="0"/>
              <a:t> to store all of our lecture notes and tutorial files. </a:t>
            </a:r>
          </a:p>
          <a:p>
            <a:r>
              <a:rPr lang="en-AU" dirty="0"/>
              <a:t>You don’t need to USE </a:t>
            </a:r>
            <a:r>
              <a:rPr lang="en-AU" dirty="0" err="1"/>
              <a:t>github</a:t>
            </a:r>
            <a:r>
              <a:rPr lang="en-AU" dirty="0"/>
              <a:t> for your files, but it’s how course content will be distributed.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You need to create a </a:t>
            </a:r>
            <a:r>
              <a:rPr lang="en-AU" dirty="0" err="1"/>
              <a:t>github</a:t>
            </a:r>
            <a:r>
              <a:rPr lang="en-AU" dirty="0"/>
              <a:t> account (go to github.com). </a:t>
            </a:r>
          </a:p>
          <a:p>
            <a:pPr lvl="1"/>
            <a:r>
              <a:rPr lang="en-AU" dirty="0"/>
              <a:t>Once you have one, please send an email to </a:t>
            </a:r>
            <a:r>
              <a:rPr lang="en-AU" dirty="0">
                <a:hlinkClick r:id="rId2"/>
              </a:rPr>
              <a:t>Thomas.Dixon@unsw.edu.au</a:t>
            </a:r>
            <a:r>
              <a:rPr lang="en-AU" dirty="0"/>
              <a:t> with your </a:t>
            </a:r>
            <a:r>
              <a:rPr lang="en-AU" dirty="0" err="1"/>
              <a:t>github</a:t>
            </a:r>
            <a:r>
              <a:rPr lang="en-AU" dirty="0"/>
              <a:t> username.</a:t>
            </a:r>
          </a:p>
          <a:p>
            <a:pPr lvl="1"/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151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AE60-936E-4AE2-A39F-0DBF2CA3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2898-F350-48CA-83F2-23591990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purpose of this course is to teach you techniques, not syntax.</a:t>
            </a:r>
          </a:p>
          <a:p>
            <a:r>
              <a:rPr lang="en-AU" dirty="0"/>
              <a:t>That said, you should learn the following;</a:t>
            </a:r>
          </a:p>
          <a:p>
            <a:pPr lvl="1"/>
            <a:r>
              <a:rPr lang="en-AU" dirty="0"/>
              <a:t>Mathematical operations (+, - etc)</a:t>
            </a:r>
          </a:p>
          <a:p>
            <a:pPr lvl="1"/>
            <a:r>
              <a:rPr lang="en-AU" dirty="0"/>
              <a:t>Data storage and types (integer, string, </a:t>
            </a:r>
            <a:r>
              <a:rPr lang="en-AU" b="1" dirty="0" err="1"/>
              <a:t>numpy</a:t>
            </a:r>
            <a:r>
              <a:rPr lang="en-AU" b="1" dirty="0"/>
              <a:t> array</a:t>
            </a:r>
            <a:r>
              <a:rPr lang="en-AU" dirty="0"/>
              <a:t>) and how to ‘get at them’.</a:t>
            </a:r>
          </a:p>
          <a:p>
            <a:pPr lvl="1"/>
            <a:r>
              <a:rPr lang="en-AU" dirty="0"/>
              <a:t>For loops, While loops, If statements</a:t>
            </a:r>
          </a:p>
          <a:p>
            <a:pPr lvl="1"/>
            <a:r>
              <a:rPr lang="en-AU" dirty="0"/>
              <a:t>Writing and Calling functions</a:t>
            </a:r>
          </a:p>
          <a:p>
            <a:endParaRPr lang="en-AU" dirty="0"/>
          </a:p>
          <a:p>
            <a:r>
              <a:rPr lang="en-AU" dirty="0"/>
              <a:t>You can always contact me for help if you get stuck.</a:t>
            </a:r>
          </a:p>
          <a:p>
            <a:r>
              <a:rPr lang="en-AU"/>
              <a:t>Good website to learn; </a:t>
            </a:r>
            <a:r>
              <a:rPr lang="en-AU">
                <a:hlinkClick r:id="rId2"/>
              </a:rPr>
              <a:t>https://automatetheboringstuff.com/</a:t>
            </a:r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808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AC9B-E5E4-4323-AA09-BCBF11B4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 of Tutorial!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B70F-D1D9-433A-A80D-9AA11AB2F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Please don’t go until you have gotten </a:t>
            </a:r>
            <a:r>
              <a:rPr lang="en-AU" dirty="0" err="1"/>
              <a:t>github</a:t>
            </a:r>
            <a:r>
              <a:rPr lang="en-AU" dirty="0"/>
              <a:t> access and installed anaconda.</a:t>
            </a:r>
          </a:p>
          <a:p>
            <a:endParaRPr lang="en-AU" dirty="0"/>
          </a:p>
          <a:p>
            <a:r>
              <a:rPr lang="en-AU" dirty="0"/>
              <a:t>Next week, we will </a:t>
            </a:r>
            <a:r>
              <a:rPr lang="en-AU" b="1" dirty="0"/>
              <a:t>already be learning some python</a:t>
            </a:r>
            <a:r>
              <a:rPr lang="en-AU" dirty="0"/>
              <a:t> (and not basic stuff either!). </a:t>
            </a:r>
          </a:p>
        </p:txBody>
      </p:sp>
    </p:spTree>
    <p:extLst>
      <p:ext uri="{BB962C8B-B14F-4D97-AF65-F5344CB8AC3E}">
        <p14:creationId xmlns:p14="http://schemas.microsoft.com/office/powerpoint/2010/main" val="412888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185B-FFCC-49BA-A264-6EB27E68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Welcome, Housekeeping and General Tutorial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03F7-1979-4097-941C-CB3D2D77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00808"/>
            <a:ext cx="9144000" cy="51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i="1" dirty="0"/>
              <a:t>The purpose of these tutorials is to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Expose you to different types of numerical methods and their uses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Provide you with experience in implementing the above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Provide a format for you to get help with python!</a:t>
            </a:r>
          </a:p>
          <a:p>
            <a:r>
              <a:rPr lang="en-AU" dirty="0"/>
              <a:t>General Tutorial Format:</a:t>
            </a:r>
          </a:p>
          <a:p>
            <a:pPr lvl="1"/>
            <a:r>
              <a:rPr lang="en-AU" dirty="0"/>
              <a:t>15 Minute Presentation on Topic / Challenge of the Week</a:t>
            </a:r>
          </a:p>
          <a:p>
            <a:pPr lvl="1"/>
            <a:r>
              <a:rPr lang="en-AU" dirty="0" err="1"/>
              <a:t>JuPyTer</a:t>
            </a:r>
            <a:r>
              <a:rPr lang="en-AU" dirty="0"/>
              <a:t> notebook with worked examples and homework</a:t>
            </a:r>
          </a:p>
          <a:p>
            <a:pPr lvl="1"/>
            <a:r>
              <a:rPr lang="en-AU" dirty="0"/>
              <a:t>Assistance with general Python / computing problems</a:t>
            </a:r>
          </a:p>
          <a:p>
            <a:pPr lvl="1"/>
            <a:endParaRPr lang="en-AU" dirty="0"/>
          </a:p>
          <a:p>
            <a:r>
              <a:rPr lang="en-AU" dirty="0"/>
              <a:t>Need Help? Contact me at </a:t>
            </a:r>
            <a:r>
              <a:rPr lang="en-AU" dirty="0">
                <a:hlinkClick r:id="rId2"/>
              </a:rPr>
              <a:t>thomas.dixon@unsw.edu.au</a:t>
            </a:r>
            <a:r>
              <a:rPr lang="en-AU" dirty="0"/>
              <a:t>, or come to my desk in G57 (outside Peter Reece’s Office) </a:t>
            </a:r>
          </a:p>
        </p:txBody>
      </p:sp>
    </p:spTree>
    <p:extLst>
      <p:ext uri="{BB962C8B-B14F-4D97-AF65-F5344CB8AC3E}">
        <p14:creationId xmlns:p14="http://schemas.microsoft.com/office/powerpoint/2010/main" val="14240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6F8A-0818-4D4B-A39F-8A184864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CFA5-3616-4867-AD53-F3748782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Image result for dick cheney known unknowns">
            <a:extLst>
              <a:ext uri="{FF2B5EF4-FFF2-40B4-BE49-F238E27FC236}">
                <a16:creationId xmlns:a16="http://schemas.microsoft.com/office/drawing/2014/main" id="{807B3DF6-4DEB-462B-996A-2E0A0B8D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828800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7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Onboarding! – Downloading and installing Python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you have used Python, Anaconda, </a:t>
            </a:r>
            <a:r>
              <a:rPr lang="en-AU" dirty="0" err="1"/>
              <a:t>JyPyTer</a:t>
            </a:r>
            <a:r>
              <a:rPr lang="en-AU" dirty="0"/>
              <a:t> notebook and </a:t>
            </a:r>
            <a:r>
              <a:rPr lang="en-AU" dirty="0" err="1"/>
              <a:t>sPyder</a:t>
            </a:r>
            <a:r>
              <a:rPr lang="en-AU" dirty="0"/>
              <a:t>, you can skip to the GitHub login section.</a:t>
            </a:r>
          </a:p>
          <a:p>
            <a:r>
              <a:rPr lang="en-AU" dirty="0"/>
              <a:t>In this section we will: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Install Anaconda (which has EVERYTHING in it)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how to ‘use’ Anaconda/Python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how to install packages in Python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16D2-AF8B-453B-858C-B0A0C526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Anaconda – A Scientific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E57F-BEAA-4F48-8451-51EB7E68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 to </a:t>
            </a:r>
            <a:r>
              <a:rPr lang="en-AU" dirty="0">
                <a:hlinkClick r:id="rId2"/>
              </a:rPr>
              <a:t>https://www.anaconda.com/download/</a:t>
            </a:r>
            <a:r>
              <a:rPr lang="en-AU" dirty="0"/>
              <a:t> and grab the Python 3 Version</a:t>
            </a:r>
          </a:p>
          <a:p>
            <a:pPr lvl="1"/>
            <a:r>
              <a:rPr lang="en-AU" dirty="0"/>
              <a:t>(Python 3 and Python 2 are mildly different versions of Python – we will focus on ‘3’ but you will see some things written for 2 in the wild!)</a:t>
            </a:r>
          </a:p>
          <a:p>
            <a:pPr lvl="1"/>
            <a:endParaRPr lang="en-AU" dirty="0"/>
          </a:p>
          <a:p>
            <a:r>
              <a:rPr lang="en-AU" dirty="0"/>
              <a:t>Once it’s downloaded, open ‘Anaconda Navigator’ – this is going to be your main hub page for Anaconda!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8764C-F6A0-4F38-9240-A5B214080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4295481"/>
            <a:ext cx="5944430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8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2907-D01C-4B60-8EA9-5BE106E0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646212"/>
          </a:xfrm>
        </p:spPr>
        <p:txBody>
          <a:bodyPr/>
          <a:lstStyle/>
          <a:p>
            <a:r>
              <a:rPr lang="en-AU" dirty="0"/>
              <a:t>“Using”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FD4D-AF6B-4A43-AE7D-3ABAF9FB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52736"/>
            <a:ext cx="9144000" cy="5043264"/>
          </a:xfrm>
        </p:spPr>
        <p:txBody>
          <a:bodyPr/>
          <a:lstStyle/>
          <a:p>
            <a:r>
              <a:rPr lang="en-AU" dirty="0"/>
              <a:t>Two steps to using Python;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Write your instructions 				(Write)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Send the instructions to the Python ‘executable’		(Run / Execute)</a:t>
            </a:r>
          </a:p>
          <a:p>
            <a:r>
              <a:rPr lang="en-AU" dirty="0"/>
              <a:t>Conventionally, this is done using two separate programs; a text editor to </a:t>
            </a:r>
            <a:r>
              <a:rPr lang="en-AU" b="1" dirty="0"/>
              <a:t>write</a:t>
            </a:r>
            <a:r>
              <a:rPr lang="en-AU" dirty="0"/>
              <a:t>, and a command line / other interface to </a:t>
            </a:r>
            <a:r>
              <a:rPr lang="en-AU" b="1" dirty="0"/>
              <a:t>run</a:t>
            </a:r>
            <a:r>
              <a:rPr lang="en-AU" dirty="0"/>
              <a:t> the program. </a:t>
            </a:r>
          </a:p>
          <a:p>
            <a:endParaRPr lang="en-AU" dirty="0"/>
          </a:p>
          <a:p>
            <a:r>
              <a:rPr lang="en-AU" dirty="0"/>
              <a:t>A program that allows you to both </a:t>
            </a:r>
            <a:r>
              <a:rPr lang="en-AU" b="1" dirty="0"/>
              <a:t>Write</a:t>
            </a:r>
            <a:r>
              <a:rPr lang="en-AU" dirty="0"/>
              <a:t> and </a:t>
            </a:r>
            <a:r>
              <a:rPr lang="en-AU" b="1" dirty="0"/>
              <a:t>Run </a:t>
            </a:r>
            <a:r>
              <a:rPr lang="en-AU" dirty="0"/>
              <a:t>is called an </a:t>
            </a:r>
            <a:r>
              <a:rPr lang="en-AU" b="1" dirty="0"/>
              <a:t>Integrated Development Environment </a:t>
            </a:r>
            <a:r>
              <a:rPr lang="en-AU" dirty="0"/>
              <a:t>(or IDE) </a:t>
            </a:r>
          </a:p>
          <a:p>
            <a:endParaRPr lang="en-AU" b="1" dirty="0"/>
          </a:p>
          <a:p>
            <a:r>
              <a:rPr lang="en-AU" dirty="0"/>
              <a:t>Anaconda comes bundled with </a:t>
            </a:r>
            <a:r>
              <a:rPr lang="en-AU" b="1" dirty="0"/>
              <a:t>two</a:t>
            </a:r>
            <a:r>
              <a:rPr lang="en-AU" dirty="0"/>
              <a:t> IDEs that we will examine:</a:t>
            </a:r>
          </a:p>
          <a:p>
            <a:pPr lvl="1"/>
            <a:r>
              <a:rPr lang="en-AU" b="1" dirty="0"/>
              <a:t>Spyder</a:t>
            </a:r>
          </a:p>
          <a:p>
            <a:pPr lvl="1"/>
            <a:r>
              <a:rPr lang="en-AU" b="1" dirty="0" err="1"/>
              <a:t>Jupyter</a:t>
            </a:r>
            <a:r>
              <a:rPr lang="en-AU" b="1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70048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29D6-F31D-4FD7-BD6F-BCB05E9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Spyder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663A-9A04-4F65-90B1-F7673ECA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IDE that looks a lot like </a:t>
            </a:r>
            <a:r>
              <a:rPr lang="en-AU" dirty="0" err="1"/>
              <a:t>matlab’s</a:t>
            </a:r>
            <a:r>
              <a:rPr lang="en-AU" dirty="0"/>
              <a:t> IDE</a:t>
            </a:r>
          </a:p>
          <a:p>
            <a:r>
              <a:rPr lang="en-AU" dirty="0"/>
              <a:t>Useful for debugging – variable viewing is pretty easy!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02736-E0AB-43CB-AA64-C78685A2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950" y="44624"/>
            <a:ext cx="24384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0FE4-0CE6-492B-835A-856FF8C1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E564-DB07-4FBE-B7C8-20807D89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96015-7E3D-4ED8-8A49-4C52323F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5" y="0"/>
            <a:ext cx="1168120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905692-56E3-4DB2-82A1-8086D6BE2459}"/>
              </a:ext>
            </a:extLst>
          </p:cNvPr>
          <p:cNvSpPr/>
          <p:nvPr/>
        </p:nvSpPr>
        <p:spPr>
          <a:xfrm>
            <a:off x="5951984" y="692696"/>
            <a:ext cx="5984620" cy="18002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D8B3E-DF86-4D6A-8A32-2A4887B60A7D}"/>
              </a:ext>
            </a:extLst>
          </p:cNvPr>
          <p:cNvSpPr txBox="1"/>
          <p:nvPr/>
        </p:nvSpPr>
        <p:spPr>
          <a:xfrm>
            <a:off x="2795313" y="1427738"/>
            <a:ext cx="229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code here (it is saved to a FILE)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F7AE9B-61EC-402C-8946-E78E3DF4FD6E}"/>
              </a:ext>
            </a:extLst>
          </p:cNvPr>
          <p:cNvSpPr/>
          <p:nvPr/>
        </p:nvSpPr>
        <p:spPr>
          <a:xfrm>
            <a:off x="479376" y="4941168"/>
            <a:ext cx="504056" cy="28803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7229D-EDFB-4B76-B4F4-708FB5CFDCC7}"/>
              </a:ext>
            </a:extLst>
          </p:cNvPr>
          <p:cNvSpPr txBox="1"/>
          <p:nvPr/>
        </p:nvSpPr>
        <p:spPr>
          <a:xfrm>
            <a:off x="1013415" y="4900518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#%% is the ‘New Segment’ indicator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941FB6-6F10-46BC-B445-B3530517A764}"/>
              </a:ext>
            </a:extLst>
          </p:cNvPr>
          <p:cNvSpPr/>
          <p:nvPr/>
        </p:nvSpPr>
        <p:spPr>
          <a:xfrm>
            <a:off x="1919536" y="404664"/>
            <a:ext cx="13681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DBBEF-4FB2-410F-B0F1-7C64510A9967}"/>
              </a:ext>
            </a:extLst>
          </p:cNvPr>
          <p:cNvSpPr txBox="1"/>
          <p:nvPr/>
        </p:nvSpPr>
        <p:spPr>
          <a:xfrm>
            <a:off x="1415480" y="-26432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Run Code (or segments)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5C80D-DA90-40FC-B16C-D201F05489D8}"/>
              </a:ext>
            </a:extLst>
          </p:cNvPr>
          <p:cNvSpPr txBox="1"/>
          <p:nvPr/>
        </p:nvSpPr>
        <p:spPr>
          <a:xfrm>
            <a:off x="5960980" y="30718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Look at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403A1-C140-4A3C-860E-E03448123B19}"/>
              </a:ext>
            </a:extLst>
          </p:cNvPr>
          <p:cNvSpPr txBox="1"/>
          <p:nvPr/>
        </p:nvSpPr>
        <p:spPr>
          <a:xfrm>
            <a:off x="9408368" y="3857972"/>
            <a:ext cx="2294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appears here.</a:t>
            </a:r>
          </a:p>
          <a:p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 also use this console to </a:t>
            </a:r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code that is immediately run.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0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AB7C-0660-449D-8D10-88A2AFAD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Jupyter</a:t>
            </a:r>
            <a:r>
              <a:rPr lang="en-AU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34B6-88D2-4C3A-98F6-CCC6FE54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912568"/>
          </a:xfrm>
        </p:spPr>
        <p:txBody>
          <a:bodyPr/>
          <a:lstStyle/>
          <a:p>
            <a:r>
              <a:rPr lang="en-AU" dirty="0"/>
              <a:t>Notebook that lets you write documentation and code side by side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In-browser, but it’s accessing your LOCAL files!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A0A95-76BA-48DA-BEBE-8E8019C3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44255"/>
            <a:ext cx="8867775" cy="3819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3BAD3-BD9E-4BE2-8E6A-E21DEF1E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376" y="195262"/>
            <a:ext cx="2514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5227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217</TotalTime>
  <Words>582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Getting Started with Python 3 and Anaconda</vt:lpstr>
      <vt:lpstr>Welcome, Housekeeping and General Tutorial Format</vt:lpstr>
      <vt:lpstr>PowerPoint Presentation</vt:lpstr>
      <vt:lpstr>Onboarding! – Downloading and installing Python</vt:lpstr>
      <vt:lpstr>Anaconda – A Scientific Python Package</vt:lpstr>
      <vt:lpstr>“Using” Python</vt:lpstr>
      <vt:lpstr>Spyder</vt:lpstr>
      <vt:lpstr>PowerPoint Presentation</vt:lpstr>
      <vt:lpstr>Jupyter Notebook</vt:lpstr>
      <vt:lpstr>PowerPoint Presentation</vt:lpstr>
      <vt:lpstr>Installing Packages </vt:lpstr>
      <vt:lpstr>Getting Access to the Github </vt:lpstr>
      <vt:lpstr>Learning Python</vt:lpstr>
      <vt:lpstr>End of Tutorial!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12</cp:revision>
  <dcterms:created xsi:type="dcterms:W3CDTF">2019-01-10T23:40:23Z</dcterms:created>
  <dcterms:modified xsi:type="dcterms:W3CDTF">2019-02-18T21:31:37Z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