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6" r:id="rId6"/>
    <p:sldId id="287" r:id="rId7"/>
    <p:sldId id="265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6" r:id="rId16"/>
    <p:sldId id="288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563" autoAdjust="0"/>
  </p:normalViewPr>
  <p:slideViewPr>
    <p:cSldViewPr>
      <p:cViewPr varScale="1">
        <p:scale>
          <a:sx n="75" d="100"/>
          <a:sy n="75" d="100"/>
        </p:scale>
        <p:origin x="931" y="5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2/16/2021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2/16/2021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Can’t teach everything</a:t>
            </a:r>
          </a:p>
          <a:p>
            <a:r>
              <a:rPr lang="en-US" dirty="0"/>
              <a:t>Just move things from unknown unknown to known unknown</a:t>
            </a:r>
          </a:p>
          <a:p>
            <a:r>
              <a:rPr lang="en-US" dirty="0"/>
              <a:t>Then you find them and become known known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0865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not to use pip if </a:t>
            </a:r>
            <a:r>
              <a:rPr lang="en-US" dirty="0" err="1"/>
              <a:t>conda</a:t>
            </a:r>
            <a:r>
              <a:rPr lang="en-US" dirty="0"/>
              <a:t> is available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2193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up on one of these while learning</a:t>
            </a:r>
          </a:p>
          <a:p>
            <a:r>
              <a:rPr lang="en-US" dirty="0"/>
              <a:t>Stack overflow for general questions</a:t>
            </a:r>
          </a:p>
          <a:p>
            <a:r>
              <a:rPr lang="en-US" dirty="0"/>
              <a:t>Python documentation for built in things</a:t>
            </a:r>
          </a:p>
          <a:p>
            <a:r>
              <a:rPr lang="en-US" dirty="0"/>
              <a:t>Specific packages documentation </a:t>
            </a:r>
            <a:r>
              <a:rPr lang="en-US" dirty="0" err="1"/>
              <a:t>eg</a:t>
            </a:r>
            <a:r>
              <a:rPr lang="en-US" dirty="0"/>
              <a:t> Pandas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3976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utomatetheboringstuff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matthew.gerges@unsw.edu.a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Getting Started with Python 3 and Anaconda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PHYS3112 – Tutorial 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884BD-2735-4603-806F-A37E10E6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45694-4CAA-4A3C-950A-E1F828199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C0DDB6-EAD1-46DE-9B0E-8D944201F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1266825"/>
            <a:ext cx="7781925" cy="482917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6115463-AF60-436E-96EF-C762C6B27C4B}"/>
              </a:ext>
            </a:extLst>
          </p:cNvPr>
          <p:cNvSpPr/>
          <p:nvPr/>
        </p:nvSpPr>
        <p:spPr>
          <a:xfrm>
            <a:off x="5663952" y="2058913"/>
            <a:ext cx="1152128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6F710F-7A87-48F6-824E-7E18B6A54C25}"/>
              </a:ext>
            </a:extLst>
          </p:cNvPr>
          <p:cNvSpPr txBox="1"/>
          <p:nvPr/>
        </p:nvSpPr>
        <p:spPr>
          <a:xfrm>
            <a:off x="6816080" y="1879763"/>
            <a:ext cx="2029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Change From Code</a:t>
            </a:r>
          </a:p>
          <a:p>
            <a:r>
              <a:rPr lang="en-AU" dirty="0">
                <a:solidFill>
                  <a:srgbClr val="FF0000"/>
                </a:solidFill>
              </a:rPr>
              <a:t>To Markdown</a:t>
            </a:r>
          </a:p>
        </p:txBody>
      </p:sp>
    </p:spTree>
    <p:extLst>
      <p:ext uri="{BB962C8B-B14F-4D97-AF65-F5344CB8AC3E}">
        <p14:creationId xmlns:p14="http://schemas.microsoft.com/office/powerpoint/2010/main" val="3279756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7112-6253-436E-B120-A86A15E45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Installing Packages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971B0-5503-4BAF-A549-0A4E7F470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Open ‘Anaconda Prompt’ and type: </a:t>
            </a:r>
            <a:r>
              <a:rPr lang="en-AU" dirty="0" err="1"/>
              <a:t>conda</a:t>
            </a:r>
            <a:r>
              <a:rPr lang="en-AU" dirty="0"/>
              <a:t> install &lt;</a:t>
            </a:r>
            <a:r>
              <a:rPr lang="en-AU" dirty="0" err="1"/>
              <a:t>package_name</a:t>
            </a:r>
            <a:r>
              <a:rPr lang="en-AU" dirty="0"/>
              <a:t>&gt;</a:t>
            </a:r>
          </a:p>
          <a:p>
            <a:pPr lvl="1"/>
            <a:r>
              <a:rPr lang="en-AU" dirty="0" err="1"/>
              <a:t>Eg</a:t>
            </a:r>
            <a:r>
              <a:rPr lang="en-AU" dirty="0"/>
              <a:t> </a:t>
            </a:r>
            <a:r>
              <a:rPr lang="en-AU" dirty="0" err="1"/>
              <a:t>conda</a:t>
            </a:r>
            <a:r>
              <a:rPr lang="en-AU" dirty="0"/>
              <a:t> install </a:t>
            </a:r>
            <a:r>
              <a:rPr lang="en-AU" dirty="0" err="1"/>
              <a:t>scipy</a:t>
            </a:r>
            <a:r>
              <a:rPr lang="en-AU" dirty="0"/>
              <a:t> -&gt; this will install the </a:t>
            </a:r>
            <a:r>
              <a:rPr lang="en-AU" dirty="0" err="1"/>
              <a:t>scipy</a:t>
            </a:r>
            <a:r>
              <a:rPr lang="en-AU" dirty="0"/>
              <a:t> package</a:t>
            </a:r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3D3FD3-B546-4224-8213-A87080057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640" y="2852936"/>
            <a:ext cx="66103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72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9AE60-936E-4AE2-A39F-0DBF2CA38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Learning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E2898-F350-48CA-83F2-23591990E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572000"/>
          </a:xfrm>
        </p:spPr>
        <p:txBody>
          <a:bodyPr/>
          <a:lstStyle/>
          <a:p>
            <a:r>
              <a:rPr lang="en-AU" dirty="0"/>
              <a:t>The purpose of this course is to teach you techniques, not syntax.</a:t>
            </a:r>
          </a:p>
          <a:p>
            <a:r>
              <a:rPr lang="en-AU" dirty="0"/>
              <a:t>That said, you should learn the following;</a:t>
            </a:r>
          </a:p>
          <a:p>
            <a:pPr lvl="1"/>
            <a:r>
              <a:rPr lang="en-AU" dirty="0"/>
              <a:t>Mathematical operations (+, - etc)</a:t>
            </a:r>
          </a:p>
          <a:p>
            <a:pPr lvl="1"/>
            <a:r>
              <a:rPr lang="en-AU" dirty="0"/>
              <a:t>Data storage and types (integer, string, </a:t>
            </a:r>
            <a:r>
              <a:rPr lang="en-AU" b="1" dirty="0" err="1"/>
              <a:t>numpy</a:t>
            </a:r>
            <a:r>
              <a:rPr lang="en-AU" b="1" dirty="0"/>
              <a:t> array</a:t>
            </a:r>
            <a:r>
              <a:rPr lang="en-AU" dirty="0"/>
              <a:t>) and how to ‘get at them’.</a:t>
            </a:r>
          </a:p>
          <a:p>
            <a:pPr lvl="1"/>
            <a:r>
              <a:rPr lang="en-AU" dirty="0"/>
              <a:t>For loops, While loops, If statements</a:t>
            </a:r>
          </a:p>
          <a:p>
            <a:pPr lvl="1"/>
            <a:r>
              <a:rPr lang="en-AU" dirty="0"/>
              <a:t>Writing and Calling functions</a:t>
            </a:r>
          </a:p>
          <a:p>
            <a:endParaRPr lang="en-AU" dirty="0"/>
          </a:p>
          <a:p>
            <a:r>
              <a:rPr lang="en-AU" dirty="0"/>
              <a:t>You can always contact me for help if you get stuck.</a:t>
            </a:r>
          </a:p>
          <a:p>
            <a:r>
              <a:rPr lang="en-AU" dirty="0"/>
              <a:t>Good website to learn; </a:t>
            </a:r>
            <a:r>
              <a:rPr lang="en-AU" dirty="0">
                <a:hlinkClick r:id="rId2"/>
              </a:rPr>
              <a:t>https://automatetheboringstuff.com/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8089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231EA99-E73D-41BA-9453-5984F8AE65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69"/>
          <a:stretch/>
        </p:blipFill>
        <p:spPr>
          <a:xfrm>
            <a:off x="191344" y="389144"/>
            <a:ext cx="2952327" cy="5742081"/>
          </a:xfrm>
          <a:prstGeom prst="rect">
            <a:avLst/>
          </a:prstGeom>
        </p:spPr>
      </p:pic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6A2ED25-B8FA-4147-8371-F686F9DF03A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56" b="1043"/>
          <a:stretch/>
        </p:blipFill>
        <p:spPr>
          <a:xfrm>
            <a:off x="3359696" y="367074"/>
            <a:ext cx="3736455" cy="5742082"/>
          </a:xfrm>
          <a:prstGeom prst="rect">
            <a:avLst/>
          </a:prstGeo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339E09C-6F1C-488C-B52D-0849FAE94FC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59" b="4555"/>
          <a:stretch/>
        </p:blipFill>
        <p:spPr>
          <a:xfrm>
            <a:off x="7317970" y="377909"/>
            <a:ext cx="4584997" cy="573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58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AC9B-E5E4-4323-AA09-BCBF11B4C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End of Tutorial!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EB70F-D1D9-433A-A80D-9AA11AB2F9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Please don’t go until you have gotten </a:t>
            </a:r>
            <a:r>
              <a:rPr lang="en-AU" dirty="0" err="1"/>
              <a:t>github</a:t>
            </a:r>
            <a:r>
              <a:rPr lang="en-AU" dirty="0"/>
              <a:t> access and installed anaconda.</a:t>
            </a:r>
          </a:p>
          <a:p>
            <a:endParaRPr lang="en-AU" dirty="0"/>
          </a:p>
          <a:p>
            <a:r>
              <a:rPr lang="en-AU" dirty="0"/>
              <a:t>Next week, we will </a:t>
            </a:r>
            <a:r>
              <a:rPr lang="en-AU" b="1" dirty="0"/>
              <a:t>already be learning some python</a:t>
            </a:r>
            <a:r>
              <a:rPr lang="en-AU" dirty="0"/>
              <a:t> (and not basic stuff either!). </a:t>
            </a:r>
          </a:p>
        </p:txBody>
      </p:sp>
    </p:spTree>
    <p:extLst>
      <p:ext uri="{BB962C8B-B14F-4D97-AF65-F5344CB8AC3E}">
        <p14:creationId xmlns:p14="http://schemas.microsoft.com/office/powerpoint/2010/main" val="4128881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5185B-FFCC-49BA-A264-6EB27E68B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Welcome, Housekeeping and General Tutorial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903F7-1979-4097-941C-CB3D2D770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700808"/>
            <a:ext cx="9144000" cy="5157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i="1" dirty="0"/>
              <a:t>The purpose of these tutorials is to</a:t>
            </a:r>
          </a:p>
          <a:p>
            <a:pPr marL="457200" indent="-457200">
              <a:buFont typeface="+mj-lt"/>
              <a:buAutoNum type="arabicPeriod"/>
            </a:pPr>
            <a:r>
              <a:rPr lang="en-AU" i="1" dirty="0"/>
              <a:t>Expose you to different types of numerical methods and their uses</a:t>
            </a:r>
          </a:p>
          <a:p>
            <a:pPr marL="457200" indent="-457200">
              <a:buFont typeface="+mj-lt"/>
              <a:buAutoNum type="arabicPeriod"/>
            </a:pPr>
            <a:r>
              <a:rPr lang="en-AU" i="1" dirty="0"/>
              <a:t>Provide you with experience in implementing the above</a:t>
            </a:r>
          </a:p>
          <a:p>
            <a:pPr marL="457200" indent="-457200">
              <a:buFont typeface="+mj-lt"/>
              <a:buAutoNum type="arabicPeriod"/>
            </a:pPr>
            <a:r>
              <a:rPr lang="en-AU" i="1" dirty="0"/>
              <a:t>Provide a format for you to get help with python!</a:t>
            </a:r>
          </a:p>
          <a:p>
            <a:r>
              <a:rPr lang="en-AU" dirty="0"/>
              <a:t>General Tutorial Format:</a:t>
            </a:r>
          </a:p>
          <a:p>
            <a:pPr lvl="1"/>
            <a:r>
              <a:rPr lang="en-AU" dirty="0"/>
              <a:t>15 Minute Presentation on Topic / Challenge of the Week</a:t>
            </a:r>
          </a:p>
          <a:p>
            <a:pPr lvl="1"/>
            <a:r>
              <a:rPr lang="en-AU" dirty="0" err="1"/>
              <a:t>JuPyTer</a:t>
            </a:r>
            <a:r>
              <a:rPr lang="en-AU" dirty="0"/>
              <a:t> notebook with worked examples and homework</a:t>
            </a:r>
          </a:p>
          <a:p>
            <a:pPr lvl="1"/>
            <a:r>
              <a:rPr lang="en-AU" dirty="0"/>
              <a:t>Assistance with general Python / computing problems</a:t>
            </a:r>
          </a:p>
          <a:p>
            <a:pPr lvl="1"/>
            <a:endParaRPr lang="en-AU" dirty="0"/>
          </a:p>
          <a:p>
            <a:r>
              <a:rPr lang="en-AU" dirty="0"/>
              <a:t>Need Help? Contact me at </a:t>
            </a:r>
            <a:r>
              <a:rPr lang="en-AU" dirty="0">
                <a:hlinkClick r:id="rId2"/>
              </a:rPr>
              <a:t>matthew.gerges@unsw.edu.au</a:t>
            </a:r>
            <a:r>
              <a:rPr lang="en-AU" dirty="0"/>
              <a:t> , or through </a:t>
            </a:r>
            <a:r>
              <a:rPr lang="en-AU" dirty="0" err="1"/>
              <a:t>moodle</a:t>
            </a:r>
            <a:r>
              <a:rPr lang="en-AU" dirty="0"/>
              <a:t> questions </a:t>
            </a:r>
          </a:p>
        </p:txBody>
      </p:sp>
    </p:spTree>
    <p:extLst>
      <p:ext uri="{BB962C8B-B14F-4D97-AF65-F5344CB8AC3E}">
        <p14:creationId xmlns:p14="http://schemas.microsoft.com/office/powerpoint/2010/main" val="1424008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66F8A-0818-4D4B-A39F-8A1848647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ACFA5-3616-4867-AD53-F37487826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26" name="Picture 2" descr="Image result for dick cheney known unknowns">
            <a:extLst>
              <a:ext uri="{FF2B5EF4-FFF2-40B4-BE49-F238E27FC236}">
                <a16:creationId xmlns:a16="http://schemas.microsoft.com/office/drawing/2014/main" id="{807B3DF6-4DEB-462B-996A-2E0A0B8D3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828800"/>
            <a:ext cx="80962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478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Onboarding! – Downloading and installing Python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If you have used Python, Anaconda, </a:t>
            </a:r>
            <a:r>
              <a:rPr lang="en-AU" dirty="0" err="1"/>
              <a:t>JyPyTer</a:t>
            </a:r>
            <a:r>
              <a:rPr lang="en-AU" dirty="0"/>
              <a:t> notebook and </a:t>
            </a:r>
            <a:r>
              <a:rPr lang="en-AU" dirty="0" err="1"/>
              <a:t>sPyder</a:t>
            </a:r>
            <a:r>
              <a:rPr lang="en-AU" dirty="0"/>
              <a:t>, you can skip to the GitHub login section.</a:t>
            </a:r>
          </a:p>
          <a:p>
            <a:r>
              <a:rPr lang="en-AU" dirty="0"/>
              <a:t>In this section we will: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Install Anaconda (which has EVERYTHING in it)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Learn how to ‘use’ Anaconda/Python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Learn how to install packages in Python</a:t>
            </a:r>
          </a:p>
          <a:p>
            <a:pPr marL="457200" indent="-457200">
              <a:buFont typeface="+mj-lt"/>
              <a:buAutoNum type="arabicPeriod"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C16D2-AF8B-453B-858C-B0A0C526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Anaconda – A Scientific Python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CE57F-BEAA-4F48-8451-51EB7E683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Go to </a:t>
            </a:r>
            <a:r>
              <a:rPr lang="en-AU" dirty="0">
                <a:hlinkClick r:id="rId2"/>
              </a:rPr>
              <a:t>https://www.anaconda.com/products/individual</a:t>
            </a:r>
            <a:r>
              <a:rPr lang="en-AU" dirty="0"/>
              <a:t> and grab the Python 3.8 Version</a:t>
            </a:r>
          </a:p>
          <a:p>
            <a:pPr lvl="1"/>
            <a:r>
              <a:rPr lang="en-AU" dirty="0"/>
              <a:t>(Python 3 and Python 2 are mildly different versions of Python – we will focus on ‘3’ but you will see some things written for 2 in the wild!)</a:t>
            </a:r>
          </a:p>
          <a:p>
            <a:pPr lvl="1"/>
            <a:endParaRPr lang="en-AU" dirty="0"/>
          </a:p>
          <a:p>
            <a:r>
              <a:rPr lang="en-AU" dirty="0"/>
              <a:t>Once it’s downloaded, open ‘Anaconda Navigator’ – this is going to be your main hub page for Anaconda!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BF38362-FFE9-47E2-B1F0-04F9CF5C71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008" y="4364685"/>
            <a:ext cx="5951984" cy="230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8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82907-D01C-4B60-8EA9-5BE106E00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90500"/>
            <a:ext cx="9144000" cy="646212"/>
          </a:xfrm>
        </p:spPr>
        <p:txBody>
          <a:bodyPr/>
          <a:lstStyle/>
          <a:p>
            <a:r>
              <a:rPr lang="en-AU" dirty="0"/>
              <a:t>“Using”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2FD4D-AF6B-4A43-AE7D-3ABAF9FBE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052736"/>
            <a:ext cx="9144000" cy="5043264"/>
          </a:xfrm>
        </p:spPr>
        <p:txBody>
          <a:bodyPr/>
          <a:lstStyle/>
          <a:p>
            <a:r>
              <a:rPr lang="en-AU" dirty="0"/>
              <a:t>Two steps to using Python;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AU" dirty="0"/>
              <a:t>Write your instructions 				(Write)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AU" dirty="0"/>
              <a:t>Send the instructions to the Python ‘executable’		(Run / Execute)</a:t>
            </a:r>
          </a:p>
          <a:p>
            <a:r>
              <a:rPr lang="en-AU" dirty="0"/>
              <a:t>Conventionally, this is done using two separate programs; a text editor to </a:t>
            </a:r>
            <a:r>
              <a:rPr lang="en-AU" b="1" dirty="0"/>
              <a:t>write</a:t>
            </a:r>
            <a:r>
              <a:rPr lang="en-AU" dirty="0"/>
              <a:t>, and a command line / other interface to </a:t>
            </a:r>
            <a:r>
              <a:rPr lang="en-AU" b="1" dirty="0"/>
              <a:t>run</a:t>
            </a:r>
            <a:r>
              <a:rPr lang="en-AU" dirty="0"/>
              <a:t> the program. </a:t>
            </a:r>
          </a:p>
          <a:p>
            <a:endParaRPr lang="en-AU" dirty="0"/>
          </a:p>
          <a:p>
            <a:r>
              <a:rPr lang="en-AU" dirty="0"/>
              <a:t>A program that allows you to both </a:t>
            </a:r>
            <a:r>
              <a:rPr lang="en-AU" b="1" dirty="0"/>
              <a:t>Write</a:t>
            </a:r>
            <a:r>
              <a:rPr lang="en-AU" dirty="0"/>
              <a:t> and </a:t>
            </a:r>
            <a:r>
              <a:rPr lang="en-AU" b="1" dirty="0"/>
              <a:t>Run </a:t>
            </a:r>
            <a:r>
              <a:rPr lang="en-AU" dirty="0"/>
              <a:t>is called an </a:t>
            </a:r>
            <a:r>
              <a:rPr lang="en-AU" b="1" dirty="0"/>
              <a:t>Integrated Development Environment </a:t>
            </a:r>
            <a:r>
              <a:rPr lang="en-AU" dirty="0"/>
              <a:t>(or IDE) </a:t>
            </a:r>
          </a:p>
          <a:p>
            <a:endParaRPr lang="en-AU" b="1" dirty="0"/>
          </a:p>
          <a:p>
            <a:r>
              <a:rPr lang="en-AU" dirty="0"/>
              <a:t>Anaconda comes bundled with </a:t>
            </a:r>
            <a:r>
              <a:rPr lang="en-AU" b="1" dirty="0"/>
              <a:t>two</a:t>
            </a:r>
            <a:r>
              <a:rPr lang="en-AU" dirty="0"/>
              <a:t> IDEs that we will examine:</a:t>
            </a:r>
          </a:p>
          <a:p>
            <a:pPr lvl="1"/>
            <a:r>
              <a:rPr lang="en-AU" b="1" dirty="0"/>
              <a:t>Spyder</a:t>
            </a:r>
          </a:p>
          <a:p>
            <a:pPr lvl="1"/>
            <a:r>
              <a:rPr lang="en-AU" b="1" dirty="0" err="1"/>
              <a:t>Jupyter</a:t>
            </a:r>
            <a:r>
              <a:rPr lang="en-AU" b="1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700480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D29D6-F31D-4FD7-BD6F-BCB05E910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Spyder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F663A-9A04-4F65-90B1-F7673ECA3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An IDE that looks a lot like </a:t>
            </a:r>
            <a:r>
              <a:rPr lang="en-AU" dirty="0" err="1"/>
              <a:t>matlab’s</a:t>
            </a:r>
            <a:r>
              <a:rPr lang="en-AU" dirty="0"/>
              <a:t> IDE</a:t>
            </a:r>
          </a:p>
          <a:p>
            <a:r>
              <a:rPr lang="en-AU" dirty="0"/>
              <a:t>Useful for debugging – variable viewing is pretty easy!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F02736-E0AB-43CB-AA64-C78685A2A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950" y="44624"/>
            <a:ext cx="24384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25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C0FE4-0CE6-492B-835A-856FF8C1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AE564-DB07-4FBE-B7C8-20807D89E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296015-7E3D-4ED8-8A49-4C52323FC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95" y="0"/>
            <a:ext cx="1168120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8905692-56E3-4DB2-82A1-8086D6BE2459}"/>
              </a:ext>
            </a:extLst>
          </p:cNvPr>
          <p:cNvSpPr/>
          <p:nvPr/>
        </p:nvSpPr>
        <p:spPr>
          <a:xfrm>
            <a:off x="5951984" y="692696"/>
            <a:ext cx="5984620" cy="180020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DD8B3E-DF86-4D6A-8A32-2A4887B60A7D}"/>
              </a:ext>
            </a:extLst>
          </p:cNvPr>
          <p:cNvSpPr txBox="1"/>
          <p:nvPr/>
        </p:nvSpPr>
        <p:spPr>
          <a:xfrm>
            <a:off x="2795313" y="1427738"/>
            <a:ext cx="2294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Write</a:t>
            </a:r>
            <a:r>
              <a:rPr lang="en-A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code here (it is saved to a FILE)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EF7AE9B-61EC-402C-8946-E78E3DF4FD6E}"/>
              </a:ext>
            </a:extLst>
          </p:cNvPr>
          <p:cNvSpPr/>
          <p:nvPr/>
        </p:nvSpPr>
        <p:spPr>
          <a:xfrm>
            <a:off x="479376" y="4941168"/>
            <a:ext cx="504056" cy="288032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37229D-EDFB-4B76-B4F4-708FB5CFDCC7}"/>
              </a:ext>
            </a:extLst>
          </p:cNvPr>
          <p:cNvSpPr txBox="1"/>
          <p:nvPr/>
        </p:nvSpPr>
        <p:spPr>
          <a:xfrm>
            <a:off x="1013415" y="4900518"/>
            <a:ext cx="356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#%% is the ‘New Segment’ indicator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D941FB6-6F10-46BC-B445-B3530517A764}"/>
              </a:ext>
            </a:extLst>
          </p:cNvPr>
          <p:cNvSpPr/>
          <p:nvPr/>
        </p:nvSpPr>
        <p:spPr>
          <a:xfrm>
            <a:off x="1919536" y="404664"/>
            <a:ext cx="1368152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3DBBEF-4FB2-410F-B0F1-7C64510A9967}"/>
              </a:ext>
            </a:extLst>
          </p:cNvPr>
          <p:cNvSpPr txBox="1"/>
          <p:nvPr/>
        </p:nvSpPr>
        <p:spPr>
          <a:xfrm>
            <a:off x="1415480" y="-26432"/>
            <a:ext cx="254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Run Code (or segments)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55C80D-DA90-40FC-B16C-D201F05489D8}"/>
              </a:ext>
            </a:extLst>
          </p:cNvPr>
          <p:cNvSpPr txBox="1"/>
          <p:nvPr/>
        </p:nvSpPr>
        <p:spPr>
          <a:xfrm>
            <a:off x="5960980" y="30718"/>
            <a:ext cx="184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Look at Variables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3403A1-C140-4A3C-860E-E03448123B19}"/>
              </a:ext>
            </a:extLst>
          </p:cNvPr>
          <p:cNvSpPr txBox="1"/>
          <p:nvPr/>
        </p:nvSpPr>
        <p:spPr>
          <a:xfrm>
            <a:off x="9408368" y="3857972"/>
            <a:ext cx="22947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</a:t>
            </a:r>
            <a:r>
              <a:rPr lang="en-A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appears here.</a:t>
            </a:r>
          </a:p>
          <a:p>
            <a:endParaRPr lang="en-AU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A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You can also use this console to </a:t>
            </a:r>
            <a:r>
              <a:rPr lang="en-A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write code that is immediately run.</a:t>
            </a:r>
            <a:endParaRPr lang="en-AU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403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AB7C-0660-449D-8D10-88A2AFAD5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Jupyter</a:t>
            </a:r>
            <a:r>
              <a:rPr lang="en-AU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C34B6-88D2-4C3A-98F6-CCC6FE54C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912568"/>
          </a:xfrm>
        </p:spPr>
        <p:txBody>
          <a:bodyPr/>
          <a:lstStyle/>
          <a:p>
            <a:r>
              <a:rPr lang="en-AU" dirty="0"/>
              <a:t>Notebook that lets you write documentation and code side by side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In-browser, but it’s accessing your LOCAL files!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1A0A95-76BA-48DA-BEBE-8E8019C33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2244255"/>
            <a:ext cx="8867775" cy="3819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33BAD3-BD9E-4BE2-8E6A-E21DEF1EF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0376" y="195262"/>
            <a:ext cx="25146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52270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244</TotalTime>
  <Words>639</Words>
  <Application>Microsoft Office PowerPoint</Application>
  <PresentationFormat>Widescreen</PresentationFormat>
  <Paragraphs>87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Candara</vt:lpstr>
      <vt:lpstr>Consolas</vt:lpstr>
      <vt:lpstr>Tech Computer 16x9</vt:lpstr>
      <vt:lpstr>Getting Started with Python 3 and Anaconda</vt:lpstr>
      <vt:lpstr>Welcome, Housekeeping and General Tutorial Format</vt:lpstr>
      <vt:lpstr>PowerPoint Presentation</vt:lpstr>
      <vt:lpstr>Onboarding! – Downloading and installing Python</vt:lpstr>
      <vt:lpstr>Anaconda – A Scientific Python Package</vt:lpstr>
      <vt:lpstr>“Using” Python</vt:lpstr>
      <vt:lpstr>Spyder</vt:lpstr>
      <vt:lpstr>PowerPoint Presentation</vt:lpstr>
      <vt:lpstr>Jupyter Notebook</vt:lpstr>
      <vt:lpstr>PowerPoint Presentation</vt:lpstr>
      <vt:lpstr>Installing Packages </vt:lpstr>
      <vt:lpstr>Learning Python</vt:lpstr>
      <vt:lpstr>PowerPoint Presentation</vt:lpstr>
      <vt:lpstr>End of Tutorial!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Thomas Dixon</dc:creator>
  <cp:lastModifiedBy>Matthew Gerges</cp:lastModifiedBy>
  <cp:revision>19</cp:revision>
  <dcterms:created xsi:type="dcterms:W3CDTF">2019-01-10T23:40:23Z</dcterms:created>
  <dcterms:modified xsi:type="dcterms:W3CDTF">2021-02-16T07:08:28Z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