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31094"/>
            <a:ext cx="10058400" cy="911309"/>
          </a:xfrm>
        </p:spPr>
        <p:txBody>
          <a:bodyPr>
            <a:normAutofit/>
          </a:bodyPr>
          <a:lstStyle/>
          <a:p>
            <a:r>
              <a:rPr lang="en-AU" dirty="0"/>
              <a:t>Iterative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34F-78E8-49C1-AC09-0B2CABE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on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1C65-D345-42D7-9DC8-587C150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Obviously this is more accurate at small timesteps (delta t)!</a:t>
            </a:r>
          </a:p>
          <a:p>
            <a:pPr marL="0" indent="0">
              <a:buNone/>
            </a:pPr>
            <a:r>
              <a:rPr lang="en-AU" dirty="0"/>
              <a:t>There are better numerical approximations of derivatives out there, I have used the simplest one.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FCDEC5-3B5F-40DA-9E2A-C2CC2344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284984"/>
            <a:ext cx="4896544" cy="3297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5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999-8E46-4340-B310-C11DCA75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– 1D Poisson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9675-5CF8-48CC-A738-616C1907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Sometimes, a DE can’t be solved by simply iterating one thing after another.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example of this is the Poisson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has a 2-D stepping function: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(See week 5 lecture notes for how this sort of stepping function is derived)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7325-3A24-43E9-A99E-7030EC2E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564904"/>
            <a:ext cx="1944216" cy="96463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4663A72-1139-4D15-B921-860D87AA1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D90F9DB-ECC3-49CA-8C27-8099FC33A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94C31-798F-48E1-9CC6-AA08B7AA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331754"/>
            <a:ext cx="9591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50CB-B2F0-4A0F-8E9E-956EEA5A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Tridiagonal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3A89-DF1A-4864-A979-EB8B311C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you arrange the stepping function into a series of equations, you’ll yield a matrix: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(Again, refer to week 5 lectures; these are just screenshots!)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6450B-42EA-49B7-B4C4-6D9594A0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3034862"/>
            <a:ext cx="4656214" cy="14537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4CCF017-FA65-464E-B8B1-C3C4BF0727EA}"/>
              </a:ext>
            </a:extLst>
          </p:cNvPr>
          <p:cNvSpPr/>
          <p:nvPr/>
        </p:nvSpPr>
        <p:spPr>
          <a:xfrm>
            <a:off x="5591944" y="3212976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1B51F-4A84-43BD-ADC5-4BD411E632CA}"/>
              </a:ext>
            </a:extLst>
          </p:cNvPr>
          <p:cNvGrpSpPr/>
          <p:nvPr/>
        </p:nvGrpSpPr>
        <p:grpSpPr>
          <a:xfrm>
            <a:off x="1002937" y="2420888"/>
            <a:ext cx="4194376" cy="2448694"/>
            <a:chOff x="1002937" y="2420888"/>
            <a:chExt cx="4194376" cy="2448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7FEEC3-5D27-4A85-BE56-957A2B07C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37" y="2420888"/>
              <a:ext cx="4194376" cy="24486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9F9A6-F8DF-4ACA-AF89-D417054FCDB2}"/>
                </a:ext>
              </a:extLst>
            </p:cNvPr>
            <p:cNvSpPr txBox="1"/>
            <p:nvPr/>
          </p:nvSpPr>
          <p:spPr>
            <a:xfrm>
              <a:off x="3896928" y="266035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4A992-6680-4EE1-9861-5DB74798090F}"/>
                </a:ext>
              </a:extLst>
            </p:cNvPr>
            <p:cNvSpPr txBox="1"/>
            <p:nvPr/>
          </p:nvSpPr>
          <p:spPr>
            <a:xfrm>
              <a:off x="3791744" y="436510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1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1D7-923E-4C7D-A040-FE98D62B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solve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686D-AB19-499E-AC18-80FF75D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There’s a rather nice algorithm called the ‘Thomas Algorithm’ that is computationally efficient. Specifically works for tridiagonal matrices.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However, we can simply do </a:t>
            </a:r>
            <a:r>
              <a:rPr lang="en-AU" b="1" dirty="0"/>
              <a:t>matrix inversion</a:t>
            </a:r>
            <a:r>
              <a:rPr lang="en-AU" dirty="0"/>
              <a:t> in python. </a:t>
            </a:r>
            <a:br>
              <a:rPr lang="en-AU" dirty="0"/>
            </a:br>
            <a:r>
              <a:rPr lang="en-AU" dirty="0"/>
              <a:t>(note; this is </a:t>
            </a:r>
            <a:r>
              <a:rPr lang="en-AU" b="1" dirty="0"/>
              <a:t>very inefficient for large data sets!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59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F6DC-6DE1-4D05-BAF7-A0DA5950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Matrix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E80F-5701-4691-AB22-D67B518D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Matrix inversion is pretty easy. 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If you have your Poisson matrix (A) and your rho-vector (B), then the voltages (V) at each point are the solution to the equation AV = B.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can be </a:t>
            </a:r>
            <a:r>
              <a:rPr lang="en-AU" b="1" dirty="0"/>
              <a:t>easily</a:t>
            </a:r>
            <a:r>
              <a:rPr lang="en-AU" dirty="0"/>
              <a:t> solved using </a:t>
            </a:r>
            <a:r>
              <a:rPr lang="en-AU" dirty="0" err="1"/>
              <a:t>numpy’s</a:t>
            </a:r>
            <a:r>
              <a:rPr lang="en-AU" dirty="0"/>
              <a:t> </a:t>
            </a:r>
            <a:r>
              <a:rPr lang="en-AU" dirty="0" err="1"/>
              <a:t>linalg</a:t>
            </a:r>
            <a:r>
              <a:rPr lang="en-AU" dirty="0"/>
              <a:t> solver; </a:t>
            </a:r>
            <a:r>
              <a:rPr lang="en-AU" dirty="0" err="1"/>
              <a:t>numpy.linalg.solve</a:t>
            </a:r>
            <a:r>
              <a:rPr lang="en-AU" dirty="0"/>
              <a:t>(A,B) will return V.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70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EE24-9896-4362-929B-0A42839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conditions – Edge Voltage</a:t>
            </a:r>
            <a:br>
              <a:rPr lang="en-AU" dirty="0"/>
            </a:br>
            <a:r>
              <a:rPr lang="en-AU" dirty="0"/>
              <a:t>(Dirichlet Boundary condition)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4A14-4495-426D-9691-7053C9A6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key thing to be able to do is to </a:t>
            </a:r>
            <a:r>
              <a:rPr lang="en-AU" b="1" dirty="0"/>
              <a:t>modify your </a:t>
            </a:r>
            <a:r>
              <a:rPr lang="en-AU" b="1" dirty="0" err="1"/>
              <a:t>poisson</a:t>
            </a:r>
            <a:r>
              <a:rPr lang="en-AU" b="1" dirty="0"/>
              <a:t> matrix to account for boundary conditions</a:t>
            </a:r>
            <a:r>
              <a:rPr lang="en-AU" dirty="0"/>
              <a:t>. </a:t>
            </a:r>
          </a:p>
          <a:p>
            <a:pPr marL="0" indent="0">
              <a:buNone/>
            </a:pPr>
            <a:r>
              <a:rPr lang="en-AU" dirty="0"/>
              <a:t>For example, what if the edge values of voltage are constrained to be a certain value?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introduces two extra terms: V0 and V5 into our (four by four) matrix. Do we now have a 6x6 matrix?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101-C583-46B8-A39D-C9E4CFF0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501008"/>
            <a:ext cx="9533056" cy="1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F3CC-A49C-4C9D-903C-C13E3D5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4A9-2C4B-4FE0-B45B-173FB779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No! Because V0 and V5 only show up once apiece, we can modify their sections of the matrix only: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we can complete these boundary conditions by modifying the rho vector.</a:t>
            </a:r>
            <a:br>
              <a:rPr lang="en-AU" dirty="0"/>
            </a:br>
            <a:r>
              <a:rPr lang="en-AU" dirty="0"/>
              <a:t>(again, derivation shown in lecture)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FE320-A4FA-456F-A98A-986B8BEE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786062"/>
            <a:ext cx="7515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7D8-14FF-4086-AED5-FE335595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Condition: Constant Gradient</a:t>
            </a:r>
            <a:br>
              <a:rPr lang="en-AU" dirty="0"/>
            </a:br>
            <a:r>
              <a:rPr lang="en-AU" dirty="0"/>
              <a:t>(Neumann Boundary 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42ED-ED23-4BBC-B059-489C8219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can also specify the gradient at the boundaries of our simulation. </a:t>
            </a:r>
            <a:r>
              <a:rPr lang="en-AU" b="1" dirty="0"/>
              <a:t>This is equivalent to fixing the relationship between the edge values and the off-edge values.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This changes our equations!	</a:t>
            </a:r>
          </a:p>
          <a:p>
            <a:pPr marL="0" indent="0">
              <a:buNone/>
            </a:pPr>
            <a:r>
              <a:rPr lang="en-AU" dirty="0"/>
              <a:t>					    becomes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0E3B5-28A6-4DCE-8F9B-856AC7A0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852936"/>
            <a:ext cx="9372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324B-A094-463A-BCCA-F0E75974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5229622"/>
            <a:ext cx="60579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4DFEA-3401-4A19-A6E7-E6450635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229622"/>
            <a:ext cx="3676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55B7-841E-4F63-8E24-713562B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Finally, we get a matrix simplification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0CA9F-B03F-448D-BF11-9429321B0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2981325"/>
            <a:ext cx="6353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96F-B972-4CC7-B5C0-78C9BF5B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DBD-33C7-4467-9811-58B7E4A8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Make your way through the advanced tutorial notebook, and ensure you understand the process of matrix solving.</a:t>
            </a:r>
          </a:p>
          <a:p>
            <a:pPr marL="457200" indent="-457200">
              <a:buAutoNum type="arabicPeriod"/>
            </a:pPr>
            <a:r>
              <a:rPr lang="en-AU" dirty="0"/>
              <a:t>Go through lecture notes and try to understand how the Poisson matrix is derived (and ask me for help!)</a:t>
            </a:r>
          </a:p>
          <a:p>
            <a:pPr marL="457200" indent="-457200">
              <a:buAutoNum type="arabicPeriod"/>
            </a:pPr>
            <a:r>
              <a:rPr lang="en-AU" dirty="0"/>
              <a:t>Experiment with a variety of boundary conditions; for example, what if the gradient was set such that V1 = 2V0? How would that change the Poisson matrix?</a:t>
            </a:r>
          </a:p>
        </p:txBody>
      </p:sp>
    </p:spTree>
    <p:extLst>
      <p:ext uri="{BB962C8B-B14F-4D97-AF65-F5344CB8AC3E}">
        <p14:creationId xmlns:p14="http://schemas.microsoft.com/office/powerpoint/2010/main" val="20591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492896"/>
            <a:ext cx="4355976" cy="2316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iterative structures (for loop, while loop)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Perform a basic iterative computation (single variable)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C0A26-EB14-483C-BA54-D82EE60076A3}"/>
              </a:ext>
            </a:extLst>
          </p:cNvPr>
          <p:cNvSpPr txBox="1">
            <a:spLocks/>
          </p:cNvSpPr>
          <p:nvPr/>
        </p:nvSpPr>
        <p:spPr>
          <a:xfrm>
            <a:off x="6240016" y="2487655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Learn the finite-difference approximation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Numerically integrate an ODE (without using ODE int!)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77202-09F6-4942-AD6D-4B0334207023}"/>
              </a:ext>
            </a:extLst>
          </p:cNvPr>
          <p:cNvSpPr txBox="1"/>
          <p:nvPr/>
        </p:nvSpPr>
        <p:spPr>
          <a:xfrm>
            <a:off x="2117304" y="206788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Beginner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E19B4-893B-4C0F-B0E2-891E1C1748B0}"/>
              </a:ext>
            </a:extLst>
          </p:cNvPr>
          <p:cNvSpPr txBox="1"/>
          <p:nvPr/>
        </p:nvSpPr>
        <p:spPr>
          <a:xfrm>
            <a:off x="4367808" y="442078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Advanced Level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8D18C-D482-49D5-8D4F-88B1994FC63D}"/>
              </a:ext>
            </a:extLst>
          </p:cNvPr>
          <p:cNvSpPr txBox="1"/>
          <p:nvPr/>
        </p:nvSpPr>
        <p:spPr>
          <a:xfrm>
            <a:off x="7320136" y="205298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Intermediate level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21DD5D-78A7-40B8-995C-FC651DAF122A}"/>
              </a:ext>
            </a:extLst>
          </p:cNvPr>
          <p:cNvSpPr txBox="1">
            <a:spLocks/>
          </p:cNvSpPr>
          <p:nvPr/>
        </p:nvSpPr>
        <p:spPr>
          <a:xfrm>
            <a:off x="3396208" y="4809862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Learn the tri-diagonal matrix formulation for DEs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Solve Poisson’s equation in ID using matrices and inbuilt routines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1CB6-CE1E-482C-AE44-2882B0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D7E8-EB9B-494C-B464-F41DF56D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far this is still only 1D</a:t>
            </a:r>
          </a:p>
          <a:p>
            <a:r>
              <a:rPr lang="en-AU" dirty="0"/>
              <a:t>We have fixed our Step size (a) to be constant for all positions in our mesh</a:t>
            </a:r>
          </a:p>
          <a:p>
            <a:r>
              <a:rPr lang="en-AU" dirty="0"/>
              <a:t>It is time constant</a:t>
            </a:r>
          </a:p>
          <a:p>
            <a:r>
              <a:rPr lang="en-AU" dirty="0"/>
              <a:t>Other questions / comments? Please let me know! There is a lot of ground that can be covered and I’m unsure as to what you would like.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69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4D2-CF6C-46DF-B72C-987CEB8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Methods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3DF-F2DD-46F8-9340-E7077D9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Iterative methods are what computers are REALLY GOOD AT:</a:t>
            </a:r>
          </a:p>
          <a:p>
            <a:pPr>
              <a:buFontTx/>
              <a:buChar char="-"/>
            </a:pPr>
            <a:r>
              <a:rPr lang="en-AU" dirty="0"/>
              <a:t>Some simple calculation that needs to be repeated with small differences in input.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ODE int (from tutorial 3) is actually an iterative method! It’s just hidden inside the </a:t>
            </a:r>
            <a:r>
              <a:rPr lang="en-AU" dirty="0" err="1"/>
              <a:t>ODEint</a:t>
            </a:r>
            <a:r>
              <a:rPr lang="en-AU" dirty="0"/>
              <a:t> function so you don’t get that experience.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It’s useful for simulations of time-evolving systems, or spatially varying systems.</a:t>
            </a:r>
          </a:p>
          <a:p>
            <a:pPr marL="0" indent="0">
              <a:buNone/>
            </a:pPr>
            <a:r>
              <a:rPr lang="en-AU" dirty="0"/>
              <a:t>The principal complication is </a:t>
            </a:r>
            <a:r>
              <a:rPr lang="en-AU" b="1" dirty="0"/>
              <a:t>the degree to which each iteration depends on the value of the iteration before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E00-1EE2-4369-A763-455B63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191-FC04-48E1-B3A3-96BABA6E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These loops allow us to repeat a computation a set number of times.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2CD3C-3FCB-4B11-9020-9DE5FDF4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400552"/>
            <a:ext cx="2448272" cy="1828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381B5-05C1-4FC3-AD52-108E3681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314328"/>
            <a:ext cx="3942438" cy="1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4A193-7F98-43D4-B732-506C7ADC158A}"/>
              </a:ext>
            </a:extLst>
          </p:cNvPr>
          <p:cNvSpPr txBox="1"/>
          <p:nvPr/>
        </p:nvSpPr>
        <p:spPr>
          <a:xfrm>
            <a:off x="1703512" y="255369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loops allow us to do things a certain number of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E3B96-D776-424B-8A80-A978595DCCD1}"/>
              </a:ext>
            </a:extLst>
          </p:cNvPr>
          <p:cNvSpPr txBox="1"/>
          <p:nvPr/>
        </p:nvSpPr>
        <p:spPr>
          <a:xfrm>
            <a:off x="6816080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While loops allow will keep going while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34591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341-14FC-464C-9456-9E5E421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time; continuous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EEBC-6E17-4FFB-A25C-A5F1A7E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Instead of simply repeating a calculation, we can iterate through time/space to make evolving calculations. Usually this involves each calculation using the data from a previous calculation.</a:t>
            </a:r>
          </a:p>
          <a:p>
            <a:pPr marL="0" indent="0">
              <a:buNone/>
            </a:pP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dirty="0" err="1"/>
              <a:t>fibbonaci</a:t>
            </a:r>
            <a:r>
              <a:rPr lang="en-AU" dirty="0"/>
              <a:t> sequence;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most common way to do this is for time-evolving systems, where the current state depends slightly on the previous state.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21CD0-48DD-4926-B57A-FAC89AAF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468848"/>
            <a:ext cx="5734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9F-E7B4-4B37-B4AD-E142B9D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E87-D2A6-4327-B11E-87E8F5BD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numerically simulate the following differential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We’re NOT going to use ODE-int this time, because we are using this to develop our simulation skills (and we will soon hit problems for which </a:t>
            </a:r>
            <a:r>
              <a:rPr lang="en-AU" dirty="0" err="1"/>
              <a:t>ODEint</a:t>
            </a:r>
            <a:r>
              <a:rPr lang="en-AU" dirty="0"/>
              <a:t> is useless). </a:t>
            </a:r>
          </a:p>
          <a:p>
            <a:pPr marL="0" indent="0">
              <a:buNone/>
            </a:pPr>
            <a:r>
              <a:rPr lang="en-AU" dirty="0"/>
              <a:t>Strategy: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6118-8447-477F-978F-1BB9CC3B4B0D}"/>
                  </a:ext>
                </a:extLst>
              </p:cNvPr>
              <p:cNvSpPr txBox="1"/>
              <p:nvPr/>
            </p:nvSpPr>
            <p:spPr>
              <a:xfrm>
                <a:off x="5167252" y="2276872"/>
                <a:ext cx="1857496" cy="12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6118-8447-477F-978F-1BB9CC3B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52" y="2276872"/>
                <a:ext cx="1857496" cy="1251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7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Discretisation and Step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Hopefully you should realise that if we’re evaluating x(t) from the equation below, we need to </a:t>
            </a:r>
            <a:r>
              <a:rPr lang="en-AU" b="1" dirty="0"/>
              <a:t>define a range of t’s </a:t>
            </a:r>
            <a:r>
              <a:rPr lang="en-AU" dirty="0"/>
              <a:t>that we’re going to be using.</a:t>
            </a:r>
          </a:p>
          <a:p>
            <a:pPr marL="0" indent="0">
              <a:buNone/>
            </a:pPr>
            <a:r>
              <a:rPr lang="en-AU" dirty="0"/>
              <a:t>You need to ask; </a:t>
            </a:r>
          </a:p>
          <a:p>
            <a:pPr marL="457200" indent="-457200">
              <a:buAutoNum type="arabicPeriod"/>
            </a:pPr>
            <a:r>
              <a:rPr lang="en-AU" dirty="0"/>
              <a:t>How large a range will you be considering?</a:t>
            </a:r>
          </a:p>
          <a:p>
            <a:pPr marL="457200" indent="-457200">
              <a:buAutoNum type="arabicPeriod"/>
            </a:pPr>
            <a:r>
              <a:rPr lang="en-AU" dirty="0"/>
              <a:t>How small does the step size in t need to be?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answer for 2 will probably come from our </a:t>
            </a:r>
            <a:r>
              <a:rPr lang="en-AU" b="1" dirty="0"/>
              <a:t>stepping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2D4E-7F5C-465F-9915-853A039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D9F3-C194-4569-B82E-6402FFB7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10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Our goal is to turn		     into a formula relating our current value for x at time T, to past values for x at time t &lt; T. </a:t>
            </a:r>
          </a:p>
          <a:p>
            <a:pPr marL="0" indent="0">
              <a:buNone/>
            </a:pPr>
            <a:r>
              <a:rPr lang="en-AU" dirty="0"/>
              <a:t>Because our simulation will be performing in discrete time steps, we want to relate the current value for x to previous values for x.</a:t>
            </a:r>
          </a:p>
          <a:p>
            <a:pPr marL="0" indent="0">
              <a:buNone/>
            </a:pPr>
            <a:r>
              <a:rPr lang="en-AU" dirty="0"/>
              <a:t>In short, we want to know; what is the relationship between x(</a:t>
            </a:r>
            <a:r>
              <a:rPr lang="en-AU" dirty="0" err="1"/>
              <a:t>t</a:t>
            </a:r>
            <a:r>
              <a:rPr lang="en-AU" sz="1200" dirty="0" err="1"/>
              <a:t>n</a:t>
            </a:r>
            <a:r>
              <a:rPr lang="en-AU" dirty="0"/>
              <a:t>) and x(t</a:t>
            </a:r>
            <a:r>
              <a:rPr lang="en-AU" sz="1200" dirty="0"/>
              <a:t>n-1</a:t>
            </a:r>
            <a:r>
              <a:rPr lang="en-AU" dirty="0"/>
              <a:t>), x(t</a:t>
            </a:r>
            <a:r>
              <a:rPr lang="en-AU" sz="1200" dirty="0"/>
              <a:t>n-2</a:t>
            </a:r>
            <a:r>
              <a:rPr lang="en-AU" dirty="0"/>
              <a:t>) etc?</a:t>
            </a:r>
          </a:p>
          <a:p>
            <a:pPr marL="0" indent="0">
              <a:buNone/>
            </a:pPr>
            <a:r>
              <a:rPr lang="en-AU" dirty="0"/>
              <a:t>If we know this, then we can always evaluate x(t=T) by using our previous values of x(t&lt;T). This is how iterative methods are done.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BFA57-BCA7-47B4-88BC-2CB87010690C}"/>
                  </a:ext>
                </a:extLst>
              </p:cNvPr>
              <p:cNvSpPr txBox="1"/>
              <p:nvPr/>
            </p:nvSpPr>
            <p:spPr>
              <a:xfrm>
                <a:off x="3935760" y="1772816"/>
                <a:ext cx="1195135" cy="715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  <a:p>
                <a:endParaRPr lang="en-AU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BFA57-BCA7-47B4-88BC-2CB870106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772816"/>
                <a:ext cx="1195135" cy="715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1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DF-F3C3-423B-B1C2-695F279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6BA-CDA6-44A1-AB45-2BF63498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Let’s do a first order, finite-difference approximation of the derivative: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we can then extend: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we get our step-function!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E8D33-C7A9-4FD1-AE46-7A232026357C}"/>
                  </a:ext>
                </a:extLst>
              </p:cNvPr>
              <p:cNvSpPr txBox="1"/>
              <p:nvPr/>
            </p:nvSpPr>
            <p:spPr>
              <a:xfrm>
                <a:off x="4799856" y="1790404"/>
                <a:ext cx="159357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E8D33-C7A9-4FD1-AE46-7A2320263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790404"/>
                <a:ext cx="1593578" cy="1072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2FF42-B1C5-464D-BF57-BBE5AB1D0FEF}"/>
                  </a:ext>
                </a:extLst>
              </p:cNvPr>
              <p:cNvSpPr txBox="1"/>
              <p:nvPr/>
            </p:nvSpPr>
            <p:spPr>
              <a:xfrm>
                <a:off x="3431704" y="3205793"/>
                <a:ext cx="609452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2FF42-B1C5-464D-BF57-BBE5AB1D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3205793"/>
                <a:ext cx="6094520" cy="972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58AE6E-44C5-4313-B564-AF425B122AF4}"/>
                  </a:ext>
                </a:extLst>
              </p:cNvPr>
              <p:cNvSpPr txBox="1"/>
              <p:nvPr/>
            </p:nvSpPr>
            <p:spPr>
              <a:xfrm>
                <a:off x="4079776" y="4292347"/>
                <a:ext cx="609452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58AE6E-44C5-4313-B564-AF425B12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4292347"/>
                <a:ext cx="6094520" cy="972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4E4222-4783-4318-B82C-7B8CC80F43FA}"/>
                  </a:ext>
                </a:extLst>
              </p:cNvPr>
              <p:cNvSpPr txBox="1"/>
              <p:nvPr/>
            </p:nvSpPr>
            <p:spPr>
              <a:xfrm>
                <a:off x="3935760" y="5655751"/>
                <a:ext cx="6094520" cy="88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4E4222-4783-4318-B82C-7B8CC80F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5655751"/>
                <a:ext cx="6094520" cy="880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6822</TotalTime>
  <Words>1168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Candara</vt:lpstr>
      <vt:lpstr>Consolas</vt:lpstr>
      <vt:lpstr>Tech Computer 16x9</vt:lpstr>
      <vt:lpstr>Iterative Methods</vt:lpstr>
      <vt:lpstr>Today we will:</vt:lpstr>
      <vt:lpstr>Iterative Methods - Motivation</vt:lpstr>
      <vt:lpstr>The For and While Loops</vt:lpstr>
      <vt:lpstr>Iterating through time; continuous updates</vt:lpstr>
      <vt:lpstr>Intermediate starts here</vt:lpstr>
      <vt:lpstr>Discretisation and Step Relationship</vt:lpstr>
      <vt:lpstr>Stepping functions</vt:lpstr>
      <vt:lpstr>Determining the step function</vt:lpstr>
      <vt:lpstr>Notes on step function</vt:lpstr>
      <vt:lpstr>Advanced – 1D Poisson Equation</vt:lpstr>
      <vt:lpstr>The Tridiagonal Matrix</vt:lpstr>
      <vt:lpstr>How do we solve it?</vt:lpstr>
      <vt:lpstr>Example – Matrix Inversion</vt:lpstr>
      <vt:lpstr>Boundary conditions – Edge Voltage (Dirichlet Boundary condition) </vt:lpstr>
      <vt:lpstr>PowerPoint Presentation</vt:lpstr>
      <vt:lpstr>Boundary Condition: Constant Gradient (Neumann Boundary condition)</vt:lpstr>
      <vt:lpstr>Finally, we get a matrix simplification</vt:lpstr>
      <vt:lpstr>Your tasks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74</cp:revision>
  <dcterms:created xsi:type="dcterms:W3CDTF">2019-01-10T23:40:23Z</dcterms:created>
  <dcterms:modified xsi:type="dcterms:W3CDTF">2021-03-14T09:43:46Z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