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60" r:id="rId7"/>
    <p:sldId id="269" r:id="rId8"/>
    <p:sldId id="261" r:id="rId9"/>
    <p:sldId id="26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2" d="100"/>
          <a:sy n="82" d="100"/>
        </p:scale>
        <p:origin x="67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elegant-scipy/9781491922927/ch0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400" dirty="0"/>
              <a:t>Fourier transforms 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B8B3-A756-4504-A61C-A6488BB3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Fourier Transform?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FB7E-CD2F-4124-BB7D-4F7C139D0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Transforms a signal from </a:t>
            </a:r>
            <a:r>
              <a:rPr lang="en-AU" b="1" dirty="0"/>
              <a:t>time-space </a:t>
            </a:r>
            <a:r>
              <a:rPr lang="en-AU" dirty="0"/>
              <a:t>to </a:t>
            </a:r>
            <a:r>
              <a:rPr lang="en-AU" b="1" dirty="0"/>
              <a:t>frequency space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I.e. it displays the frequencies present in a signal.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Complicated Maths!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Inside the Coupled Pendulum Lab!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D4DE3-FDA6-4728-91D5-1253DC31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3140968"/>
            <a:ext cx="3120029" cy="205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A34B7-CDC1-45BD-B56A-5C32F7783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140968"/>
            <a:ext cx="2964255" cy="19557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75390F-51C2-4F4C-A614-11D2A0809263}"/>
              </a:ext>
            </a:extLst>
          </p:cNvPr>
          <p:cNvCxnSpPr/>
          <p:nvPr/>
        </p:nvCxnSpPr>
        <p:spPr>
          <a:xfrm>
            <a:off x="7680176" y="4169069"/>
            <a:ext cx="948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17EDD1-6D30-474C-9357-435E595F13D4}"/>
              </a:ext>
            </a:extLst>
          </p:cNvPr>
          <p:cNvSpPr txBox="1"/>
          <p:nvPr/>
        </p:nvSpPr>
        <p:spPr>
          <a:xfrm>
            <a:off x="5586222" y="51971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39224-81D7-40D5-B9F0-96099D322C16}"/>
              </a:ext>
            </a:extLst>
          </p:cNvPr>
          <p:cNvSpPr txBox="1"/>
          <p:nvPr/>
        </p:nvSpPr>
        <p:spPr>
          <a:xfrm>
            <a:off x="9618949" y="514069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“Frequency”</a:t>
            </a:r>
          </a:p>
        </p:txBody>
      </p:sp>
    </p:spTree>
    <p:extLst>
      <p:ext uri="{BB962C8B-B14F-4D97-AF65-F5344CB8AC3E}">
        <p14:creationId xmlns:p14="http://schemas.microsoft.com/office/powerpoint/2010/main" val="275098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E2BF-23D2-472E-8FF6-FED0F32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Implementing the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6735-A2A7-45FF-8858-D3F8E211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will use the Fast Fourier Transform (FFT). </a:t>
            </a:r>
          </a:p>
          <a:p>
            <a:pPr lvl="1"/>
            <a:r>
              <a:rPr lang="en-AU" dirty="0"/>
              <a:t>It’s </a:t>
            </a:r>
            <a:r>
              <a:rPr lang="en-AU" b="1" dirty="0"/>
              <a:t>fast</a:t>
            </a:r>
            <a:r>
              <a:rPr lang="en-AU" dirty="0"/>
              <a:t> – without it, Fourier analysis wouldn’t be as prevalent as it is today.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Call it by passing the time series (as a 1D vector) into the FFT function.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We will be using functions from </a:t>
            </a:r>
            <a:r>
              <a:rPr lang="en-AU" dirty="0" err="1"/>
              <a:t>scipy’s</a:t>
            </a:r>
            <a:r>
              <a:rPr lang="en-AU" dirty="0"/>
              <a:t> ‘</a:t>
            </a:r>
            <a:r>
              <a:rPr lang="en-AU" dirty="0" err="1"/>
              <a:t>fftpack</a:t>
            </a:r>
            <a:r>
              <a:rPr lang="en-AU" dirty="0"/>
              <a:t>’. The basic one is </a:t>
            </a:r>
            <a:r>
              <a:rPr lang="en-AU" dirty="0" err="1"/>
              <a:t>scipy.fftpack.fft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77155-675F-40DF-8F31-B31152D03AD0}"/>
              </a:ext>
            </a:extLst>
          </p:cNvPr>
          <p:cNvSpPr/>
          <p:nvPr/>
        </p:nvSpPr>
        <p:spPr>
          <a:xfrm>
            <a:off x="4871864" y="3789040"/>
            <a:ext cx="1476164" cy="71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0B41F-65ED-4F99-8D6B-D935D2EAD746}"/>
              </a:ext>
            </a:extLst>
          </p:cNvPr>
          <p:cNvSpPr txBox="1"/>
          <p:nvPr/>
        </p:nvSpPr>
        <p:spPr>
          <a:xfrm>
            <a:off x="3863752" y="395974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x(t)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EC030-495F-4117-9E23-6B96671421A6}"/>
              </a:ext>
            </a:extLst>
          </p:cNvPr>
          <p:cNvSpPr txBox="1"/>
          <p:nvPr/>
        </p:nvSpPr>
        <p:spPr>
          <a:xfrm>
            <a:off x="6807592" y="393305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X(s)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199F0-1B1C-42EF-8BDD-D1CE16EEA4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412300" y="4144413"/>
            <a:ext cx="459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963897-1432-4A23-8CE4-8E70F2A7E0F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6348028" y="4117722"/>
            <a:ext cx="459564" cy="2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4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574B-E787-4FFE-BFF2-C1839178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Fourier </a:t>
            </a:r>
            <a:r>
              <a:rPr lang="en-AU" dirty="0" err="1"/>
              <a:t>Jank</a:t>
            </a:r>
            <a:r>
              <a:rPr lang="en-AU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435D-F5DA-4F91-B73E-44FD7E29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09" y="1828800"/>
            <a:ext cx="9144000" cy="4267200"/>
          </a:xfrm>
        </p:spPr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fourier</a:t>
            </a:r>
            <a:r>
              <a:rPr lang="en-AU" dirty="0"/>
              <a:t> transform returns </a:t>
            </a:r>
            <a:r>
              <a:rPr lang="en-AU" b="1" dirty="0"/>
              <a:t>complex numbers</a:t>
            </a:r>
            <a:r>
              <a:rPr lang="en-AU" dirty="0"/>
              <a:t> – so be certain to take the absolute value!</a:t>
            </a:r>
          </a:p>
          <a:p>
            <a:r>
              <a:rPr lang="en-AU" dirty="0"/>
              <a:t>The </a:t>
            </a:r>
            <a:r>
              <a:rPr lang="en-AU" dirty="0" err="1"/>
              <a:t>fourier</a:t>
            </a:r>
            <a:r>
              <a:rPr lang="en-AU" dirty="0"/>
              <a:t> transform also returns a vector that is </a:t>
            </a:r>
            <a:r>
              <a:rPr lang="en-AU" b="1" dirty="0" err="1"/>
              <a:t>centered</a:t>
            </a:r>
            <a:r>
              <a:rPr lang="en-AU" b="1" dirty="0"/>
              <a:t> at frequency = 0</a:t>
            </a:r>
            <a:r>
              <a:rPr lang="en-AU" dirty="0"/>
              <a:t>, so normally you just take the second half of the data.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3218FB-AA53-4F0D-B162-278687EA4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714750"/>
            <a:ext cx="36004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77CE181-7EB3-4073-968E-3E8C68DF2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32" y="3710186"/>
            <a:ext cx="36004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85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66C6-18A4-454D-95E1-CDF529B3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Generating Your Frequency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26A6-C7BB-4DC5-BA5C-6CFD6451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95212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The FFT Spits out a vector </a:t>
            </a:r>
            <a:r>
              <a:rPr lang="en-AU" b="1" dirty="0"/>
              <a:t>without a corresponding frequency base.</a:t>
            </a:r>
          </a:p>
          <a:p>
            <a:pPr lvl="1"/>
            <a:r>
              <a:rPr lang="en-AU" b="1" dirty="0"/>
              <a:t>The frequency vector depends on your sampling rate (timestep) and number of samples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F4536-682F-422B-8C09-7DAC6F88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852936"/>
            <a:ext cx="3946489" cy="26038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398018-10A9-41B9-989E-1C6D46F992D9}"/>
              </a:ext>
            </a:extLst>
          </p:cNvPr>
          <p:cNvSpPr/>
          <p:nvPr/>
        </p:nvSpPr>
        <p:spPr>
          <a:xfrm>
            <a:off x="1775520" y="5157192"/>
            <a:ext cx="3456384" cy="29961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1F5C1-DEE8-4C55-B730-B4FA53CBF83B}"/>
              </a:ext>
            </a:extLst>
          </p:cNvPr>
          <p:cNvSpPr txBox="1"/>
          <p:nvPr/>
        </p:nvSpPr>
        <p:spPr>
          <a:xfrm>
            <a:off x="1046851" y="590089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What frequencies does this correspond to?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B35DCC-5E6B-4641-A5DD-4276A299BEFA}"/>
              </a:ext>
            </a:extLst>
          </p:cNvPr>
          <p:cNvCxnSpPr/>
          <p:nvPr/>
        </p:nvCxnSpPr>
        <p:spPr>
          <a:xfrm flipV="1">
            <a:off x="2927648" y="5591736"/>
            <a:ext cx="216024" cy="28553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D7105-AD3B-441B-91F2-CDD0D8D4E273}"/>
              </a:ext>
            </a:extLst>
          </p:cNvPr>
          <p:cNvSpPr txBox="1"/>
          <p:nvPr/>
        </p:nvSpPr>
        <p:spPr>
          <a:xfrm>
            <a:off x="5885284" y="383170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Fortunately </a:t>
            </a:r>
            <a:r>
              <a:rPr lang="en-AU" dirty="0" err="1"/>
              <a:t>numpy</a:t>
            </a:r>
            <a:r>
              <a:rPr lang="en-AU" dirty="0"/>
              <a:t> and </a:t>
            </a:r>
            <a:r>
              <a:rPr lang="en-AU" dirty="0" err="1"/>
              <a:t>scipy</a:t>
            </a:r>
            <a:r>
              <a:rPr lang="en-AU" dirty="0"/>
              <a:t> can make this for you using the ‘</a:t>
            </a:r>
            <a:r>
              <a:rPr lang="en-AU" dirty="0" err="1"/>
              <a:t>fftfreq</a:t>
            </a:r>
            <a:r>
              <a:rPr lang="en-AU" dirty="0"/>
              <a:t>’ command.</a:t>
            </a:r>
          </a:p>
        </p:txBody>
      </p:sp>
    </p:spTree>
    <p:extLst>
      <p:ext uri="{BB962C8B-B14F-4D97-AF65-F5344CB8AC3E}">
        <p14:creationId xmlns:p14="http://schemas.microsoft.com/office/powerpoint/2010/main" val="95766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AB21-C757-45D1-8C7E-7A73AB3C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Resolution!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94F3-C08A-4935-9BA7-02A557D5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Rule of Thumb: To see </a:t>
            </a:r>
            <a:r>
              <a:rPr lang="en-AU" b="1" dirty="0"/>
              <a:t>low frequencies</a:t>
            </a:r>
            <a:r>
              <a:rPr lang="en-AU" dirty="0"/>
              <a:t>, sample </a:t>
            </a:r>
            <a:r>
              <a:rPr lang="en-AU" b="1" dirty="0"/>
              <a:t>longer</a:t>
            </a:r>
            <a:r>
              <a:rPr lang="en-AU" dirty="0"/>
              <a:t>. To see </a:t>
            </a:r>
            <a:r>
              <a:rPr lang="en-AU" b="1" dirty="0"/>
              <a:t>high frequencies, sample FASTER</a:t>
            </a:r>
            <a:r>
              <a:rPr lang="en-AU" dirty="0"/>
              <a:t>. </a:t>
            </a:r>
          </a:p>
          <a:p>
            <a:endParaRPr lang="en-AU" dirty="0"/>
          </a:p>
          <a:p>
            <a:r>
              <a:rPr lang="en-AU" dirty="0"/>
              <a:t>If you can’t sample for a longer period of time (i.e. you ALREADY GATHERED YOUR COUPLED PENDULUM DATA), then you can </a:t>
            </a:r>
            <a:r>
              <a:rPr lang="en-AU" b="1" dirty="0"/>
              <a:t>zero-pad</a:t>
            </a:r>
            <a:r>
              <a:rPr lang="en-AU" dirty="0"/>
              <a:t> your data (add a bunch of zeroes to the end!)</a:t>
            </a:r>
          </a:p>
          <a:p>
            <a:endParaRPr lang="en-AU" dirty="0"/>
          </a:p>
          <a:p>
            <a:r>
              <a:rPr lang="en-AU" dirty="0"/>
              <a:t>You can try this out in the tutorial!</a:t>
            </a:r>
          </a:p>
        </p:txBody>
      </p:sp>
    </p:spTree>
    <p:extLst>
      <p:ext uri="{BB962C8B-B14F-4D97-AF65-F5344CB8AC3E}">
        <p14:creationId xmlns:p14="http://schemas.microsoft.com/office/powerpoint/2010/main" val="184806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2F60-1488-44EC-A581-E4E98F31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Reading: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903D-76A5-4DE0-8AD1-522775DC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‘Elegant SciPy Ch4 - Frequency and the Fast Fourier Transform’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https://learning.oreilly.com/library/view/elegant-scipy/9781491922927/ch04.html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973013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f16b198-50f9-4ffc-beae-58b5a64aed12" xsi:nil="true"/>
    <lcf76f155ced4ddcb4097134ff3c332f xmlns="ad4c159c-1a4d-4378-b9a2-bf79f453c1b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D089686C65F84CBA08EE86D1442A74" ma:contentTypeVersion="12" ma:contentTypeDescription="Create a new document." ma:contentTypeScope="" ma:versionID="aac6334be810a427d53a45fe042c7001">
  <xsd:schema xmlns:xsd="http://www.w3.org/2001/XMLSchema" xmlns:xs="http://www.w3.org/2001/XMLSchema" xmlns:p="http://schemas.microsoft.com/office/2006/metadata/properties" xmlns:ns2="ad4c159c-1a4d-4378-b9a2-bf79f453c1ba" xmlns:ns3="1f16b198-50f9-4ffc-beae-58b5a64aed12" targetNamespace="http://schemas.microsoft.com/office/2006/metadata/properties" ma:root="true" ma:fieldsID="b667418583e3db4ddd308c6a20d85a3e" ns2:_="" ns3:_="">
    <xsd:import namespace="ad4c159c-1a4d-4378-b9a2-bf79f453c1ba"/>
    <xsd:import namespace="1f16b198-50f9-4ffc-beae-58b5a64aed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c159c-1a4d-4378-b9a2-bf79f453c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b198-50f9-4ffc-beae-58b5a64aed12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3400128f-2bfa-45c4-939a-3b6bac97b324}" ma:internalName="TaxCatchAll" ma:showField="CatchAllData" ma:web="1f16b198-50f9-4ffc-beae-58b5a64aed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07CEBB-B95A-4164-BF14-678016B9B488}"/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www.w3.org/XML/1998/namespace"/>
    <ds:schemaRef ds:uri="4873beb7-5857-4685-be1f-d57550cc96cc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2B69714-4E01-49D9-8B60-DBF4DFDA76B3}"/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4275</TotalTime>
  <Words>324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Fourier transforms </vt:lpstr>
      <vt:lpstr>What is the Fourier Transform?</vt:lpstr>
      <vt:lpstr>Implementing the Fourier Transform</vt:lpstr>
      <vt:lpstr>Fourier Jank!</vt:lpstr>
      <vt:lpstr>Generating Your Frequency Base</vt:lpstr>
      <vt:lpstr>Resolution!</vt:lpstr>
      <vt:lpstr>Further Reading: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64</cp:revision>
  <dcterms:created xsi:type="dcterms:W3CDTF">2019-01-10T23:40:23Z</dcterms:created>
  <dcterms:modified xsi:type="dcterms:W3CDTF">2022-10-06T03:27:06Z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0x01010086D089686C65F84CBA08EE86D1442A74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