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8" r:id="rId6"/>
    <p:sldId id="267" r:id="rId7"/>
    <p:sldId id="268" r:id="rId8"/>
    <p:sldId id="269" r:id="rId9"/>
    <p:sldId id="271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F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68" d="100"/>
          <a:sy n="68" d="100"/>
        </p:scale>
        <p:origin x="580" y="5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4/8/2022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4/8/2022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374147"/>
            <a:ext cx="10058400" cy="1711037"/>
          </a:xfrm>
        </p:spPr>
        <p:txBody>
          <a:bodyPr>
            <a:normAutofit/>
          </a:bodyPr>
          <a:lstStyle/>
          <a:p>
            <a:r>
              <a:rPr lang="en-US" dirty="0"/>
              <a:t>Time dependent DEs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191472"/>
            <a:ext cx="10058400" cy="685800"/>
          </a:xfrm>
        </p:spPr>
        <p:txBody>
          <a:bodyPr/>
          <a:lstStyle/>
          <a:p>
            <a:r>
              <a:rPr lang="en-AU" dirty="0"/>
              <a:t>PHYS3112 – Tutorial 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691C2-D75D-424F-83C4-D12CFA669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Today we will: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F4CE8-B265-427D-8728-16A8CC527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292" y="1916832"/>
            <a:ext cx="9714276" cy="3960440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Solving the heat equation by stepping forward in time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Solving the heat equation using Crank-Nicholson method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Solving the Time Dependent Schrodinger Equation</a:t>
            </a:r>
            <a:endParaRPr lang="en-US" sz="2400" b="0" i="0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63789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D8488-C786-4DBA-94EA-F2CA292D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Space AND Time?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1DC3C-D118-4FBC-9143-8B33D3F2F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The heat equation, which gives us the distribution of temperature throughout a continuous body, has a spatially varying and temporally varying component: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This is going to be a bit of a challenge to model! We will need to adopt a slightly more complicated method than our 1D Poisson matrix from last week.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566789-C3E3-4441-B595-6A52600A8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757" y="2842867"/>
            <a:ext cx="2638425" cy="1057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9A3AE4-EC5E-4AB9-819B-467274315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243" y="2833342"/>
            <a:ext cx="4953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42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1018-0E1B-4014-B357-F2EEB2F9A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strategy: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D04C5-D6E3-40BD-80E9-505A623B1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We are very fortunate that </a:t>
            </a:r>
            <a:r>
              <a:rPr lang="en-AU" b="1" dirty="0"/>
              <a:t>time only goes forwards</a:t>
            </a:r>
            <a:r>
              <a:rPr lang="en-AU" dirty="0"/>
              <a:t>. This means that we can develop an iterative method that </a:t>
            </a:r>
            <a:r>
              <a:rPr lang="en-AU" b="1" dirty="0"/>
              <a:t>solves for all spatial co-ordinates first </a:t>
            </a:r>
            <a:r>
              <a:rPr lang="en-AU" dirty="0"/>
              <a:t>(via a tri-diagonal matrix), </a:t>
            </a:r>
            <a:r>
              <a:rPr lang="en-AU" b="1" dirty="0"/>
              <a:t>and then steps forward in time</a:t>
            </a:r>
            <a:r>
              <a:rPr lang="en-AU" dirty="0"/>
              <a:t>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We will get two equations: one for moving forward in time, the other for space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8583B8-F739-4F0D-A487-2749E618E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736" y="4077072"/>
            <a:ext cx="4752528" cy="251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12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0E934-EAA6-4EA4-9470-4B3DE6CDF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Regular stepping solution</a:t>
            </a:r>
            <a:br>
              <a:rPr lang="en-AU" dirty="0"/>
            </a:br>
            <a:r>
              <a:rPr lang="en-AU" dirty="0"/>
              <a:t>Time evolution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96BBC6-5E7B-48F1-8ADC-1C2A437F19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AU" dirty="0"/>
                  <a:t>It should be noted that this method becomes unstable 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AU" dirty="0"/>
                  <a:t> becomes too big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96BBC6-5E7B-48F1-8ADC-1C2A437F19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142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765A5D7-A66D-49C5-9DBE-D659FB246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592" y="2569567"/>
            <a:ext cx="7222122" cy="171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637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D202A5-F8B4-4CE6-9117-4281819B7E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"/>
                    </a14:imgEffect>
                  </a14:imgLayer>
                </a14:imgProps>
              </a:ext>
            </a:extLst>
          </a:blip>
          <a:srcRect l="12500" r="12500" b="33201"/>
          <a:stretch/>
        </p:blipFill>
        <p:spPr>
          <a:xfrm>
            <a:off x="863554" y="332656"/>
            <a:ext cx="10464891" cy="524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24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40DE4-DD29-4746-836B-0EECBD187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667544"/>
          </a:xfrm>
        </p:spPr>
        <p:txBody>
          <a:bodyPr/>
          <a:lstStyle/>
          <a:p>
            <a:r>
              <a:rPr lang="en-AU" dirty="0"/>
              <a:t>The Crank-Nicolson method.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2ED770-9793-4891-8D0C-B92AB44E3F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endParaRPr lang="en-AU" dirty="0"/>
              </a:p>
              <a:p>
                <a:endParaRPr lang="en-AU" dirty="0"/>
              </a:p>
              <a:p>
                <a:endParaRPr lang="en-AU" dirty="0"/>
              </a:p>
              <a:p>
                <a:endParaRPr lang="en-AU" dirty="0"/>
              </a:p>
              <a:p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Solution? With T(</a:t>
                </a:r>
                <a:r>
                  <a:rPr lang="en-AU" dirty="0" err="1"/>
                  <a:t>ti</a:t>
                </a:r>
                <a:r>
                  <a:rPr lang="en-AU" dirty="0"/>
                  <a:t>), compute both matrixes (front and back), and then:</a:t>
                </a:r>
              </a:p>
              <a:p>
                <a:pPr marL="457200" indent="-457200">
                  <a:buAutoNum type="arabicParenR"/>
                </a:pPr>
                <a:r>
                  <a:rPr lang="en-AU" dirty="0"/>
                  <a:t>Combine the back matrix and vector into a single vector leaving it in the form: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AU" dirty="0"/>
              </a:p>
              <a:p>
                <a:pPr marL="457200" indent="-457200">
                  <a:buAutoNum type="arabicParenR"/>
                </a:pPr>
                <a:r>
                  <a:rPr lang="en-AU" dirty="0"/>
                  <a:t>Solve for T(t i+1) with </a:t>
                </a:r>
                <a:r>
                  <a:rPr lang="en-AU" dirty="0" err="1"/>
                  <a:t>linalg.solve</a:t>
                </a:r>
                <a:r>
                  <a:rPr lang="en-AU" dirty="0"/>
                  <a:t>.</a:t>
                </a:r>
              </a:p>
              <a:p>
                <a:pPr marL="0" indent="0">
                  <a:buNone/>
                </a:pPr>
                <a:r>
                  <a:rPr lang="en-AU" dirty="0"/>
                  <a:t>Note </a:t>
                </a:r>
                <a:r>
                  <a:rPr lang="en-AU" dirty="0" err="1"/>
                  <a:t>linalg.solve</a:t>
                </a:r>
                <a:r>
                  <a:rPr lang="en-AU" dirty="0"/>
                  <a:t> is ok for 3x3 matrix but becomes inefficient for larger cases, better to use the Thomas algorithm.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2ED770-9793-4891-8D0C-B92AB44E3F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4454F62-D978-4DB8-98A4-41D32CE16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026" y="2132856"/>
            <a:ext cx="8329947" cy="1199381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3F74ABF7-61AE-4A0C-8514-F654F763290A}"/>
              </a:ext>
            </a:extLst>
          </p:cNvPr>
          <p:cNvSpPr/>
          <p:nvPr/>
        </p:nvSpPr>
        <p:spPr>
          <a:xfrm rot="5400000">
            <a:off x="3312896" y="439083"/>
            <a:ext cx="453640" cy="2952328"/>
          </a:xfrm>
          <a:prstGeom prst="leftBrace">
            <a:avLst/>
          </a:prstGeom>
          <a:ln w="28575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6A49175C-EE1B-48C4-A454-88EE7112DB8A}"/>
              </a:ext>
            </a:extLst>
          </p:cNvPr>
          <p:cNvSpPr/>
          <p:nvPr/>
        </p:nvSpPr>
        <p:spPr>
          <a:xfrm rot="5400000">
            <a:off x="7926550" y="24559"/>
            <a:ext cx="453640" cy="3806139"/>
          </a:xfrm>
          <a:prstGeom prst="leftBrace">
            <a:avLst/>
          </a:prstGeom>
          <a:ln w="28575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EF45A35C-59A5-48C5-B456-688086A38098}"/>
              </a:ext>
            </a:extLst>
          </p:cNvPr>
          <p:cNvSpPr/>
          <p:nvPr/>
        </p:nvSpPr>
        <p:spPr>
          <a:xfrm rot="5400000">
            <a:off x="5365124" y="1411191"/>
            <a:ext cx="453640" cy="1008112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9EFD34-D6E4-4EAB-8817-50C77E54D397}"/>
              </a:ext>
            </a:extLst>
          </p:cNvPr>
          <p:cNvSpPr txBox="1"/>
          <p:nvPr/>
        </p:nvSpPr>
        <p:spPr>
          <a:xfrm>
            <a:off x="7968208" y="1124744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B</a:t>
            </a:r>
            <a:endParaRPr lang="en-AU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B1D9D8-543D-4EC6-B786-E5EF9A4896FF}"/>
              </a:ext>
            </a:extLst>
          </p:cNvPr>
          <p:cNvSpPr txBox="1"/>
          <p:nvPr/>
        </p:nvSpPr>
        <p:spPr>
          <a:xfrm>
            <a:off x="3359696" y="1198493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A</a:t>
            </a:r>
            <a:endParaRPr lang="en-AU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E195CF-1219-4212-B305-22D4C9E4C7FD}"/>
              </a:ext>
            </a:extLst>
          </p:cNvPr>
          <p:cNvSpPr txBox="1"/>
          <p:nvPr/>
        </p:nvSpPr>
        <p:spPr>
          <a:xfrm>
            <a:off x="5375920" y="1198493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+mj-lt"/>
              </a:rPr>
              <a:t>X</a:t>
            </a:r>
            <a:endParaRPr lang="en-AU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5583057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873beb7-5857-4685-be1f-d57550cc96c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5546</TotalTime>
  <Words>256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Cambria Math</vt:lpstr>
      <vt:lpstr>Candara</vt:lpstr>
      <vt:lpstr>Consolas</vt:lpstr>
      <vt:lpstr>Tech Computer 16x9</vt:lpstr>
      <vt:lpstr>Time dependent DEs</vt:lpstr>
      <vt:lpstr>Today we will:</vt:lpstr>
      <vt:lpstr>Space AND Time?</vt:lpstr>
      <vt:lpstr>The strategy:</vt:lpstr>
      <vt:lpstr>Regular stepping solution Time evolution</vt:lpstr>
      <vt:lpstr>PowerPoint Presentation</vt:lpstr>
      <vt:lpstr>The Crank-Nicolson method.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Thomas Dixon</dc:creator>
  <cp:lastModifiedBy>Matthew Gerges</cp:lastModifiedBy>
  <cp:revision>89</cp:revision>
  <dcterms:created xsi:type="dcterms:W3CDTF">2019-01-10T23:40:23Z</dcterms:created>
  <dcterms:modified xsi:type="dcterms:W3CDTF">2022-04-08T05:01:20Z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