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7" r:id="rId8"/>
    <p:sldId id="280" r:id="rId9"/>
    <p:sldId id="279" r:id="rId10"/>
    <p:sldId id="276" r:id="rId11"/>
    <p:sldId id="275" r:id="rId12"/>
    <p:sldId id="27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 fontScale="90000"/>
          </a:bodyPr>
          <a:lstStyle/>
          <a:p>
            <a:r>
              <a:rPr lang="en-AU" dirty="0"/>
              <a:t>Generalising Finite Difference Methods and</a:t>
            </a:r>
            <a:br>
              <a:rPr lang="en-AU" dirty="0"/>
            </a:br>
            <a:r>
              <a:rPr lang="en-AU" dirty="0"/>
              <a:t>Schrodinger equation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an Eigenvalue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1BD5-138E-477B-8189-FCFF73A3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simulation setup where instead of finding the state of the system (and progressing through time), we want to determine </a:t>
            </a:r>
            <a:r>
              <a:rPr lang="en-AU" b="1" dirty="0"/>
              <a:t>what states possibly fit the conditions).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Our goal: Given H, find all the E and phi that fit.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Fortunately, these are easy to solve computationally (because someone has already made a function for us!)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D2CE-48E6-4D72-BA7B-50D9EEE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2924944"/>
            <a:ext cx="14097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4CEF-6064-4CF4-AD37-5EB02FC0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41" y="3573016"/>
            <a:ext cx="728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33D-E531-4564-A0A0-B6CF2585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Numpy.linalg.eigh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B34-BCAB-43E9-8762-8A6CB6E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the Hamiltonian matrix H in, and you get Eigenvalues (W) and corresponding eigenvectors (V)</a:t>
            </a:r>
          </a:p>
          <a:p>
            <a:pPr marL="0" indent="0">
              <a:buNone/>
            </a:pPr>
            <a:r>
              <a:rPr lang="en-AU" dirty="0"/>
              <a:t>			W, V = </a:t>
            </a:r>
            <a:r>
              <a:rPr lang="en-AU" dirty="0" err="1"/>
              <a:t>numpy.linalg.eigh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(This is like </a:t>
            </a:r>
            <a:r>
              <a:rPr lang="en-AU" dirty="0" err="1"/>
              <a:t>linalg.eig</a:t>
            </a:r>
            <a:r>
              <a:rPr lang="en-AU" dirty="0"/>
              <a:t>, but it’s specifically for </a:t>
            </a:r>
            <a:r>
              <a:rPr lang="en-AU" dirty="0" err="1"/>
              <a:t>hamiltonians</a:t>
            </a:r>
            <a:r>
              <a:rPr lang="en-AU" dirty="0"/>
              <a:t> (i.e. tri-diagonal matrices). The eigenvalues also come out </a:t>
            </a:r>
            <a:r>
              <a:rPr lang="en-AU" b="1" dirty="0"/>
              <a:t>in order</a:t>
            </a:r>
            <a:r>
              <a:rPr lang="en-AU" dirty="0"/>
              <a:t> which is very helpful.)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 is a </a:t>
            </a:r>
            <a:r>
              <a:rPr lang="en-AU" b="1" dirty="0"/>
              <a:t>vector with all the eigenvalues </a:t>
            </a:r>
          </a:p>
          <a:p>
            <a:pPr marL="0" indent="0">
              <a:buNone/>
            </a:pPr>
            <a:r>
              <a:rPr lang="en-AU" dirty="0"/>
              <a:t>V is a </a:t>
            </a:r>
            <a:r>
              <a:rPr lang="en-AU" b="1" dirty="0"/>
              <a:t>matrix, where each column is an eigenvector</a:t>
            </a:r>
          </a:p>
          <a:p>
            <a:pPr marL="0" indent="0">
              <a:buNone/>
            </a:pPr>
            <a:r>
              <a:rPr lang="en-AU" dirty="0"/>
              <a:t>	So the 1</a:t>
            </a:r>
            <a:r>
              <a:rPr lang="en-AU" baseline="30000" dirty="0"/>
              <a:t>st</a:t>
            </a:r>
            <a:r>
              <a:rPr lang="en-AU" dirty="0"/>
              <a:t> eigenvector will be V[:,0] (remember python starts counting at 0)</a:t>
            </a:r>
          </a:p>
        </p:txBody>
      </p:sp>
    </p:spTree>
    <p:extLst>
      <p:ext uri="{BB962C8B-B14F-4D97-AF65-F5344CB8AC3E}">
        <p14:creationId xmlns:p14="http://schemas.microsoft.com/office/powerpoint/2010/main" val="423006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E5C-833E-426A-A67A-78DBEFB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Time-Independent 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E6D52-A722-4232-A850-7936A9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276872"/>
            <a:ext cx="2619375" cy="828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2465EA-48D8-443F-B369-3BC5D74CEB42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/>
              <a:t>We generalise it to 1D: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We then need to make it into a Hamiltonian matrix (see lectures!)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(This is assuming that the wavefunction is zero at the ends; our usual boundary condition)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53D-6D70-4F33-ADBD-BF0EAA4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861"/>
            <a:ext cx="29146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9BD1-2D8E-44FB-BB0E-F726B77F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54825"/>
            <a:ext cx="74961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4FE77-542C-4472-AEDF-AA24C71E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2564904"/>
            <a:ext cx="1143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5417-5854-44BF-98EA-C31D989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AB3-8C1E-4408-8F67-6AFC7CB4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Determine your discretisation regime (number of steps, step size)</a:t>
            </a:r>
          </a:p>
          <a:p>
            <a:pPr marL="457200" indent="-457200">
              <a:buAutoNum type="arabicPeriod"/>
            </a:pPr>
            <a:r>
              <a:rPr lang="en-AU" dirty="0"/>
              <a:t>Create a V vector defined at each of these steps (i.e. our potential well)</a:t>
            </a:r>
          </a:p>
          <a:p>
            <a:pPr marL="457200" indent="-457200">
              <a:buAutoNum type="arabicPeriod"/>
            </a:pPr>
            <a:r>
              <a:rPr lang="en-AU" dirty="0"/>
              <a:t>Construct a Hamiltonian matrix</a:t>
            </a:r>
          </a:p>
          <a:p>
            <a:pPr marL="457200" indent="-457200">
              <a:buAutoNum type="arabicPeriod"/>
            </a:pPr>
            <a:r>
              <a:rPr lang="en-AU" dirty="0"/>
              <a:t>Solve for the eigenvectors using </a:t>
            </a:r>
            <a:r>
              <a:rPr lang="en-AU" dirty="0" err="1"/>
              <a:t>numpy.linalg.eigh</a:t>
            </a: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Extract any relevant eigenvalues / vectors and plot them</a:t>
            </a:r>
          </a:p>
        </p:txBody>
      </p:sp>
    </p:spTree>
    <p:extLst>
      <p:ext uri="{BB962C8B-B14F-4D97-AF65-F5344CB8AC3E}">
        <p14:creationId xmlns:p14="http://schemas.microsoft.com/office/powerpoint/2010/main" val="4277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work with 2 different materials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2D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Implement the tri-diagonal matrix form of an eigenvalue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Solve for the energy states in a 1D potential well using the Schrodinger equation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Basically, a whole lot of matrix manipulation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ABFE577-EB9C-4C57-A922-5CC4B3A3C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0" y="949408"/>
            <a:ext cx="1025623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AA94E9F-A2D9-4B68-82BA-9CBFF8BA6FE7}"/>
              </a:ext>
            </a:extLst>
          </p:cNvPr>
          <p:cNvSpPr/>
          <p:nvPr/>
        </p:nvSpPr>
        <p:spPr>
          <a:xfrm>
            <a:off x="2495600" y="4327152"/>
            <a:ext cx="3024336" cy="1694136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99DCEE-3BE7-4476-A37B-BB31F98E1374}"/>
              </a:ext>
            </a:extLst>
          </p:cNvPr>
          <p:cNvSpPr/>
          <p:nvPr/>
        </p:nvSpPr>
        <p:spPr>
          <a:xfrm>
            <a:off x="7968207" y="5211167"/>
            <a:ext cx="2376264" cy="1189630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/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3D28831-1133-4DE8-A149-C1F81BB9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8" y="980728"/>
            <a:ext cx="10297144" cy="57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A5105-C8D4-4675-8D25-19B216C7754E}"/>
              </a:ext>
            </a:extLst>
          </p:cNvPr>
          <p:cNvCxnSpPr/>
          <p:nvPr/>
        </p:nvCxnSpPr>
        <p:spPr>
          <a:xfrm>
            <a:off x="1703512" y="4876711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24560E-19AA-43C5-BD0A-5ED263AAE2DC}"/>
              </a:ext>
            </a:extLst>
          </p:cNvPr>
          <p:cNvCxnSpPr/>
          <p:nvPr/>
        </p:nvCxnSpPr>
        <p:spPr>
          <a:xfrm>
            <a:off x="1703512" y="5805264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5EB6A-AF3A-45DC-8362-EFB47C35E425}"/>
              </a:ext>
            </a:extLst>
          </p:cNvPr>
          <p:cNvCxnSpPr>
            <a:cxnSpLocks/>
          </p:cNvCxnSpPr>
          <p:nvPr/>
        </p:nvCxnSpPr>
        <p:spPr>
          <a:xfrm>
            <a:off x="3935760" y="3645024"/>
            <a:ext cx="0" cy="32129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A5BA4-72D5-487B-A881-0C601B98DA3A}"/>
              </a:ext>
            </a:extLst>
          </p:cNvPr>
          <p:cNvGrpSpPr/>
          <p:nvPr/>
        </p:nvGrpSpPr>
        <p:grpSpPr>
          <a:xfrm>
            <a:off x="1343472" y="980728"/>
            <a:ext cx="9505056" cy="5883716"/>
            <a:chOff x="1343472" y="980728"/>
            <a:chExt cx="9505056" cy="5883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B85C5-AE4C-4F83-8263-4D194224F82B}"/>
                </a:ext>
              </a:extLst>
            </p:cNvPr>
            <p:cNvGrpSpPr/>
            <p:nvPr/>
          </p:nvGrpSpPr>
          <p:grpSpPr>
            <a:xfrm>
              <a:off x="1343472" y="980728"/>
              <a:ext cx="9505056" cy="5824492"/>
              <a:chOff x="1343472" y="980728"/>
              <a:chExt cx="9505056" cy="58244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2B589F-8D6E-462B-86ED-1347653EDE6E}"/>
                  </a:ext>
                </a:extLst>
              </p:cNvPr>
              <p:cNvGrpSpPr/>
              <p:nvPr/>
            </p:nvGrpSpPr>
            <p:grpSpPr>
              <a:xfrm>
                <a:off x="1343472" y="980728"/>
                <a:ext cx="9505056" cy="5824492"/>
                <a:chOff x="1343472" y="980728"/>
                <a:chExt cx="9505056" cy="5824492"/>
              </a:xfrm>
            </p:grpSpPr>
            <p:pic>
              <p:nvPicPr>
                <p:cNvPr id="4" name="Picture 3" descr="Diagram&#10;&#10;Description automatically generated">
                  <a:extLst>
                    <a:ext uri="{FF2B5EF4-FFF2-40B4-BE49-F238E27FC236}">
                      <a16:creationId xmlns:a16="http://schemas.microsoft.com/office/drawing/2014/main" id="{4650704B-1420-4744-8F4C-A8E04F56A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3472" y="980728"/>
                  <a:ext cx="9505056" cy="5824492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3D31B6-8890-4381-80E7-94CB96FF3880}"/>
                    </a:ext>
                  </a:extLst>
                </p:cNvPr>
                <p:cNvSpPr/>
                <p:nvPr/>
              </p:nvSpPr>
              <p:spPr>
                <a:xfrm>
                  <a:off x="1487488" y="3645024"/>
                  <a:ext cx="648072" cy="30243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3F7C9-3EC4-4B46-9EC8-22D1F56F4B51}"/>
                  </a:ext>
                </a:extLst>
              </p:cNvPr>
              <p:cNvSpPr txBox="1"/>
              <p:nvPr/>
            </p:nvSpPr>
            <p:spPr>
              <a:xfrm>
                <a:off x="1812032" y="3861048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BBD14-6020-445B-BF2D-AD1D38FA20A6}"/>
                  </a:ext>
                </a:extLst>
              </p:cNvPr>
              <p:cNvSpPr txBox="1"/>
              <p:nvPr/>
            </p:nvSpPr>
            <p:spPr>
              <a:xfrm>
                <a:off x="1814632" y="5700489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F1D30A-44FD-4E15-9E48-2FB33438A30C}"/>
                  </a:ext>
                </a:extLst>
              </p:cNvPr>
              <p:cNvSpPr txBox="1"/>
              <p:nvPr/>
            </p:nvSpPr>
            <p:spPr>
              <a:xfrm>
                <a:off x="1812032" y="4789601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0F5CC9-16B9-4F3D-8CFF-B8BEC9F3C5D1}"/>
                </a:ext>
              </a:extLst>
            </p:cNvPr>
            <p:cNvCxnSpPr>
              <a:cxnSpLocks/>
            </p:cNvCxnSpPr>
            <p:nvPr/>
          </p:nvCxnSpPr>
          <p:spPr>
            <a:xfrm>
              <a:off x="5735960" y="3592244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E135F8-2FDF-4DFF-B796-AF560C32D6A1}"/>
                </a:ext>
              </a:extLst>
            </p:cNvPr>
            <p:cNvCxnSpPr/>
            <p:nvPr/>
          </p:nvCxnSpPr>
          <p:spPr>
            <a:xfrm>
              <a:off x="1703512" y="4883155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A0234-91CA-44D0-92DD-6A02CCD19887}"/>
                </a:ext>
              </a:extLst>
            </p:cNvPr>
            <p:cNvCxnSpPr/>
            <p:nvPr/>
          </p:nvCxnSpPr>
          <p:spPr>
            <a:xfrm>
              <a:off x="1703512" y="5811708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E68F56-66F9-4D06-A86F-C97236CCF3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651468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0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 – mesh grids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AU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5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4394</TotalTime>
  <Words>454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Candara</vt:lpstr>
      <vt:lpstr>Consolas</vt:lpstr>
      <vt:lpstr>Tech Computer 16x9</vt:lpstr>
      <vt:lpstr>Generalising Finite Difference Methods and Schrodinger equation</vt:lpstr>
      <vt:lpstr>Today we will:</vt:lpstr>
      <vt:lpstr>Inhomogeneous Poisson</vt:lpstr>
      <vt:lpstr>Inhomogeneous Poisson</vt:lpstr>
      <vt:lpstr>Inhomogeneous Poisson</vt:lpstr>
      <vt:lpstr>Inhomogeneous Poisson</vt:lpstr>
      <vt:lpstr>2D Poisson</vt:lpstr>
      <vt:lpstr>2D Poisson</vt:lpstr>
      <vt:lpstr>2D Poisson – mesh grids</vt:lpstr>
      <vt:lpstr>What’s an Eigenvalue Problem?</vt:lpstr>
      <vt:lpstr>Numpy.linalg.eigh</vt:lpstr>
      <vt:lpstr>The Time-Independent SE</vt:lpstr>
      <vt:lpstr>Method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84</cp:revision>
  <dcterms:created xsi:type="dcterms:W3CDTF">2019-01-10T23:40:23Z</dcterms:created>
  <dcterms:modified xsi:type="dcterms:W3CDTF">2022-03-19T05:49:18Z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