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6" r:id="rId6"/>
    <p:sldId id="289" r:id="rId7"/>
    <p:sldId id="290" r:id="rId8"/>
    <p:sldId id="279" r:id="rId9"/>
    <p:sldId id="282" r:id="rId10"/>
    <p:sldId id="283" r:id="rId11"/>
    <p:sldId id="284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53EF2-BA2D-4F91-A1F9-10797D30F499}" v="2" dt="2022-02-24T09:39:48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709" autoAdjust="0"/>
  </p:normalViewPr>
  <p:slideViewPr>
    <p:cSldViewPr>
      <p:cViewPr varScale="1">
        <p:scale>
          <a:sx n="74" d="100"/>
          <a:sy n="74" d="100"/>
        </p:scale>
        <p:origin x="340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Gerges" userId="e2be48d3-5e8e-45fd-a90a-d7ef081397bd" providerId="ADAL" clId="{42353EF2-BA2D-4F91-A1F9-10797D30F499}"/>
    <pc:docChg chg="undo custSel addSld delSld modSld">
      <pc:chgData name="Matthew Gerges" userId="e2be48d3-5e8e-45fd-a90a-d7ef081397bd" providerId="ADAL" clId="{42353EF2-BA2D-4F91-A1F9-10797D30F499}" dt="2022-02-24T09:40:35.407" v="45" actId="1076"/>
      <pc:docMkLst>
        <pc:docMk/>
      </pc:docMkLst>
      <pc:sldChg chg="modSp add del mod">
        <pc:chgData name="Matthew Gerges" userId="e2be48d3-5e8e-45fd-a90a-d7ef081397bd" providerId="ADAL" clId="{42353EF2-BA2D-4F91-A1F9-10797D30F499}" dt="2022-02-24T09:39:37.289" v="10" actId="47"/>
        <pc:sldMkLst>
          <pc:docMk/>
          <pc:sldMk cId="2563368679" sldId="287"/>
        </pc:sldMkLst>
        <pc:picChg chg="mod">
          <ac:chgData name="Matthew Gerges" userId="e2be48d3-5e8e-45fd-a90a-d7ef081397bd" providerId="ADAL" clId="{42353EF2-BA2D-4F91-A1F9-10797D30F499}" dt="2022-02-24T09:38:58.884" v="0" actId="1076"/>
          <ac:picMkLst>
            <pc:docMk/>
            <pc:sldMk cId="2563368679" sldId="287"/>
            <ac:picMk id="7" creationId="{3515FB8D-40B4-4672-82B1-BBEBEB123585}"/>
          </ac:picMkLst>
        </pc:picChg>
      </pc:sldChg>
      <pc:sldChg chg="addSp delSp modSp mod modNotesTx">
        <pc:chgData name="Matthew Gerges" userId="e2be48d3-5e8e-45fd-a90a-d7ef081397bd" providerId="ADAL" clId="{42353EF2-BA2D-4F91-A1F9-10797D30F499}" dt="2022-02-24T09:40:35.407" v="45" actId="1076"/>
        <pc:sldMkLst>
          <pc:docMk/>
          <pc:sldMk cId="3928245415" sldId="289"/>
        </pc:sldMkLst>
        <pc:spChg chg="del">
          <ac:chgData name="Matthew Gerges" userId="e2be48d3-5e8e-45fd-a90a-d7ef081397bd" providerId="ADAL" clId="{42353EF2-BA2D-4F91-A1F9-10797D30F499}" dt="2022-02-24T09:39:40.672" v="11" actId="478"/>
          <ac:spMkLst>
            <pc:docMk/>
            <pc:sldMk cId="3928245415" sldId="289"/>
            <ac:spMk id="2" creationId="{B2719B20-F955-4122-B615-199540781073}"/>
          </ac:spMkLst>
        </pc:spChg>
        <pc:spChg chg="add mod">
          <ac:chgData name="Matthew Gerges" userId="e2be48d3-5e8e-45fd-a90a-d7ef081397bd" providerId="ADAL" clId="{42353EF2-BA2D-4F91-A1F9-10797D30F499}" dt="2022-02-24T09:40:35.407" v="45" actId="1076"/>
          <ac:spMkLst>
            <pc:docMk/>
            <pc:sldMk cId="3928245415" sldId="289"/>
            <ac:spMk id="3" creationId="{8F8AFE02-8229-4521-B56D-33ED233CADC3}"/>
          </ac:spMkLst>
        </pc:spChg>
        <pc:picChg chg="del">
          <ac:chgData name="Matthew Gerges" userId="e2be48d3-5e8e-45fd-a90a-d7ef081397bd" providerId="ADAL" clId="{42353EF2-BA2D-4F91-A1F9-10797D30F499}" dt="2022-02-24T09:39:30.178" v="7" actId="478"/>
          <ac:picMkLst>
            <pc:docMk/>
            <pc:sldMk cId="3928245415" sldId="289"/>
            <ac:picMk id="4" creationId="{3A93BC52-51F4-4C46-896A-CA107AEAD397}"/>
          </ac:picMkLst>
        </pc:picChg>
        <pc:picChg chg="add mod">
          <ac:chgData name="Matthew Gerges" userId="e2be48d3-5e8e-45fd-a90a-d7ef081397bd" providerId="ADAL" clId="{42353EF2-BA2D-4F91-A1F9-10797D30F499}" dt="2022-02-24T09:39:31.877" v="9" actId="1035"/>
          <ac:picMkLst>
            <pc:docMk/>
            <pc:sldMk cId="3928245415" sldId="289"/>
            <ac:picMk id="5" creationId="{482BFFB3-BC8A-4DD6-86B5-5D2C3857FC50}"/>
          </ac:picMkLst>
        </pc:picChg>
      </pc:sldChg>
      <pc:sldChg chg="add">
        <pc:chgData name="Matthew Gerges" userId="e2be48d3-5e8e-45fd-a90a-d7ef081397bd" providerId="ADAL" clId="{42353EF2-BA2D-4F91-A1F9-10797D30F499}" dt="2022-02-24T09:39:03.103" v="1" actId="2890"/>
        <pc:sldMkLst>
          <pc:docMk/>
          <pc:sldMk cId="1511635374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say you have some data points. You draw a line through it as your best fit (also known as regression line) but how do you know it is really a best fit?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022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define some way to measure how good of a fit our best fit is. This is called an error function, and this is the simplest version.</a:t>
            </a:r>
          </a:p>
          <a:p>
            <a:r>
              <a:rPr lang="en-US" dirty="0"/>
              <a:t>So how do we get a better fit?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9509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679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7650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why choosing good starting parameters is important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5489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399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Experimental data,</a:t>
            </a:r>
            <a:br>
              <a:rPr lang="en-AU" dirty="0"/>
            </a:br>
            <a:r>
              <a:rPr lang="en-AU" dirty="0"/>
              <a:t>Curve fitting/optimisation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 – Tutorial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6A56-B7C6-404E-9E0A-3FBB993F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67544"/>
          </a:xfrm>
        </p:spPr>
        <p:txBody>
          <a:bodyPr/>
          <a:lstStyle/>
          <a:p>
            <a:r>
              <a:rPr lang="en-US" dirty="0"/>
              <a:t>Experimental data formats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1A68C-44B1-4FF9-A76B-3AB536C2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260681"/>
            <a:ext cx="9144000" cy="24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Raw data is typically produced as a text file with the following format:</a:t>
            </a:r>
          </a:p>
          <a:p>
            <a:pPr lvl="1"/>
            <a:r>
              <a:rPr lang="en-US" dirty="0"/>
              <a:t>The top row contains </a:t>
            </a:r>
          </a:p>
          <a:p>
            <a:pPr lvl="1"/>
            <a:r>
              <a:rPr lang="en-US" dirty="0"/>
              <a:t>Each row is a new data point</a:t>
            </a:r>
          </a:p>
          <a:p>
            <a:pPr lvl="1"/>
            <a:r>
              <a:rPr lang="en-US" dirty="0"/>
              <a:t>Each column is a different data type (e.g. time, voltage …)</a:t>
            </a:r>
          </a:p>
          <a:p>
            <a:pPr lvl="1"/>
            <a:r>
              <a:rPr lang="en-US" dirty="0"/>
              <a:t>Columns will be separated with a special character ( comma , tab, space …)</a:t>
            </a:r>
          </a:p>
          <a:p>
            <a:pPr marL="36576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6ED9B-35C6-4AD7-B8F1-64E76C58B11F}"/>
              </a:ext>
            </a:extLst>
          </p:cNvPr>
          <p:cNvSpPr txBox="1"/>
          <p:nvPr/>
        </p:nvSpPr>
        <p:spPr>
          <a:xfrm>
            <a:off x="8112224" y="3511960"/>
            <a:ext cx="2088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x-y</a:t>
            </a:r>
          </a:p>
          <a:p>
            <a:r>
              <a:rPr lang="es-ES" sz="2400" dirty="0">
                <a:latin typeface="+mj-lt"/>
              </a:rPr>
              <a:t>1-10</a:t>
            </a:r>
          </a:p>
          <a:p>
            <a:r>
              <a:rPr lang="es-ES" sz="2400" dirty="0">
                <a:latin typeface="+mj-lt"/>
              </a:rPr>
              <a:t>2-20</a:t>
            </a:r>
          </a:p>
          <a:p>
            <a:r>
              <a:rPr lang="es-ES" sz="2400" dirty="0">
                <a:latin typeface="+mj-lt"/>
              </a:rPr>
              <a:t>3-30</a:t>
            </a:r>
          </a:p>
          <a:p>
            <a:endParaRPr lang="es-ES" sz="2400" dirty="0">
              <a:latin typeface="+mj-lt"/>
            </a:endParaRPr>
          </a:p>
          <a:p>
            <a:r>
              <a:rPr lang="en-US" sz="2400" dirty="0"/>
              <a:t>.txt using - as a separator</a:t>
            </a:r>
            <a:endParaRPr lang="en-AU" sz="2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F42AD-8C9D-4410-88A1-646315725064}"/>
              </a:ext>
            </a:extLst>
          </p:cNvPr>
          <p:cNvSpPr txBox="1"/>
          <p:nvPr/>
        </p:nvSpPr>
        <p:spPr>
          <a:xfrm>
            <a:off x="1847528" y="3514283"/>
            <a:ext cx="2088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+mj-lt"/>
              </a:rPr>
              <a:t>x,y</a:t>
            </a:r>
            <a:endParaRPr lang="es-ES" sz="2400" dirty="0">
              <a:latin typeface="+mj-lt"/>
            </a:endParaRPr>
          </a:p>
          <a:p>
            <a:r>
              <a:rPr lang="es-ES" sz="2400" dirty="0">
                <a:latin typeface="+mj-lt"/>
              </a:rPr>
              <a:t>1,10</a:t>
            </a:r>
          </a:p>
          <a:p>
            <a:r>
              <a:rPr lang="es-ES" sz="2400" dirty="0">
                <a:latin typeface="+mj-lt"/>
              </a:rPr>
              <a:t>2,20</a:t>
            </a:r>
          </a:p>
          <a:p>
            <a:r>
              <a:rPr lang="es-ES" sz="2400" dirty="0">
                <a:latin typeface="+mj-lt"/>
              </a:rPr>
              <a:t>3,30</a:t>
            </a:r>
          </a:p>
          <a:p>
            <a:endParaRPr lang="es-ES" sz="2400" dirty="0">
              <a:latin typeface="+mj-lt"/>
            </a:endParaRPr>
          </a:p>
          <a:p>
            <a:r>
              <a:rPr lang="es-ES" sz="2400" dirty="0">
                <a:latin typeface="+mj-lt"/>
              </a:rPr>
              <a:t>.CSV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417DC-636E-4AF2-8509-5BDFA03A4C49}"/>
              </a:ext>
            </a:extLst>
          </p:cNvPr>
          <p:cNvSpPr txBox="1"/>
          <p:nvPr/>
        </p:nvSpPr>
        <p:spPr>
          <a:xfrm>
            <a:off x="4907868" y="3501008"/>
            <a:ext cx="2088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x	y</a:t>
            </a:r>
          </a:p>
          <a:p>
            <a:r>
              <a:rPr lang="es-ES" sz="2400" dirty="0">
                <a:latin typeface="+mj-lt"/>
              </a:rPr>
              <a:t>1	10</a:t>
            </a:r>
          </a:p>
          <a:p>
            <a:r>
              <a:rPr lang="es-ES" sz="2400" dirty="0">
                <a:latin typeface="+mj-lt"/>
              </a:rPr>
              <a:t>2	20</a:t>
            </a:r>
          </a:p>
          <a:p>
            <a:r>
              <a:rPr lang="es-ES" sz="2400" dirty="0">
                <a:latin typeface="+mj-lt"/>
              </a:rPr>
              <a:t>3	30</a:t>
            </a:r>
          </a:p>
          <a:p>
            <a:endParaRPr lang="es-ES" sz="2400" dirty="0">
              <a:latin typeface="+mj-lt"/>
            </a:endParaRPr>
          </a:p>
          <a:p>
            <a:r>
              <a:rPr lang="es-ES" sz="2400" dirty="0"/>
              <a:t>.TSV</a:t>
            </a:r>
          </a:p>
        </p:txBody>
      </p:sp>
    </p:spTree>
    <p:extLst>
      <p:ext uri="{BB962C8B-B14F-4D97-AF65-F5344CB8AC3E}">
        <p14:creationId xmlns:p14="http://schemas.microsoft.com/office/powerpoint/2010/main" val="386476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EB10C96-D1D6-48CC-8598-4E11E137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595536"/>
          </a:xfrm>
        </p:spPr>
        <p:txBody>
          <a:bodyPr/>
          <a:lstStyle/>
          <a:p>
            <a:r>
              <a:rPr lang="en-US" dirty="0"/>
              <a:t>Curve fitting theory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BFFB3-BC8A-4DD6-86B5-5D2C3857FC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83" r="27174"/>
          <a:stretch/>
        </p:blipFill>
        <p:spPr>
          <a:xfrm>
            <a:off x="695400" y="1412776"/>
            <a:ext cx="5328592" cy="4573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8AFE02-8229-4521-B56D-33ED233CADC3}"/>
              </a:ext>
            </a:extLst>
          </p:cNvPr>
          <p:cNvSpPr txBox="1"/>
          <p:nvPr/>
        </p:nvSpPr>
        <p:spPr>
          <a:xfrm>
            <a:off x="7464152" y="3284984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 this really a best fit?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92824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EB10C96-D1D6-48CC-8598-4E11E137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595536"/>
          </a:xfrm>
        </p:spPr>
        <p:txBody>
          <a:bodyPr/>
          <a:lstStyle/>
          <a:p>
            <a:r>
              <a:rPr lang="en-US" dirty="0"/>
              <a:t>Curve fitting theory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93BC52-51F4-4C46-896A-CA107AEAD3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9" r="27174"/>
          <a:stretch/>
        </p:blipFill>
        <p:spPr>
          <a:xfrm>
            <a:off x="695400" y="1484784"/>
            <a:ext cx="5184576" cy="4550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719B20-F955-4122-B615-199540781073}"/>
                  </a:ext>
                </a:extLst>
              </p:cNvPr>
              <p:cNvSpPr txBox="1"/>
              <p:nvPr/>
            </p:nvSpPr>
            <p:spPr>
              <a:xfrm>
                <a:off x="5879976" y="1700808"/>
                <a:ext cx="5904656" cy="1433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𝑟𝑟𝑜𝑟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𝑏𝑒𝑠𝑡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𝑓𝑖𝑡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719B20-F955-4122-B615-199540781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976" y="1700808"/>
                <a:ext cx="5904656" cy="1433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63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614D-5AB0-44C6-BFDC-8BC6C65F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2656"/>
            <a:ext cx="9144000" cy="619472"/>
          </a:xfrm>
        </p:spPr>
        <p:txBody>
          <a:bodyPr/>
          <a:lstStyle/>
          <a:p>
            <a:r>
              <a:rPr lang="en-AU" dirty="0"/>
              <a:t>Solution #1: Brute Force!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01F8-770A-4037-AD8D-9F3E1A9A8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196752"/>
            <a:ext cx="9144000" cy="936104"/>
          </a:xfrm>
        </p:spPr>
        <p:txBody>
          <a:bodyPr>
            <a:normAutofit/>
          </a:bodyPr>
          <a:lstStyle/>
          <a:p>
            <a:r>
              <a:rPr lang="en-AU" dirty="0"/>
              <a:t>Try moving the line around as many times as possible and pick the line with the lowest error (guess and check)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5DB690-1D2A-462B-A919-DA9DEAD716B0}"/>
              </a:ext>
            </a:extLst>
          </p:cNvPr>
          <p:cNvSpPr txBox="1">
            <a:spLocks/>
          </p:cNvSpPr>
          <p:nvPr/>
        </p:nvSpPr>
        <p:spPr>
          <a:xfrm>
            <a:off x="1524000" y="2204864"/>
            <a:ext cx="3995936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PROs:</a:t>
            </a:r>
          </a:p>
          <a:p>
            <a:r>
              <a:rPr lang="en-AU" dirty="0"/>
              <a:t>Very easy to code</a:t>
            </a:r>
          </a:p>
          <a:p>
            <a:r>
              <a:rPr lang="en-AU" dirty="0"/>
              <a:t>You can be confident you have found the global minimum (more on this later)</a:t>
            </a:r>
          </a:p>
          <a:p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2210DA-D3D9-4A67-B39A-6761417E7AAF}"/>
              </a:ext>
            </a:extLst>
          </p:cNvPr>
          <p:cNvSpPr txBox="1">
            <a:spLocks/>
          </p:cNvSpPr>
          <p:nvPr/>
        </p:nvSpPr>
        <p:spPr>
          <a:xfrm>
            <a:off x="5807968" y="2204864"/>
            <a:ext cx="3995936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CONs:</a:t>
            </a:r>
          </a:p>
          <a:p>
            <a:r>
              <a:rPr lang="en-AU" dirty="0"/>
              <a:t>Very slow</a:t>
            </a:r>
          </a:p>
          <a:p>
            <a:r>
              <a:rPr lang="en-AU" dirty="0"/>
              <a:t>Scales VERY poorly with more complexity (imagine trying it in 3D)</a:t>
            </a:r>
          </a:p>
        </p:txBody>
      </p:sp>
    </p:spTree>
    <p:extLst>
      <p:ext uri="{BB962C8B-B14F-4D97-AF65-F5344CB8AC3E}">
        <p14:creationId xmlns:p14="http://schemas.microsoft.com/office/powerpoint/2010/main" val="314677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778F-549A-4EB8-9FA5-1516B7A1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95536"/>
          </a:xfrm>
        </p:spPr>
        <p:txBody>
          <a:bodyPr/>
          <a:lstStyle/>
          <a:p>
            <a:r>
              <a:rPr lang="en-AU" dirty="0"/>
              <a:t>Solution #2: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053B-4826-47A3-89FF-511A07AE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089451"/>
            <a:ext cx="9144000" cy="5507901"/>
          </a:xfrm>
        </p:spPr>
        <p:txBody>
          <a:bodyPr>
            <a:normAutofit/>
          </a:bodyPr>
          <a:lstStyle/>
          <a:p>
            <a:r>
              <a:rPr lang="en-AU" dirty="0"/>
              <a:t>Gradient descent are a </a:t>
            </a:r>
            <a:r>
              <a:rPr lang="en-AU" b="1" dirty="0"/>
              <a:t>class</a:t>
            </a:r>
            <a:r>
              <a:rPr lang="en-AU" dirty="0"/>
              <a:t> of </a:t>
            </a:r>
            <a:r>
              <a:rPr lang="en-AU" b="1" dirty="0"/>
              <a:t>iterative </a:t>
            </a:r>
            <a:r>
              <a:rPr lang="en-AU" dirty="0"/>
              <a:t>solutions that use the function gradient.</a:t>
            </a:r>
          </a:p>
          <a:p>
            <a:pPr lvl="1"/>
            <a:r>
              <a:rPr lang="en-AU" dirty="0"/>
              <a:t>At each guess, some form of gradient is computed, and this is used to decide the next guess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r>
              <a:rPr lang="en-AU" dirty="0"/>
              <a:t>There are </a:t>
            </a:r>
            <a:r>
              <a:rPr lang="en-AU" b="1" dirty="0"/>
              <a:t>a LOT</a:t>
            </a:r>
            <a:r>
              <a:rPr lang="en-AU" dirty="0"/>
              <a:t> of implementations of this principle! The best choice depends on the nature of the problem</a:t>
            </a:r>
          </a:p>
          <a:p>
            <a:pPr lvl="1"/>
            <a:r>
              <a:rPr lang="en-AU" dirty="0"/>
              <a:t>You should be able to code a rudimentary GD yourselves.</a:t>
            </a:r>
          </a:p>
          <a:p>
            <a:pPr lvl="1"/>
            <a:r>
              <a:rPr lang="en-AU" dirty="0"/>
              <a:t>This is how many AI learn (specifically Neural Networks)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6268B3-B762-434C-9FB6-750E482A4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204864"/>
            <a:ext cx="4363059" cy="2372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3EAC76-69F6-44A6-8CC8-ED8ADF1E8271}"/>
                  </a:ext>
                </a:extLst>
              </p:cNvPr>
              <p:cNvSpPr txBox="1"/>
              <p:nvPr/>
            </p:nvSpPr>
            <p:spPr>
              <a:xfrm>
                <a:off x="5591944" y="2060848"/>
                <a:ext cx="5904656" cy="1558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𝑟𝑟𝑜𝑟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𝑣𝑒𝑟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𝑏𝑒𝑠𝑡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𝑓𝑖𝑡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3EAC76-69F6-44A6-8CC8-ED8ADF1E8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2060848"/>
                <a:ext cx="5904656" cy="1558825"/>
              </a:xfrm>
              <a:prstGeom prst="rect">
                <a:avLst/>
              </a:prstGeom>
              <a:blipFill>
                <a:blip r:embed="rId4"/>
                <a:stretch>
                  <a:fillRect l="-5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1C7890-6113-47E6-88E3-9BEC76018E7F}"/>
                  </a:ext>
                </a:extLst>
              </p:cNvPr>
              <p:cNvSpPr txBox="1"/>
              <p:nvPr/>
            </p:nvSpPr>
            <p:spPr>
              <a:xfrm>
                <a:off x="5591944" y="3864148"/>
                <a:ext cx="5302290" cy="690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𝑏𝑒𝑠𝑡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𝑓𝑖𝑡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1C7890-6113-47E6-88E3-9BEC76018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3864148"/>
                <a:ext cx="5302290" cy="690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36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3BB8-979E-487B-AFFD-D0F0A94A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95536"/>
          </a:xfrm>
        </p:spPr>
        <p:txBody>
          <a:bodyPr/>
          <a:lstStyle/>
          <a:p>
            <a:r>
              <a:rPr lang="en-AU" dirty="0"/>
              <a:t>Global Vs Local Minimums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BB3C66-A3BA-4EC4-8FCC-1E214E2D3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2583261"/>
            <a:ext cx="3528392" cy="2520280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426403-4EC4-4BA5-8805-7B342021B50F}"/>
              </a:ext>
            </a:extLst>
          </p:cNvPr>
          <p:cNvSpPr txBox="1">
            <a:spLocks/>
          </p:cNvSpPr>
          <p:nvPr/>
        </p:nvSpPr>
        <p:spPr>
          <a:xfrm>
            <a:off x="5159896" y="2348880"/>
            <a:ext cx="5508104" cy="356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dirty="0"/>
              <a:t>GD Solvers typically find the ‘bottom’ of whatever local potential they are in!</a:t>
            </a:r>
          </a:p>
          <a:p>
            <a:pPr lvl="2"/>
            <a:r>
              <a:rPr lang="en-AU" dirty="0"/>
              <a:t>This means they tend to find the </a:t>
            </a:r>
            <a:r>
              <a:rPr lang="en-AU" b="1" dirty="0"/>
              <a:t>local</a:t>
            </a:r>
            <a:r>
              <a:rPr lang="en-AU" dirty="0"/>
              <a:t> minimum, instead of the </a:t>
            </a:r>
            <a:r>
              <a:rPr lang="en-AU" b="1" dirty="0"/>
              <a:t>global </a:t>
            </a:r>
            <a:r>
              <a:rPr lang="en-AU" dirty="0"/>
              <a:t>minimum.</a:t>
            </a:r>
          </a:p>
          <a:p>
            <a:pPr lvl="2"/>
            <a:endParaRPr lang="en-AU" dirty="0"/>
          </a:p>
          <a:p>
            <a:pPr lvl="2"/>
            <a:endParaRPr lang="en-AU" dirty="0"/>
          </a:p>
          <a:p>
            <a:pPr lvl="1"/>
            <a:r>
              <a:rPr lang="en-AU" dirty="0"/>
              <a:t>Solutions?</a:t>
            </a:r>
          </a:p>
          <a:p>
            <a:pPr lvl="2"/>
            <a:r>
              <a:rPr lang="en-AU" dirty="0"/>
              <a:t>Randomize the starting location – hope you get put in the global minimum potential?</a:t>
            </a:r>
          </a:p>
          <a:p>
            <a:pPr lvl="2"/>
            <a:r>
              <a:rPr lang="en-AU" dirty="0"/>
              <a:t>Add some randomness into the descent process!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075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4A46-F638-4BD8-8827-EB7CF6E6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67544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AU" dirty="0"/>
              <a:t>any more optimisation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DC829-149C-46CF-A2BC-6A34CB97A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600200"/>
            <a:ext cx="5544616" cy="4495800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Simulated annealing:</a:t>
            </a:r>
            <a:r>
              <a:rPr lang="en-AU" dirty="0"/>
              <a:t> randomly jumping around but spots with lower error are given a higher probability or being jumped to.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Genetic algorithms:</a:t>
            </a:r>
            <a:r>
              <a:rPr lang="en-AU" dirty="0"/>
              <a:t>  Make a generation of  random solutions, keep a few of the best in that generation and slightly tweak (mutate) their parameters to make a new generation.  </a:t>
            </a:r>
          </a:p>
          <a:p>
            <a:pPr marL="365760" lvl="1" indent="0">
              <a:buNone/>
            </a:pPr>
            <a:endParaRPr lang="en-AU" dirty="0"/>
          </a:p>
          <a:p>
            <a:pPr marL="365760" lvl="1" indent="0">
              <a:buNone/>
            </a:pPr>
            <a:endParaRPr lang="en-AU" dirty="0"/>
          </a:p>
          <a:p>
            <a:pPr marL="365760" lvl="1" indent="0">
              <a:buNone/>
            </a:pPr>
            <a:endParaRPr lang="en-AU" dirty="0"/>
          </a:p>
        </p:txBody>
      </p:sp>
      <p:pic>
        <p:nvPicPr>
          <p:cNvPr id="1026" name="Picture 2" descr="Image result for simulated annealing gif">
            <a:extLst>
              <a:ext uri="{FF2B5EF4-FFF2-40B4-BE49-F238E27FC236}">
                <a16:creationId xmlns:a16="http://schemas.microsoft.com/office/drawing/2014/main" id="{DE252903-320D-4337-98B5-4F8A873AE46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1666642"/>
            <a:ext cx="47625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06B1F30-1131-4BEC-A856-F53FFB9DCFF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3430416"/>
            <a:ext cx="2895343" cy="288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32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5010-170E-4DBF-AA7C-72B7E087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332656"/>
            <a:ext cx="10297144" cy="619472"/>
          </a:xfrm>
        </p:spPr>
        <p:txBody>
          <a:bodyPr>
            <a:normAutofit fontScale="90000"/>
          </a:bodyPr>
          <a:lstStyle/>
          <a:p>
            <a:r>
              <a:rPr lang="en-AU" dirty="0"/>
              <a:t>Things to Consider in your Choice of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00C49-F176-4BC6-AFC3-98C835D0E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80728"/>
            <a:ext cx="9144000" cy="5115272"/>
          </a:xfrm>
        </p:spPr>
        <p:txBody>
          <a:bodyPr/>
          <a:lstStyle/>
          <a:p>
            <a:r>
              <a:rPr lang="en-AU" dirty="0"/>
              <a:t>To make a sensible decision as to our optimisation algorithm, we need to think about the problem.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Does the function evaluate quickly or slowly? 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Can we evaluate the gradient of the function? How smooth do we expect the output to be?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Do we expect a single </a:t>
            </a:r>
            <a:r>
              <a:rPr lang="en-AU" b="1" dirty="0"/>
              <a:t>global</a:t>
            </a:r>
            <a:r>
              <a:rPr lang="en-AU" dirty="0"/>
              <a:t> minimum, or are there many local minimums to chose from?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Are our inputs discrete or continuous?</a:t>
            </a:r>
          </a:p>
        </p:txBody>
      </p:sp>
    </p:spTree>
    <p:extLst>
      <p:ext uri="{BB962C8B-B14F-4D97-AF65-F5344CB8AC3E}">
        <p14:creationId xmlns:p14="http://schemas.microsoft.com/office/powerpoint/2010/main" val="26652561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4873beb7-5857-4685-be1f-d57550cc96cc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3899</TotalTime>
  <Words>578</Words>
  <Application>Microsoft Office PowerPoint</Application>
  <PresentationFormat>Widescreen</PresentationFormat>
  <Paragraphs>86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Candara</vt:lpstr>
      <vt:lpstr>Consolas</vt:lpstr>
      <vt:lpstr>Tech Computer 16x9</vt:lpstr>
      <vt:lpstr>Experimental data, Curve fitting/optimisation</vt:lpstr>
      <vt:lpstr>Experimental data formats</vt:lpstr>
      <vt:lpstr>Curve fitting theory</vt:lpstr>
      <vt:lpstr>Curve fitting theory</vt:lpstr>
      <vt:lpstr>Solution #1: Brute Force!</vt:lpstr>
      <vt:lpstr>Solution #2: Gradient Descent</vt:lpstr>
      <vt:lpstr>Global Vs Local Minimums</vt:lpstr>
      <vt:lpstr>Many more optimisation methods</vt:lpstr>
      <vt:lpstr>Things to Consider in your Choice of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Matthew Gerges</cp:lastModifiedBy>
  <cp:revision>33</cp:revision>
  <dcterms:created xsi:type="dcterms:W3CDTF">2019-01-10T23:40:23Z</dcterms:created>
  <dcterms:modified xsi:type="dcterms:W3CDTF">2022-02-25T03:42:12Z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