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8" r:id="rId6"/>
    <p:sldId id="272" r:id="rId7"/>
    <p:sldId id="277" r:id="rId8"/>
    <p:sldId id="280" r:id="rId9"/>
    <p:sldId id="279" r:id="rId10"/>
    <p:sldId id="276" r:id="rId11"/>
    <p:sldId id="275" r:id="rId12"/>
    <p:sldId id="278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F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82" d="100"/>
          <a:sy n="82" d="100"/>
        </p:scale>
        <p:origin x="672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3/27/2023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3/27/2023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374147"/>
            <a:ext cx="10058400" cy="1711037"/>
          </a:xfrm>
        </p:spPr>
        <p:txBody>
          <a:bodyPr>
            <a:normAutofit/>
          </a:bodyPr>
          <a:lstStyle/>
          <a:p>
            <a:r>
              <a:rPr lang="en-US" dirty="0"/>
              <a:t>M</a:t>
            </a:r>
            <a:r>
              <a:rPr lang="en-AU" dirty="0"/>
              <a:t>ore Matter, More Space and More Time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191472"/>
            <a:ext cx="10058400" cy="685800"/>
          </a:xfrm>
        </p:spPr>
        <p:txBody>
          <a:bodyPr/>
          <a:lstStyle/>
          <a:p>
            <a:r>
              <a:rPr lang="en-AU" dirty="0"/>
              <a:t>PHYS3112 – Tutorial 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D8488-C786-4DBA-94EA-F2CA292DD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Space AND Time?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1DC3C-D118-4FBC-9143-8B33D3F2F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The heat equation, which gives us the distribution of temperature throughout a continuous body, has a spatially varying and temporally varying component: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This is going to be a bit of a challenge to model! We will need to adopt a slightly more complicated method than our 1D Poisson matrix from last week.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566789-C3E3-4441-B595-6A52600A8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757" y="2842867"/>
            <a:ext cx="2638425" cy="1057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9A3AE4-EC5E-4AB9-819B-467274315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243" y="2833342"/>
            <a:ext cx="4953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42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1018-0E1B-4014-B357-F2EEB2F9A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strategy: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D04C5-D6E3-40BD-80E9-505A623B1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We are very fortunate that </a:t>
            </a:r>
            <a:r>
              <a:rPr lang="en-AU" b="1" dirty="0"/>
              <a:t>time only goes forwards</a:t>
            </a:r>
            <a:r>
              <a:rPr lang="en-AU" dirty="0"/>
              <a:t>. This means that we can develop an iterative method that </a:t>
            </a:r>
            <a:r>
              <a:rPr lang="en-AU" b="1" dirty="0"/>
              <a:t>solves for all spatial co-ordinates first </a:t>
            </a:r>
            <a:r>
              <a:rPr lang="en-AU" dirty="0"/>
              <a:t>(via a tri-diagonal matrix), </a:t>
            </a:r>
            <a:r>
              <a:rPr lang="en-AU" b="1" dirty="0"/>
              <a:t>and then steps forward in time</a:t>
            </a:r>
            <a:r>
              <a:rPr lang="en-AU" dirty="0"/>
              <a:t>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We will get two equations: one for moving forward in time, the other for space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8583B8-F739-4F0D-A487-2749E618E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736" y="4077072"/>
            <a:ext cx="4752528" cy="251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12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0E934-EAA6-4EA4-9470-4B3DE6CDF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Regular stepping solution</a:t>
            </a:r>
            <a:br>
              <a:rPr lang="en-AU" dirty="0"/>
            </a:br>
            <a:r>
              <a:rPr lang="en-AU" dirty="0"/>
              <a:t>Time evolution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96BBC6-5E7B-48F1-8ADC-1C2A437F19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AU" dirty="0"/>
                  <a:t>It should be noted that this method becomes unstable 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AU" dirty="0"/>
                  <a:t> becomes too big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96BBC6-5E7B-48F1-8ADC-1C2A437F19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142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765A5D7-A66D-49C5-9DBE-D659FB246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592" y="2569567"/>
            <a:ext cx="7222122" cy="171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637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40DE4-DD29-4746-836B-0EECBD187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It gets better! The Crank-Nicolson method.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ED770-9793-4891-8D0C-B92AB44E3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pPr marL="0" indent="0">
              <a:buNone/>
            </a:pPr>
            <a:r>
              <a:rPr lang="en-AU" dirty="0"/>
              <a:t>Solution? With T(</a:t>
            </a:r>
            <a:r>
              <a:rPr lang="en-AU" dirty="0" err="1"/>
              <a:t>ti</a:t>
            </a:r>
            <a:r>
              <a:rPr lang="en-AU" dirty="0"/>
              <a:t>), compute both matrixes (front and back), and then:</a:t>
            </a:r>
          </a:p>
          <a:p>
            <a:pPr marL="457200" indent="-457200">
              <a:buAutoNum type="arabicParenR"/>
            </a:pPr>
            <a:r>
              <a:rPr lang="en-AU" dirty="0"/>
              <a:t>Combine the back matrix and vector into a single vector</a:t>
            </a:r>
          </a:p>
          <a:p>
            <a:pPr marL="457200" indent="-457200">
              <a:buAutoNum type="arabicParenR"/>
            </a:pPr>
            <a:r>
              <a:rPr lang="en-AU" dirty="0"/>
              <a:t>Solve for T(t i+1) as usual.</a:t>
            </a:r>
          </a:p>
          <a:p>
            <a:pPr marL="0" indent="0">
              <a:buNone/>
            </a:pPr>
            <a:r>
              <a:rPr lang="en-AU" dirty="0"/>
              <a:t>Note that we’ll be using </a:t>
            </a:r>
            <a:r>
              <a:rPr lang="en-AU" dirty="0" err="1"/>
              <a:t>Linalg.solve</a:t>
            </a:r>
            <a:r>
              <a:rPr lang="en-AU" dirty="0"/>
              <a:t> again, but the Thomas algorithm is definitely the better way to go.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454F62-D978-4DB8-98A4-41D32CE16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026" y="2492896"/>
            <a:ext cx="8329947" cy="119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583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691C2-D75D-424F-83C4-D12CFA669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Today we will: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F4CE8-B265-427D-8728-16A8CC527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292" y="1916832"/>
            <a:ext cx="9714276" cy="3960440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4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Generalising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the 1d Poisson equation to work with 2 different materials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Generalising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the 1d Poisson equation to 2D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Solving the heat equation by stepping forward in time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Solving the heat equation using Crank-Nicholson method</a:t>
            </a:r>
          </a:p>
          <a:p>
            <a:pPr marL="457200" indent="-457200" algn="l"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Basically, a whole lot of matrix manipulation in python</a:t>
            </a:r>
          </a:p>
          <a:p>
            <a:pPr marL="457200" indent="-457200">
              <a:buFont typeface="+mj-lt"/>
              <a:buAutoNum type="arabicPeriod"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63789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50256-696B-40F6-BB4A-F440D2CB6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523528"/>
          </a:xfrm>
        </p:spPr>
        <p:txBody>
          <a:bodyPr>
            <a:normAutofit fontScale="90000"/>
          </a:bodyPr>
          <a:lstStyle/>
          <a:p>
            <a:r>
              <a:rPr lang="en-US" dirty="0"/>
              <a:t>Inhomogeneous Poisson</a:t>
            </a:r>
            <a:endParaRPr lang="en-AU" dirty="0"/>
          </a:p>
        </p:txBody>
      </p:sp>
      <p:pic>
        <p:nvPicPr>
          <p:cNvPr id="7" name="Picture 6" descr="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BABFE577-EB9C-4C57-A922-5CC4B3A3C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80" y="949408"/>
            <a:ext cx="10256239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6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50256-696B-40F6-BB4A-F440D2CB6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523528"/>
          </a:xfrm>
        </p:spPr>
        <p:txBody>
          <a:bodyPr>
            <a:normAutofit fontScale="90000"/>
          </a:bodyPr>
          <a:lstStyle/>
          <a:p>
            <a:r>
              <a:rPr lang="en-US" dirty="0"/>
              <a:t>Inhomogeneous Poisson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EC49E4-31C8-4F40-8131-338AEB214379}"/>
                  </a:ext>
                </a:extLst>
              </p:cNvPr>
              <p:cNvSpPr txBox="1"/>
              <p:nvPr/>
            </p:nvSpPr>
            <p:spPr>
              <a:xfrm>
                <a:off x="335360" y="1700808"/>
                <a:ext cx="10153128" cy="2219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AU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AU" sz="3200" dirty="0"/>
                  <a:t> =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EC49E4-31C8-4F40-8131-338AEB214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1700808"/>
                <a:ext cx="10153128" cy="22195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3517858B-CB16-49C4-BA27-5F7E31CE6541}"/>
              </a:ext>
            </a:extLst>
          </p:cNvPr>
          <p:cNvGrpSpPr/>
          <p:nvPr/>
        </p:nvGrpSpPr>
        <p:grpSpPr>
          <a:xfrm>
            <a:off x="6672064" y="457200"/>
            <a:ext cx="4763559" cy="1352260"/>
            <a:chOff x="3287688" y="1484781"/>
            <a:chExt cx="4763559" cy="135226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A519E3F-1CA5-45AE-8D99-84E84827B1ED}"/>
                </a:ext>
              </a:extLst>
            </p:cNvPr>
            <p:cNvCxnSpPr>
              <a:cxnSpLocks/>
            </p:cNvCxnSpPr>
            <p:nvPr/>
          </p:nvCxnSpPr>
          <p:spPr>
            <a:xfrm>
              <a:off x="3503712" y="1700808"/>
              <a:ext cx="4320479" cy="0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CF1DCCC-6057-4B2B-8055-5C3A536324B5}"/>
                </a:ext>
              </a:extLst>
            </p:cNvPr>
            <p:cNvSpPr/>
            <p:nvPr/>
          </p:nvSpPr>
          <p:spPr>
            <a:xfrm>
              <a:off x="3287688" y="1484784"/>
              <a:ext cx="432047" cy="43204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D93A66C-D461-402B-A24C-BCD97543063B}"/>
                </a:ext>
              </a:extLst>
            </p:cNvPr>
            <p:cNvSpPr/>
            <p:nvPr/>
          </p:nvSpPr>
          <p:spPr>
            <a:xfrm>
              <a:off x="4367808" y="1484784"/>
              <a:ext cx="432047" cy="43204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9E7DDB2-F8E5-49A3-92F5-DCA0FB7C4CF6}"/>
                </a:ext>
              </a:extLst>
            </p:cNvPr>
            <p:cNvSpPr/>
            <p:nvPr/>
          </p:nvSpPr>
          <p:spPr>
            <a:xfrm>
              <a:off x="5447928" y="1484783"/>
              <a:ext cx="432047" cy="43204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FD64F2-8E59-4EFB-A4F5-F62FFC349F83}"/>
                </a:ext>
              </a:extLst>
            </p:cNvPr>
            <p:cNvSpPr/>
            <p:nvPr/>
          </p:nvSpPr>
          <p:spPr>
            <a:xfrm>
              <a:off x="6528048" y="1484782"/>
              <a:ext cx="432047" cy="43204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42549FB-46EB-40C4-ACF8-834FCB1EAED8}"/>
                </a:ext>
              </a:extLst>
            </p:cNvPr>
            <p:cNvSpPr/>
            <p:nvPr/>
          </p:nvSpPr>
          <p:spPr>
            <a:xfrm>
              <a:off x="7608168" y="1484781"/>
              <a:ext cx="432047" cy="43204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8A01B0-6EEC-47F5-96E1-28800C936C0D}"/>
                </a:ext>
              </a:extLst>
            </p:cNvPr>
            <p:cNvSpPr txBox="1"/>
            <p:nvPr/>
          </p:nvSpPr>
          <p:spPr>
            <a:xfrm>
              <a:off x="3287688" y="1887214"/>
              <a:ext cx="43204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ε</a:t>
              </a:r>
              <a:r>
                <a:rPr lang="en-AU" baseline="-25000" dirty="0"/>
                <a:t>0</a:t>
              </a:r>
            </a:p>
            <a:p>
              <a:r>
                <a:rPr lang="en-AU" dirty="0"/>
                <a:t>x</a:t>
              </a:r>
              <a:r>
                <a:rPr lang="en-AU" baseline="-25000" dirty="0"/>
                <a:t>0</a:t>
              </a:r>
            </a:p>
            <a:p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3AC3D0D-84C2-46FB-A463-7F00960BDFCE}"/>
                </a:ext>
              </a:extLst>
            </p:cNvPr>
            <p:cNvSpPr txBox="1"/>
            <p:nvPr/>
          </p:nvSpPr>
          <p:spPr>
            <a:xfrm>
              <a:off x="4367808" y="1887214"/>
              <a:ext cx="43204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ε</a:t>
              </a:r>
              <a:r>
                <a:rPr lang="en-AU" baseline="-25000" dirty="0"/>
                <a:t>0</a:t>
              </a:r>
            </a:p>
            <a:p>
              <a:r>
                <a:rPr lang="en-AU" dirty="0"/>
                <a:t>x</a:t>
              </a:r>
              <a:r>
                <a:rPr lang="en-AU" baseline="-25000" dirty="0"/>
                <a:t>1</a:t>
              </a:r>
            </a:p>
            <a:p>
              <a:endParaRPr lang="en-AU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7443E10-C7C5-4DA4-851D-443F300FC4AD}"/>
                </a:ext>
              </a:extLst>
            </p:cNvPr>
            <p:cNvSpPr txBox="1"/>
            <p:nvPr/>
          </p:nvSpPr>
          <p:spPr>
            <a:xfrm>
              <a:off x="5452504" y="1887214"/>
              <a:ext cx="43204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ε</a:t>
              </a:r>
              <a:r>
                <a:rPr lang="en-AU" baseline="-25000" dirty="0"/>
                <a:t>0</a:t>
              </a:r>
            </a:p>
            <a:p>
              <a:r>
                <a:rPr lang="en-AU" dirty="0"/>
                <a:t>x</a:t>
              </a:r>
              <a:r>
                <a:rPr lang="en-AU" baseline="-25000" dirty="0"/>
                <a:t>2</a:t>
              </a:r>
            </a:p>
            <a:p>
              <a:endParaRPr lang="en-AU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B4DEB9-45FC-4B5A-B467-8D85530F9E3E}"/>
                </a:ext>
              </a:extLst>
            </p:cNvPr>
            <p:cNvSpPr txBox="1"/>
            <p:nvPr/>
          </p:nvSpPr>
          <p:spPr>
            <a:xfrm>
              <a:off x="6537200" y="1913711"/>
              <a:ext cx="43204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ε</a:t>
              </a:r>
              <a:r>
                <a:rPr lang="en-AU" baseline="-25000" dirty="0"/>
                <a:t>1</a:t>
              </a:r>
            </a:p>
            <a:p>
              <a:r>
                <a:rPr lang="en-AU" dirty="0"/>
                <a:t>x</a:t>
              </a:r>
              <a:r>
                <a:rPr lang="en-AU" baseline="-25000" dirty="0"/>
                <a:t>3</a:t>
              </a:r>
            </a:p>
            <a:p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3AC12B6-CAD4-474D-8239-7A2345219970}"/>
                </a:ext>
              </a:extLst>
            </p:cNvPr>
            <p:cNvSpPr txBox="1"/>
            <p:nvPr/>
          </p:nvSpPr>
          <p:spPr>
            <a:xfrm>
              <a:off x="7619200" y="1887214"/>
              <a:ext cx="4320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ε</a:t>
              </a:r>
              <a:r>
                <a:rPr lang="en-AU" baseline="-25000" dirty="0"/>
                <a:t>1</a:t>
              </a:r>
            </a:p>
            <a:p>
              <a:r>
                <a:rPr lang="en-AU" dirty="0"/>
                <a:t>x</a:t>
              </a:r>
              <a:r>
                <a:rPr lang="en-AU" baseline="-25000" dirty="0"/>
                <a:t>4</a:t>
              </a:r>
              <a:endParaRPr lang="en-AU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FDEA989-1C7C-46D4-B171-382ED6125166}"/>
                  </a:ext>
                </a:extLst>
              </p:cNvPr>
              <p:cNvSpPr txBox="1"/>
              <p:nvPr/>
            </p:nvSpPr>
            <p:spPr>
              <a:xfrm>
                <a:off x="47328" y="4327152"/>
                <a:ext cx="12144672" cy="20736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sz="28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AU" sz="2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AU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FDEA989-1C7C-46D4-B171-382ED6125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8" y="4327152"/>
                <a:ext cx="12144672" cy="20736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3101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50256-696B-40F6-BB4A-F440D2CB6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523528"/>
          </a:xfrm>
        </p:spPr>
        <p:txBody>
          <a:bodyPr>
            <a:normAutofit fontScale="90000"/>
          </a:bodyPr>
          <a:lstStyle/>
          <a:p>
            <a:r>
              <a:rPr lang="en-US" dirty="0"/>
              <a:t>Inhomogeneous Poisson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EC49E4-31C8-4F40-8131-338AEB214379}"/>
                  </a:ext>
                </a:extLst>
              </p:cNvPr>
              <p:cNvSpPr txBox="1"/>
              <p:nvPr/>
            </p:nvSpPr>
            <p:spPr>
              <a:xfrm>
                <a:off x="335360" y="1700808"/>
                <a:ext cx="10153128" cy="2219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AU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AU" sz="3200" dirty="0"/>
                  <a:t> =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EC49E4-31C8-4F40-8131-338AEB214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1700808"/>
                <a:ext cx="10153128" cy="22195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3517858B-CB16-49C4-BA27-5F7E31CE6541}"/>
              </a:ext>
            </a:extLst>
          </p:cNvPr>
          <p:cNvGrpSpPr/>
          <p:nvPr/>
        </p:nvGrpSpPr>
        <p:grpSpPr>
          <a:xfrm>
            <a:off x="6672064" y="457200"/>
            <a:ext cx="4763559" cy="1352260"/>
            <a:chOff x="3287688" y="1484781"/>
            <a:chExt cx="4763559" cy="135226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A519E3F-1CA5-45AE-8D99-84E84827B1ED}"/>
                </a:ext>
              </a:extLst>
            </p:cNvPr>
            <p:cNvCxnSpPr>
              <a:cxnSpLocks/>
            </p:cNvCxnSpPr>
            <p:nvPr/>
          </p:nvCxnSpPr>
          <p:spPr>
            <a:xfrm>
              <a:off x="3503712" y="1700808"/>
              <a:ext cx="4320479" cy="0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CF1DCCC-6057-4B2B-8055-5C3A536324B5}"/>
                </a:ext>
              </a:extLst>
            </p:cNvPr>
            <p:cNvSpPr/>
            <p:nvPr/>
          </p:nvSpPr>
          <p:spPr>
            <a:xfrm>
              <a:off x="3287688" y="1484784"/>
              <a:ext cx="432047" cy="43204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D93A66C-D461-402B-A24C-BCD97543063B}"/>
                </a:ext>
              </a:extLst>
            </p:cNvPr>
            <p:cNvSpPr/>
            <p:nvPr/>
          </p:nvSpPr>
          <p:spPr>
            <a:xfrm>
              <a:off x="4367808" y="1484784"/>
              <a:ext cx="432047" cy="43204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9E7DDB2-F8E5-49A3-92F5-DCA0FB7C4CF6}"/>
                </a:ext>
              </a:extLst>
            </p:cNvPr>
            <p:cNvSpPr/>
            <p:nvPr/>
          </p:nvSpPr>
          <p:spPr>
            <a:xfrm>
              <a:off x="5447928" y="1484783"/>
              <a:ext cx="432047" cy="43204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FD64F2-8E59-4EFB-A4F5-F62FFC349F83}"/>
                </a:ext>
              </a:extLst>
            </p:cNvPr>
            <p:cNvSpPr/>
            <p:nvPr/>
          </p:nvSpPr>
          <p:spPr>
            <a:xfrm>
              <a:off x="6528048" y="1484782"/>
              <a:ext cx="432047" cy="43204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42549FB-46EB-40C4-ACF8-834FCB1EAED8}"/>
                </a:ext>
              </a:extLst>
            </p:cNvPr>
            <p:cNvSpPr/>
            <p:nvPr/>
          </p:nvSpPr>
          <p:spPr>
            <a:xfrm>
              <a:off x="7608168" y="1484781"/>
              <a:ext cx="432047" cy="43204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8A01B0-6EEC-47F5-96E1-28800C936C0D}"/>
                </a:ext>
              </a:extLst>
            </p:cNvPr>
            <p:cNvSpPr txBox="1"/>
            <p:nvPr/>
          </p:nvSpPr>
          <p:spPr>
            <a:xfrm>
              <a:off x="3287688" y="1887214"/>
              <a:ext cx="43204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ε</a:t>
              </a:r>
              <a:r>
                <a:rPr lang="en-AU" baseline="-25000" dirty="0"/>
                <a:t>0</a:t>
              </a:r>
            </a:p>
            <a:p>
              <a:r>
                <a:rPr lang="en-AU" dirty="0"/>
                <a:t>x</a:t>
              </a:r>
              <a:r>
                <a:rPr lang="en-AU" baseline="-25000" dirty="0"/>
                <a:t>0</a:t>
              </a:r>
            </a:p>
            <a:p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3AC3D0D-84C2-46FB-A463-7F00960BDFCE}"/>
                </a:ext>
              </a:extLst>
            </p:cNvPr>
            <p:cNvSpPr txBox="1"/>
            <p:nvPr/>
          </p:nvSpPr>
          <p:spPr>
            <a:xfrm>
              <a:off x="4367808" y="1887214"/>
              <a:ext cx="43204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ε</a:t>
              </a:r>
              <a:r>
                <a:rPr lang="en-AU" baseline="-25000" dirty="0"/>
                <a:t>0</a:t>
              </a:r>
            </a:p>
            <a:p>
              <a:r>
                <a:rPr lang="en-AU" dirty="0"/>
                <a:t>x</a:t>
              </a:r>
              <a:r>
                <a:rPr lang="en-AU" baseline="-25000" dirty="0"/>
                <a:t>1</a:t>
              </a:r>
            </a:p>
            <a:p>
              <a:endParaRPr lang="en-AU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7443E10-C7C5-4DA4-851D-443F300FC4AD}"/>
                </a:ext>
              </a:extLst>
            </p:cNvPr>
            <p:cNvSpPr txBox="1"/>
            <p:nvPr/>
          </p:nvSpPr>
          <p:spPr>
            <a:xfrm>
              <a:off x="5452504" y="1887214"/>
              <a:ext cx="43204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ε</a:t>
              </a:r>
              <a:r>
                <a:rPr lang="en-AU" baseline="-25000" dirty="0"/>
                <a:t>0</a:t>
              </a:r>
            </a:p>
            <a:p>
              <a:r>
                <a:rPr lang="en-AU" dirty="0"/>
                <a:t>x</a:t>
              </a:r>
              <a:r>
                <a:rPr lang="en-AU" baseline="-25000" dirty="0"/>
                <a:t>2</a:t>
              </a:r>
            </a:p>
            <a:p>
              <a:endParaRPr lang="en-AU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B4DEB9-45FC-4B5A-B467-8D85530F9E3E}"/>
                </a:ext>
              </a:extLst>
            </p:cNvPr>
            <p:cNvSpPr txBox="1"/>
            <p:nvPr/>
          </p:nvSpPr>
          <p:spPr>
            <a:xfrm>
              <a:off x="6537200" y="1913711"/>
              <a:ext cx="43204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ε</a:t>
              </a:r>
              <a:r>
                <a:rPr lang="en-AU" baseline="-25000" dirty="0"/>
                <a:t>1</a:t>
              </a:r>
            </a:p>
            <a:p>
              <a:r>
                <a:rPr lang="en-AU" dirty="0"/>
                <a:t>x</a:t>
              </a:r>
              <a:r>
                <a:rPr lang="en-AU" baseline="-25000" dirty="0"/>
                <a:t>3</a:t>
              </a:r>
            </a:p>
            <a:p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3AC12B6-CAD4-474D-8239-7A2345219970}"/>
                </a:ext>
              </a:extLst>
            </p:cNvPr>
            <p:cNvSpPr txBox="1"/>
            <p:nvPr/>
          </p:nvSpPr>
          <p:spPr>
            <a:xfrm>
              <a:off x="7619200" y="1887214"/>
              <a:ext cx="4320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ε</a:t>
              </a:r>
              <a:r>
                <a:rPr lang="en-AU" baseline="-25000" dirty="0"/>
                <a:t>1</a:t>
              </a:r>
            </a:p>
            <a:p>
              <a:r>
                <a:rPr lang="en-AU" dirty="0"/>
                <a:t>x</a:t>
              </a:r>
              <a:r>
                <a:rPr lang="en-AU" baseline="-25000" dirty="0"/>
                <a:t>4</a:t>
              </a:r>
              <a:endParaRPr lang="en-AU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FDEA989-1C7C-46D4-B171-382ED6125166}"/>
                  </a:ext>
                </a:extLst>
              </p:cNvPr>
              <p:cNvSpPr txBox="1"/>
              <p:nvPr/>
            </p:nvSpPr>
            <p:spPr>
              <a:xfrm>
                <a:off x="47328" y="4327152"/>
                <a:ext cx="12144672" cy="20736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sz="28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AU" sz="2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AU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FDEA989-1C7C-46D4-B171-382ED6125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8" y="4327152"/>
                <a:ext cx="12144672" cy="20736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CAA94E9F-A2D9-4B68-82BA-9CBFF8BA6FE7}"/>
              </a:ext>
            </a:extLst>
          </p:cNvPr>
          <p:cNvSpPr/>
          <p:nvPr/>
        </p:nvSpPr>
        <p:spPr>
          <a:xfrm>
            <a:off x="2495600" y="4327152"/>
            <a:ext cx="3024336" cy="1694136"/>
          </a:xfrm>
          <a:prstGeom prst="rect">
            <a:avLst/>
          </a:prstGeom>
          <a:solidFill>
            <a:srgbClr val="DEF03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099DCEE-3BE7-4476-A37B-BB31F98E1374}"/>
              </a:ext>
            </a:extLst>
          </p:cNvPr>
          <p:cNvSpPr/>
          <p:nvPr/>
        </p:nvSpPr>
        <p:spPr>
          <a:xfrm>
            <a:off x="7968207" y="5211167"/>
            <a:ext cx="2376264" cy="1189630"/>
          </a:xfrm>
          <a:prstGeom prst="rect">
            <a:avLst/>
          </a:prstGeom>
          <a:solidFill>
            <a:srgbClr val="DEF03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1777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50256-696B-40F6-BB4A-F440D2CB6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523528"/>
          </a:xfrm>
        </p:spPr>
        <p:txBody>
          <a:bodyPr>
            <a:normAutofit fontScale="90000"/>
          </a:bodyPr>
          <a:lstStyle/>
          <a:p>
            <a:r>
              <a:rPr lang="en-US" dirty="0"/>
              <a:t>Inhomogeneous Poisson</a:t>
            </a:r>
            <a:endParaRPr lang="en-AU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517858B-CB16-49C4-BA27-5F7E31CE6541}"/>
              </a:ext>
            </a:extLst>
          </p:cNvPr>
          <p:cNvGrpSpPr/>
          <p:nvPr/>
        </p:nvGrpSpPr>
        <p:grpSpPr>
          <a:xfrm>
            <a:off x="6672064" y="457200"/>
            <a:ext cx="4763559" cy="1352260"/>
            <a:chOff x="3287688" y="1484781"/>
            <a:chExt cx="4763559" cy="135226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A519E3F-1CA5-45AE-8D99-84E84827B1ED}"/>
                </a:ext>
              </a:extLst>
            </p:cNvPr>
            <p:cNvCxnSpPr>
              <a:cxnSpLocks/>
            </p:cNvCxnSpPr>
            <p:nvPr/>
          </p:nvCxnSpPr>
          <p:spPr>
            <a:xfrm>
              <a:off x="3503712" y="1700808"/>
              <a:ext cx="4320479" cy="0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CF1DCCC-6057-4B2B-8055-5C3A536324B5}"/>
                </a:ext>
              </a:extLst>
            </p:cNvPr>
            <p:cNvSpPr/>
            <p:nvPr/>
          </p:nvSpPr>
          <p:spPr>
            <a:xfrm>
              <a:off x="3287688" y="1484784"/>
              <a:ext cx="432047" cy="43204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D93A66C-D461-402B-A24C-BCD97543063B}"/>
                </a:ext>
              </a:extLst>
            </p:cNvPr>
            <p:cNvSpPr/>
            <p:nvPr/>
          </p:nvSpPr>
          <p:spPr>
            <a:xfrm>
              <a:off x="4367808" y="1484784"/>
              <a:ext cx="432047" cy="43204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9E7DDB2-F8E5-49A3-92F5-DCA0FB7C4CF6}"/>
                </a:ext>
              </a:extLst>
            </p:cNvPr>
            <p:cNvSpPr/>
            <p:nvPr/>
          </p:nvSpPr>
          <p:spPr>
            <a:xfrm>
              <a:off x="5447928" y="1484783"/>
              <a:ext cx="432047" cy="43204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FD64F2-8E59-4EFB-A4F5-F62FFC349F83}"/>
                </a:ext>
              </a:extLst>
            </p:cNvPr>
            <p:cNvSpPr/>
            <p:nvPr/>
          </p:nvSpPr>
          <p:spPr>
            <a:xfrm>
              <a:off x="6528048" y="1484782"/>
              <a:ext cx="432047" cy="43204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42549FB-46EB-40C4-ACF8-834FCB1EAED8}"/>
                </a:ext>
              </a:extLst>
            </p:cNvPr>
            <p:cNvSpPr/>
            <p:nvPr/>
          </p:nvSpPr>
          <p:spPr>
            <a:xfrm>
              <a:off x="7608168" y="1484781"/>
              <a:ext cx="432047" cy="43204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8A01B0-6EEC-47F5-96E1-28800C936C0D}"/>
                </a:ext>
              </a:extLst>
            </p:cNvPr>
            <p:cNvSpPr txBox="1"/>
            <p:nvPr/>
          </p:nvSpPr>
          <p:spPr>
            <a:xfrm>
              <a:off x="3287688" y="1887214"/>
              <a:ext cx="43204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ε</a:t>
              </a:r>
              <a:r>
                <a:rPr lang="en-AU" baseline="-25000" dirty="0"/>
                <a:t>0</a:t>
              </a:r>
            </a:p>
            <a:p>
              <a:r>
                <a:rPr lang="en-AU" dirty="0"/>
                <a:t>x</a:t>
              </a:r>
              <a:r>
                <a:rPr lang="en-AU" baseline="-25000" dirty="0"/>
                <a:t>0</a:t>
              </a:r>
            </a:p>
            <a:p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3AC3D0D-84C2-46FB-A463-7F00960BDFCE}"/>
                </a:ext>
              </a:extLst>
            </p:cNvPr>
            <p:cNvSpPr txBox="1"/>
            <p:nvPr/>
          </p:nvSpPr>
          <p:spPr>
            <a:xfrm>
              <a:off x="4367808" y="1887214"/>
              <a:ext cx="43204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ε</a:t>
              </a:r>
              <a:r>
                <a:rPr lang="en-AU" baseline="-25000" dirty="0"/>
                <a:t>0</a:t>
              </a:r>
            </a:p>
            <a:p>
              <a:r>
                <a:rPr lang="en-AU" dirty="0"/>
                <a:t>x</a:t>
              </a:r>
              <a:r>
                <a:rPr lang="en-AU" baseline="-25000" dirty="0"/>
                <a:t>1</a:t>
              </a:r>
            </a:p>
            <a:p>
              <a:endParaRPr lang="en-AU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7443E10-C7C5-4DA4-851D-443F300FC4AD}"/>
                </a:ext>
              </a:extLst>
            </p:cNvPr>
            <p:cNvSpPr txBox="1"/>
            <p:nvPr/>
          </p:nvSpPr>
          <p:spPr>
            <a:xfrm>
              <a:off x="5452504" y="1887214"/>
              <a:ext cx="43204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ε</a:t>
              </a:r>
              <a:r>
                <a:rPr lang="en-AU" baseline="-25000" dirty="0"/>
                <a:t>0</a:t>
              </a:r>
            </a:p>
            <a:p>
              <a:r>
                <a:rPr lang="en-AU" dirty="0"/>
                <a:t>x</a:t>
              </a:r>
              <a:r>
                <a:rPr lang="en-AU" baseline="-25000" dirty="0"/>
                <a:t>2</a:t>
              </a:r>
            </a:p>
            <a:p>
              <a:endParaRPr lang="en-AU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B4DEB9-45FC-4B5A-B467-8D85530F9E3E}"/>
                </a:ext>
              </a:extLst>
            </p:cNvPr>
            <p:cNvSpPr txBox="1"/>
            <p:nvPr/>
          </p:nvSpPr>
          <p:spPr>
            <a:xfrm>
              <a:off x="6537200" y="1913711"/>
              <a:ext cx="43204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ε</a:t>
              </a:r>
              <a:r>
                <a:rPr lang="en-AU" baseline="-25000" dirty="0"/>
                <a:t>1</a:t>
              </a:r>
            </a:p>
            <a:p>
              <a:r>
                <a:rPr lang="en-AU" dirty="0"/>
                <a:t>x</a:t>
              </a:r>
              <a:r>
                <a:rPr lang="en-AU" baseline="-25000" dirty="0"/>
                <a:t>3</a:t>
              </a:r>
            </a:p>
            <a:p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3AC12B6-CAD4-474D-8239-7A2345219970}"/>
                </a:ext>
              </a:extLst>
            </p:cNvPr>
            <p:cNvSpPr txBox="1"/>
            <p:nvPr/>
          </p:nvSpPr>
          <p:spPr>
            <a:xfrm>
              <a:off x="7619200" y="1887214"/>
              <a:ext cx="4320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ε</a:t>
              </a:r>
              <a:r>
                <a:rPr lang="en-AU" baseline="-25000" dirty="0"/>
                <a:t>1</a:t>
              </a:r>
            </a:p>
            <a:p>
              <a:r>
                <a:rPr lang="en-AU" dirty="0"/>
                <a:t>x</a:t>
              </a:r>
              <a:r>
                <a:rPr lang="en-AU" baseline="-25000" dirty="0"/>
                <a:t>4</a:t>
              </a:r>
              <a:endParaRPr lang="en-AU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FDEA989-1C7C-46D4-B171-382ED6125166}"/>
                  </a:ext>
                </a:extLst>
              </p:cNvPr>
              <p:cNvSpPr txBox="1"/>
              <p:nvPr/>
            </p:nvSpPr>
            <p:spPr>
              <a:xfrm>
                <a:off x="-168696" y="1692369"/>
                <a:ext cx="12144672" cy="16797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AU" sz="2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𝑇𝑟𝑖𝐷𝑖𝑎</m:t>
                      </m:r>
                      <m:sSub>
                        <m:sSub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FDEA989-1C7C-46D4-B171-382ED6125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8696" y="1692369"/>
                <a:ext cx="12144672" cy="16797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93EDA9F-A5FF-4F41-9BC9-1425940188B9}"/>
                  </a:ext>
                </a:extLst>
              </p:cNvPr>
              <p:cNvSpPr txBox="1"/>
              <p:nvPr/>
            </p:nvSpPr>
            <p:spPr>
              <a:xfrm>
                <a:off x="-168696" y="4146670"/>
                <a:ext cx="12144672" cy="12689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𝑇𝑟𝑖𝐷𝑖𝑎</m:t>
                      </m:r>
                      <m:sSub>
                        <m:sSub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93EDA9F-A5FF-4F41-9BC9-142594018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8696" y="4146670"/>
                <a:ext cx="12144672" cy="12689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9452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50256-696B-40F6-BB4A-F440D2CB6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523528"/>
          </a:xfrm>
        </p:spPr>
        <p:txBody>
          <a:bodyPr>
            <a:normAutofit fontScale="90000"/>
          </a:bodyPr>
          <a:lstStyle/>
          <a:p>
            <a:r>
              <a:rPr lang="en-US" dirty="0"/>
              <a:t>2D Poisson</a:t>
            </a:r>
            <a:endParaRPr lang="en-AU" dirty="0"/>
          </a:p>
        </p:txBody>
      </p:sp>
      <p:pic>
        <p:nvPicPr>
          <p:cNvPr id="5" name="Picture 4" descr="Chart, diagram, box and whisker chart&#10;&#10;Description automatically generated">
            <a:extLst>
              <a:ext uri="{FF2B5EF4-FFF2-40B4-BE49-F238E27FC236}">
                <a16:creationId xmlns:a16="http://schemas.microsoft.com/office/drawing/2014/main" id="{73D28831-1133-4DE8-A149-C1F81BB99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28" y="980728"/>
            <a:ext cx="10297144" cy="579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237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50256-696B-40F6-BB4A-F440D2CB6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523528"/>
          </a:xfrm>
        </p:spPr>
        <p:txBody>
          <a:bodyPr>
            <a:normAutofit fontScale="90000"/>
          </a:bodyPr>
          <a:lstStyle/>
          <a:p>
            <a:r>
              <a:rPr lang="en-US" dirty="0"/>
              <a:t>2D Poisson</a:t>
            </a:r>
            <a:endParaRPr lang="en-AU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4DA5105-C8D4-4675-8D25-19B216C7754E}"/>
              </a:ext>
            </a:extLst>
          </p:cNvPr>
          <p:cNvCxnSpPr/>
          <p:nvPr/>
        </p:nvCxnSpPr>
        <p:spPr>
          <a:xfrm>
            <a:off x="1703512" y="4876711"/>
            <a:ext cx="6048672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24560E-19AA-43C5-BD0A-5ED263AAE2DC}"/>
              </a:ext>
            </a:extLst>
          </p:cNvPr>
          <p:cNvCxnSpPr/>
          <p:nvPr/>
        </p:nvCxnSpPr>
        <p:spPr>
          <a:xfrm>
            <a:off x="1703512" y="5805264"/>
            <a:ext cx="6048672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7E5EB6A-AF3A-45DC-8362-EFB47C35E425}"/>
              </a:ext>
            </a:extLst>
          </p:cNvPr>
          <p:cNvCxnSpPr>
            <a:cxnSpLocks/>
          </p:cNvCxnSpPr>
          <p:nvPr/>
        </p:nvCxnSpPr>
        <p:spPr>
          <a:xfrm>
            <a:off x="3935760" y="3645024"/>
            <a:ext cx="0" cy="321297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6CA5BA4-72D5-487B-A881-0C601B98DA3A}"/>
              </a:ext>
            </a:extLst>
          </p:cNvPr>
          <p:cNvGrpSpPr/>
          <p:nvPr/>
        </p:nvGrpSpPr>
        <p:grpSpPr>
          <a:xfrm>
            <a:off x="1343472" y="980728"/>
            <a:ext cx="9505056" cy="5883716"/>
            <a:chOff x="1343472" y="980728"/>
            <a:chExt cx="9505056" cy="588371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93B85C5-AE4C-4F83-8263-4D194224F82B}"/>
                </a:ext>
              </a:extLst>
            </p:cNvPr>
            <p:cNvGrpSpPr/>
            <p:nvPr/>
          </p:nvGrpSpPr>
          <p:grpSpPr>
            <a:xfrm>
              <a:off x="1343472" y="980728"/>
              <a:ext cx="9505056" cy="5824492"/>
              <a:chOff x="1343472" y="980728"/>
              <a:chExt cx="9505056" cy="5824492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E72B589F-8D6E-462B-86ED-1347653EDE6E}"/>
                  </a:ext>
                </a:extLst>
              </p:cNvPr>
              <p:cNvGrpSpPr/>
              <p:nvPr/>
            </p:nvGrpSpPr>
            <p:grpSpPr>
              <a:xfrm>
                <a:off x="1343472" y="980728"/>
                <a:ext cx="9505056" cy="5824492"/>
                <a:chOff x="1343472" y="980728"/>
                <a:chExt cx="9505056" cy="5824492"/>
              </a:xfrm>
            </p:grpSpPr>
            <p:pic>
              <p:nvPicPr>
                <p:cNvPr id="4" name="Picture 3" descr="Diagram&#10;&#10;Description automatically generated">
                  <a:extLst>
                    <a:ext uri="{FF2B5EF4-FFF2-40B4-BE49-F238E27FC236}">
                      <a16:creationId xmlns:a16="http://schemas.microsoft.com/office/drawing/2014/main" id="{4650704B-1420-4744-8F4C-A8E04F56AA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43472" y="980728"/>
                  <a:ext cx="9505056" cy="5824492"/>
                </a:xfrm>
                <a:prstGeom prst="rect">
                  <a:avLst/>
                </a:prstGeom>
              </p:spPr>
            </p:pic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953D31B6-8890-4381-80E7-94CB96FF3880}"/>
                    </a:ext>
                  </a:extLst>
                </p:cNvPr>
                <p:cNvSpPr/>
                <p:nvPr/>
              </p:nvSpPr>
              <p:spPr>
                <a:xfrm>
                  <a:off x="1487488" y="3645024"/>
                  <a:ext cx="648072" cy="302433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43F7C9-3EC4-4B46-9EC8-22D1F56F4B51}"/>
                  </a:ext>
                </a:extLst>
              </p:cNvPr>
              <p:cNvSpPr txBox="1"/>
              <p:nvPr/>
            </p:nvSpPr>
            <p:spPr>
              <a:xfrm>
                <a:off x="1812032" y="3861048"/>
                <a:ext cx="53955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>
                    <a:solidFill>
                      <a:schemeClr val="bg1"/>
                    </a:solidFill>
                  </a:rPr>
                  <a:t>x</a:t>
                </a:r>
                <a:r>
                  <a:rPr lang="en-AU" sz="2000" baseline="-25000" dirty="0">
                    <a:solidFill>
                      <a:schemeClr val="bg1"/>
                    </a:solidFill>
                  </a:rPr>
                  <a:t>1</a:t>
                </a:r>
              </a:p>
              <a:p>
                <a:r>
                  <a:rPr lang="en-AU" sz="2000" dirty="0">
                    <a:solidFill>
                      <a:schemeClr val="bg1"/>
                    </a:solidFill>
                  </a:rPr>
                  <a:t>x</a:t>
                </a:r>
                <a:r>
                  <a:rPr lang="en-AU" sz="2000" baseline="-25000" dirty="0">
                    <a:solidFill>
                      <a:schemeClr val="bg1"/>
                    </a:solidFill>
                  </a:rPr>
                  <a:t>2</a:t>
                </a:r>
              </a:p>
              <a:p>
                <a:r>
                  <a:rPr lang="en-AU" sz="2000" dirty="0">
                    <a:solidFill>
                      <a:schemeClr val="bg1"/>
                    </a:solidFill>
                  </a:rPr>
                  <a:t>x</a:t>
                </a:r>
                <a:r>
                  <a:rPr lang="en-AU" sz="2000" baseline="-25000" dirty="0">
                    <a:solidFill>
                      <a:schemeClr val="bg1"/>
                    </a:solidFill>
                  </a:rPr>
                  <a:t>3</a:t>
                </a:r>
                <a:endParaRPr lang="en-AU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8BBD14-6020-445B-BF2D-AD1D38FA20A6}"/>
                  </a:ext>
                </a:extLst>
              </p:cNvPr>
              <p:cNvSpPr txBox="1"/>
              <p:nvPr/>
            </p:nvSpPr>
            <p:spPr>
              <a:xfrm>
                <a:off x="1814632" y="5700489"/>
                <a:ext cx="53955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>
                    <a:solidFill>
                      <a:schemeClr val="bg1"/>
                    </a:solidFill>
                  </a:rPr>
                  <a:t>x</a:t>
                </a:r>
                <a:r>
                  <a:rPr lang="en-AU" sz="2000" baseline="-25000" dirty="0">
                    <a:solidFill>
                      <a:schemeClr val="bg1"/>
                    </a:solidFill>
                  </a:rPr>
                  <a:t>1</a:t>
                </a:r>
              </a:p>
              <a:p>
                <a:r>
                  <a:rPr lang="en-AU" sz="2000" dirty="0">
                    <a:solidFill>
                      <a:schemeClr val="bg1"/>
                    </a:solidFill>
                  </a:rPr>
                  <a:t>x</a:t>
                </a:r>
                <a:r>
                  <a:rPr lang="en-AU" sz="2000" baseline="-25000" dirty="0">
                    <a:solidFill>
                      <a:schemeClr val="bg1"/>
                    </a:solidFill>
                  </a:rPr>
                  <a:t>2</a:t>
                </a:r>
              </a:p>
              <a:p>
                <a:r>
                  <a:rPr lang="en-AU" sz="2000" dirty="0">
                    <a:solidFill>
                      <a:schemeClr val="bg1"/>
                    </a:solidFill>
                  </a:rPr>
                  <a:t>x</a:t>
                </a:r>
                <a:r>
                  <a:rPr lang="en-AU" sz="2000" baseline="-25000" dirty="0">
                    <a:solidFill>
                      <a:schemeClr val="bg1"/>
                    </a:solidFill>
                  </a:rPr>
                  <a:t>3</a:t>
                </a:r>
                <a:endParaRPr lang="en-AU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EF1D30A-44FD-4E15-9E48-2FB33438A30C}"/>
                  </a:ext>
                </a:extLst>
              </p:cNvPr>
              <p:cNvSpPr txBox="1"/>
              <p:nvPr/>
            </p:nvSpPr>
            <p:spPr>
              <a:xfrm>
                <a:off x="1812032" y="4789601"/>
                <a:ext cx="53955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>
                    <a:solidFill>
                      <a:schemeClr val="bg1"/>
                    </a:solidFill>
                  </a:rPr>
                  <a:t>x</a:t>
                </a:r>
                <a:r>
                  <a:rPr lang="en-AU" sz="2000" baseline="-25000" dirty="0">
                    <a:solidFill>
                      <a:schemeClr val="bg1"/>
                    </a:solidFill>
                  </a:rPr>
                  <a:t>1</a:t>
                </a:r>
              </a:p>
              <a:p>
                <a:r>
                  <a:rPr lang="en-AU" sz="2000" dirty="0">
                    <a:solidFill>
                      <a:schemeClr val="bg1"/>
                    </a:solidFill>
                  </a:rPr>
                  <a:t>x</a:t>
                </a:r>
                <a:r>
                  <a:rPr lang="en-AU" sz="2000" baseline="-25000" dirty="0">
                    <a:solidFill>
                      <a:schemeClr val="bg1"/>
                    </a:solidFill>
                  </a:rPr>
                  <a:t>2</a:t>
                </a:r>
              </a:p>
              <a:p>
                <a:r>
                  <a:rPr lang="en-AU" sz="2000" dirty="0">
                    <a:solidFill>
                      <a:schemeClr val="bg1"/>
                    </a:solidFill>
                  </a:rPr>
                  <a:t>x</a:t>
                </a:r>
                <a:r>
                  <a:rPr lang="en-AU" sz="2000" baseline="-25000" dirty="0">
                    <a:solidFill>
                      <a:schemeClr val="bg1"/>
                    </a:solidFill>
                  </a:rPr>
                  <a:t>3</a:t>
                </a:r>
                <a:endParaRPr lang="en-AU" sz="20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10F5CC9-16B9-4F3D-8CFF-B8BEC9F3C5D1}"/>
                </a:ext>
              </a:extLst>
            </p:cNvPr>
            <p:cNvCxnSpPr>
              <a:cxnSpLocks/>
            </p:cNvCxnSpPr>
            <p:nvPr/>
          </p:nvCxnSpPr>
          <p:spPr>
            <a:xfrm>
              <a:off x="5735960" y="3592244"/>
              <a:ext cx="0" cy="3212976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5E135F8-2FDF-4DFF-B796-AF560C32D6A1}"/>
                </a:ext>
              </a:extLst>
            </p:cNvPr>
            <p:cNvCxnSpPr/>
            <p:nvPr/>
          </p:nvCxnSpPr>
          <p:spPr>
            <a:xfrm>
              <a:off x="1703512" y="4883155"/>
              <a:ext cx="6048672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35A0234-91CA-44D0-92DD-6A02CCD19887}"/>
                </a:ext>
              </a:extLst>
            </p:cNvPr>
            <p:cNvCxnSpPr/>
            <p:nvPr/>
          </p:nvCxnSpPr>
          <p:spPr>
            <a:xfrm>
              <a:off x="1703512" y="5811708"/>
              <a:ext cx="6048672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E68F56-66F9-4D06-A86F-C97236CCF3F4}"/>
                </a:ext>
              </a:extLst>
            </p:cNvPr>
            <p:cNvCxnSpPr>
              <a:cxnSpLocks/>
            </p:cNvCxnSpPr>
            <p:nvPr/>
          </p:nvCxnSpPr>
          <p:spPr>
            <a:xfrm>
              <a:off x="3935760" y="3651468"/>
              <a:ext cx="0" cy="3212976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8051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50256-696B-40F6-BB4A-F440D2CB6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8640"/>
            <a:ext cx="9144000" cy="523528"/>
          </a:xfrm>
        </p:spPr>
        <p:txBody>
          <a:bodyPr>
            <a:normAutofit fontScale="90000"/>
          </a:bodyPr>
          <a:lstStyle/>
          <a:p>
            <a:r>
              <a:rPr lang="en-US" dirty="0"/>
              <a:t>2D Poisson – mesh grids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579EA62-36AE-489C-8590-0BBDE1F3EF80}"/>
                  </a:ext>
                </a:extLst>
              </p:cNvPr>
              <p:cNvSpPr txBox="1"/>
              <p:nvPr/>
            </p:nvSpPr>
            <p:spPr>
              <a:xfrm>
                <a:off x="0" y="836712"/>
                <a:ext cx="12192000" cy="59232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𝑚𝑒𝑠h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AU" sz="240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sz="2400" b="0" i="1" dirty="0">
                  <a:latin typeface="Cambria Math" panose="02040503050406030204" pitchFamily="18" charset="0"/>
                </a:endParaRPr>
              </a:p>
              <a:p>
                <a:pPr/>
                <a:br>
                  <a:rPr lang="en-AU" sz="2400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𝑚𝑒𝑠h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sz="2400" dirty="0"/>
              </a:p>
              <a:p>
                <a:endParaRPr lang="en-AU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AU" sz="240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579EA62-36AE-489C-8590-0BBDE1F3E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36712"/>
                <a:ext cx="12192000" cy="59232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5155569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873beb7-5857-4685-be1f-d57550cc96c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4317</TotalTime>
  <Words>381</Words>
  <Application>Microsoft Office PowerPoint</Application>
  <PresentationFormat>Widescreen</PresentationFormat>
  <Paragraphs>89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Candara</vt:lpstr>
      <vt:lpstr>Consolas</vt:lpstr>
      <vt:lpstr>Tech Computer 16x9</vt:lpstr>
      <vt:lpstr>More Matter, More Space and More Time</vt:lpstr>
      <vt:lpstr>Today we will:</vt:lpstr>
      <vt:lpstr>Inhomogeneous Poisson</vt:lpstr>
      <vt:lpstr>Inhomogeneous Poisson</vt:lpstr>
      <vt:lpstr>Inhomogeneous Poisson</vt:lpstr>
      <vt:lpstr>Inhomogeneous Poisson</vt:lpstr>
      <vt:lpstr>2D Poisson</vt:lpstr>
      <vt:lpstr>2D Poisson</vt:lpstr>
      <vt:lpstr>2D Poisson – mesh grids</vt:lpstr>
      <vt:lpstr>Space AND Time?</vt:lpstr>
      <vt:lpstr>The strategy:</vt:lpstr>
      <vt:lpstr>Regular stepping solution Time evolution</vt:lpstr>
      <vt:lpstr>It gets better! The Crank-Nicolson method.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Thomas Dixon</dc:creator>
  <cp:lastModifiedBy>Matthew</cp:lastModifiedBy>
  <cp:revision>83</cp:revision>
  <dcterms:created xsi:type="dcterms:W3CDTF">2019-01-10T23:40:23Z</dcterms:created>
  <dcterms:modified xsi:type="dcterms:W3CDTF">2023-03-27T12:48:34Z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