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7" r:id="rId8"/>
    <p:sldId id="280" r:id="rId9"/>
    <p:sldId id="279" r:id="rId10"/>
    <p:sldId id="276" r:id="rId11"/>
    <p:sldId id="275" r:id="rId12"/>
    <p:sldId id="27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68" d="100"/>
          <a:sy n="68" d="100"/>
        </p:scale>
        <p:origin x="580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374147"/>
            <a:ext cx="10058400" cy="1711037"/>
          </a:xfrm>
        </p:spPr>
        <p:txBody>
          <a:bodyPr>
            <a:normAutofit fontScale="90000"/>
          </a:bodyPr>
          <a:lstStyle/>
          <a:p>
            <a:r>
              <a:rPr lang="en-AU" dirty="0"/>
              <a:t>Generalising Finite Difference Methods and</a:t>
            </a:r>
            <a:br>
              <a:rPr lang="en-AU" dirty="0"/>
            </a:br>
            <a:r>
              <a:rPr lang="en-AU" dirty="0"/>
              <a:t>Schrodinger equation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191472"/>
            <a:ext cx="10058400" cy="685800"/>
          </a:xfrm>
        </p:spPr>
        <p:txBody>
          <a:bodyPr/>
          <a:lstStyle/>
          <a:p>
            <a:r>
              <a:rPr lang="en-AU" dirty="0"/>
              <a:t>PHYS3112 – Tutorial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D7B4B-7B70-46F2-A6DC-8FE906A6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What’s an Eigenvalue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1BD5-138E-477B-8189-FCFF73A38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simulation setup where instead of finding the state of the system (and progressing through time), we want to determine </a:t>
            </a:r>
            <a:r>
              <a:rPr lang="en-AU" b="1" dirty="0"/>
              <a:t>what states possibly fit the conditions).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/>
              <a:t>Our goal: Given H, find all the E and phi that fit.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dirty="0"/>
              <a:t>Fortunately, these are easy to solve computationally (because someone has already made a function for us!)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CD2CE-48E6-4D72-BA7B-50D9EEEF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3" y="2924944"/>
            <a:ext cx="14097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D4CEF-6064-4CF4-AD37-5EB02FC02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441" y="3573016"/>
            <a:ext cx="72866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2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F33D-E531-4564-A0A0-B6CF2585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Numpy.linalg.eigh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AB34-BCAB-43E9-8762-8A6CB6E9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Put the Hamiltonian matrix H in, and you get Eigenvalues (W) and corresponding eigenvectors (V)</a:t>
            </a:r>
          </a:p>
          <a:p>
            <a:pPr marL="0" indent="0">
              <a:buNone/>
            </a:pPr>
            <a:r>
              <a:rPr lang="en-AU" dirty="0"/>
              <a:t>			W, V = </a:t>
            </a:r>
            <a:r>
              <a:rPr lang="en-AU" dirty="0" err="1"/>
              <a:t>numpy.linalg.eigh</a:t>
            </a:r>
            <a:r>
              <a:rPr lang="en-AU" dirty="0"/>
              <a:t>(H)</a:t>
            </a:r>
          </a:p>
          <a:p>
            <a:pPr marL="0" indent="0">
              <a:buNone/>
            </a:pPr>
            <a:r>
              <a:rPr lang="en-AU" dirty="0"/>
              <a:t>(This is like </a:t>
            </a:r>
            <a:r>
              <a:rPr lang="en-AU" dirty="0" err="1"/>
              <a:t>linalg.eig</a:t>
            </a:r>
            <a:r>
              <a:rPr lang="en-AU" dirty="0"/>
              <a:t>, but it’s specifically for </a:t>
            </a:r>
            <a:r>
              <a:rPr lang="en-AU" dirty="0" err="1"/>
              <a:t>hamiltonians</a:t>
            </a:r>
            <a:r>
              <a:rPr lang="en-AU" dirty="0"/>
              <a:t> (i.e. tri-diagonal matrices). The eigenvalues also come out </a:t>
            </a:r>
            <a:r>
              <a:rPr lang="en-AU" b="1" dirty="0"/>
              <a:t>in order</a:t>
            </a:r>
            <a:r>
              <a:rPr lang="en-AU" dirty="0"/>
              <a:t> which is very helpful.)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 is a </a:t>
            </a:r>
            <a:r>
              <a:rPr lang="en-AU" b="1" dirty="0"/>
              <a:t>vector with all the eigenvalues </a:t>
            </a:r>
          </a:p>
          <a:p>
            <a:pPr marL="0" indent="0">
              <a:buNone/>
            </a:pPr>
            <a:r>
              <a:rPr lang="en-AU" dirty="0"/>
              <a:t>V is a </a:t>
            </a:r>
            <a:r>
              <a:rPr lang="en-AU" b="1" dirty="0"/>
              <a:t>matrix, where each column is an eigenvector</a:t>
            </a:r>
          </a:p>
          <a:p>
            <a:pPr marL="0" indent="0">
              <a:buNone/>
            </a:pPr>
            <a:r>
              <a:rPr lang="en-AU" dirty="0"/>
              <a:t>	So the 1</a:t>
            </a:r>
            <a:r>
              <a:rPr lang="en-AU" baseline="30000" dirty="0"/>
              <a:t>st</a:t>
            </a:r>
            <a:r>
              <a:rPr lang="en-AU" dirty="0"/>
              <a:t> eigenvector will be V[:,0] (remember python starts counting at 0)</a:t>
            </a:r>
          </a:p>
        </p:txBody>
      </p:sp>
    </p:spTree>
    <p:extLst>
      <p:ext uri="{BB962C8B-B14F-4D97-AF65-F5344CB8AC3E}">
        <p14:creationId xmlns:p14="http://schemas.microsoft.com/office/powerpoint/2010/main" val="423006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6E5C-833E-426A-A67A-78DBEFBC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Time-Independent 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E6D52-A722-4232-A850-7936A9D4C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2276872"/>
            <a:ext cx="2619375" cy="8286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2465EA-48D8-443F-B369-3BC5D74CEB42}"/>
              </a:ext>
            </a:extLst>
          </p:cNvPr>
          <p:cNvSpPr txBox="1">
            <a:spLocks/>
          </p:cNvSpPr>
          <p:nvPr/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dirty="0"/>
              <a:t>We generalise it to 1D: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We then need to make it into a Hamiltonian matrix (see lectures!)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endParaRPr lang="en-AU" dirty="0"/>
          </a:p>
          <a:p>
            <a:pPr marL="0" indent="0">
              <a:buFont typeface="Arial" pitchFamily="34" charset="0"/>
              <a:buNone/>
            </a:pPr>
            <a:r>
              <a:rPr lang="en-AU" dirty="0"/>
              <a:t>(This is assuming that the wavefunction is zero at the ends; our usual boundary condition)</a:t>
            </a:r>
          </a:p>
          <a:p>
            <a:pPr marL="0" indent="0">
              <a:buFont typeface="Arial" pitchFamily="34" charset="0"/>
              <a:buNone/>
            </a:pP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9E53D-6D70-4F33-ADBD-BF0EAA4A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4861"/>
            <a:ext cx="2914650" cy="80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89BD1-2D8E-44FB-BB0E-F726B77F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825" y="3654825"/>
            <a:ext cx="7496175" cy="170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4FE77-542C-4472-AEDF-AA24C71E3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424" y="2564904"/>
            <a:ext cx="1143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4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A5417-5854-44BF-98EA-C31D989E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2AB3-8C1E-4408-8F67-6AFC7CB4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AU" dirty="0"/>
              <a:t>Determine your discretisation regime (number of steps, step size)</a:t>
            </a:r>
          </a:p>
          <a:p>
            <a:pPr marL="457200" indent="-457200">
              <a:buAutoNum type="arabicPeriod"/>
            </a:pPr>
            <a:r>
              <a:rPr lang="en-AU" dirty="0"/>
              <a:t>Create a V vector defined at each of these steps (i.e. our potential well)</a:t>
            </a:r>
          </a:p>
          <a:p>
            <a:pPr marL="457200" indent="-457200">
              <a:buAutoNum type="arabicPeriod"/>
            </a:pPr>
            <a:r>
              <a:rPr lang="en-AU" dirty="0"/>
              <a:t>Construct a Hamiltonian matrix</a:t>
            </a:r>
          </a:p>
          <a:p>
            <a:pPr marL="457200" indent="-457200">
              <a:buAutoNum type="arabicPeriod"/>
            </a:pPr>
            <a:r>
              <a:rPr lang="en-AU" dirty="0"/>
              <a:t>Solve for the eigenvectors using </a:t>
            </a:r>
            <a:r>
              <a:rPr lang="en-AU" dirty="0" err="1"/>
              <a:t>numpy.linalg.eigh</a:t>
            </a:r>
            <a:endParaRPr lang="en-AU" dirty="0"/>
          </a:p>
          <a:p>
            <a:pPr marL="457200" indent="-457200">
              <a:buAutoNum type="arabicPeriod"/>
            </a:pPr>
            <a:r>
              <a:rPr lang="en-AU" dirty="0"/>
              <a:t>Extract any relevant eigenvalues / vectors and plot them</a:t>
            </a:r>
          </a:p>
        </p:txBody>
      </p:sp>
    </p:spTree>
    <p:extLst>
      <p:ext uri="{BB962C8B-B14F-4D97-AF65-F5344CB8AC3E}">
        <p14:creationId xmlns:p14="http://schemas.microsoft.com/office/powerpoint/2010/main" val="42776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292" y="1916832"/>
            <a:ext cx="9714276" cy="396044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chemeClr val="tx1"/>
                </a:solidFill>
                <a:effectLst/>
              </a:rPr>
              <a:t>Generalising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the 1d Poisson equation to work with 2 different materials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 err="1">
                <a:solidFill>
                  <a:schemeClr val="tx1"/>
                </a:solidFill>
                <a:effectLst/>
              </a:rPr>
              <a:t>Generalising</a:t>
            </a:r>
            <a:r>
              <a:rPr lang="en-US" sz="2400" b="0" i="0" dirty="0">
                <a:solidFill>
                  <a:schemeClr val="tx1"/>
                </a:solidFill>
                <a:effectLst/>
              </a:rPr>
              <a:t> the 1d Poisson equation to 2D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Implement the tri-diagonal matrix form of an eigenvalue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chemeClr val="tx1"/>
                </a:solidFill>
              </a:rPr>
              <a:t>Solve for the energy states in a 1D potential well using the Schrodinger equation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</a:rPr>
              <a:t>Basically, a whole lot of matrix manipulation in python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p:pic>
        <p:nvPicPr>
          <p:cNvPr id="7" name="Picture 6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BABFE577-EB9C-4C57-A922-5CC4B3A3C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0" y="949408"/>
            <a:ext cx="10256239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/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3200" dirty="0"/>
                  <a:t> =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/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3200" dirty="0"/>
                  <a:t> =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EC49E4-31C8-4F40-8131-338AEB21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0153128" cy="22195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8" y="4327152"/>
                <a:ext cx="12144672" cy="2073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AA94E9F-A2D9-4B68-82BA-9CBFF8BA6FE7}"/>
              </a:ext>
            </a:extLst>
          </p:cNvPr>
          <p:cNvSpPr/>
          <p:nvPr/>
        </p:nvSpPr>
        <p:spPr>
          <a:xfrm>
            <a:off x="2495600" y="4327152"/>
            <a:ext cx="3024336" cy="1694136"/>
          </a:xfrm>
          <a:prstGeom prst="rect">
            <a:avLst/>
          </a:prstGeom>
          <a:solidFill>
            <a:srgbClr val="DEF03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99DCEE-3BE7-4476-A37B-BB31F98E1374}"/>
              </a:ext>
            </a:extLst>
          </p:cNvPr>
          <p:cNvSpPr/>
          <p:nvPr/>
        </p:nvSpPr>
        <p:spPr>
          <a:xfrm>
            <a:off x="7968207" y="5211167"/>
            <a:ext cx="2376264" cy="1189630"/>
          </a:xfrm>
          <a:prstGeom prst="rect">
            <a:avLst/>
          </a:prstGeom>
          <a:solidFill>
            <a:srgbClr val="DEF03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77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Inhomogeneous Poisson</a:t>
            </a:r>
            <a:endParaRPr lang="en-AU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7858B-CB16-49C4-BA27-5F7E31CE6541}"/>
              </a:ext>
            </a:extLst>
          </p:cNvPr>
          <p:cNvGrpSpPr/>
          <p:nvPr/>
        </p:nvGrpSpPr>
        <p:grpSpPr>
          <a:xfrm>
            <a:off x="6672064" y="457200"/>
            <a:ext cx="4763559" cy="1352260"/>
            <a:chOff x="3287688" y="1484781"/>
            <a:chExt cx="4763559" cy="135226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519E3F-1CA5-45AE-8D99-84E84827B1ED}"/>
                </a:ext>
              </a:extLst>
            </p:cNvPr>
            <p:cNvCxnSpPr>
              <a:cxnSpLocks/>
            </p:cNvCxnSpPr>
            <p:nvPr/>
          </p:nvCxnSpPr>
          <p:spPr>
            <a:xfrm>
              <a:off x="3503712" y="1700808"/>
              <a:ext cx="4320479" cy="0"/>
            </a:xfrm>
            <a:prstGeom prst="line">
              <a:avLst/>
            </a:prstGeom>
            <a:ln w="762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F1DCCC-6057-4B2B-8055-5C3A536324B5}"/>
                </a:ext>
              </a:extLst>
            </p:cNvPr>
            <p:cNvSpPr/>
            <p:nvPr/>
          </p:nvSpPr>
          <p:spPr>
            <a:xfrm>
              <a:off x="328768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93A66C-D461-402B-A24C-BCD97543063B}"/>
                </a:ext>
              </a:extLst>
            </p:cNvPr>
            <p:cNvSpPr/>
            <p:nvPr/>
          </p:nvSpPr>
          <p:spPr>
            <a:xfrm>
              <a:off x="4367808" y="1484784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9E7DDB2-F8E5-49A3-92F5-DCA0FB7C4CF6}"/>
                </a:ext>
              </a:extLst>
            </p:cNvPr>
            <p:cNvSpPr/>
            <p:nvPr/>
          </p:nvSpPr>
          <p:spPr>
            <a:xfrm>
              <a:off x="5447928" y="1484783"/>
              <a:ext cx="432047" cy="43204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FD64F2-8E59-4EFB-A4F5-F62FFC349F83}"/>
                </a:ext>
              </a:extLst>
            </p:cNvPr>
            <p:cNvSpPr/>
            <p:nvPr/>
          </p:nvSpPr>
          <p:spPr>
            <a:xfrm>
              <a:off x="6528048" y="1484782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2549FB-46EB-40C4-ACF8-834FCB1EAED8}"/>
                </a:ext>
              </a:extLst>
            </p:cNvPr>
            <p:cNvSpPr/>
            <p:nvPr/>
          </p:nvSpPr>
          <p:spPr>
            <a:xfrm>
              <a:off x="7608168" y="1484781"/>
              <a:ext cx="432047" cy="43204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A01B0-6EEC-47F5-96E1-28800C936C0D}"/>
                </a:ext>
              </a:extLst>
            </p:cNvPr>
            <p:cNvSpPr txBox="1"/>
            <p:nvPr/>
          </p:nvSpPr>
          <p:spPr>
            <a:xfrm>
              <a:off x="328768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0</a:t>
              </a:r>
            </a:p>
            <a:p>
              <a:endParaRPr lang="en-A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AC3D0D-84C2-46FB-A463-7F00960BDFCE}"/>
                </a:ext>
              </a:extLst>
            </p:cNvPr>
            <p:cNvSpPr txBox="1"/>
            <p:nvPr/>
          </p:nvSpPr>
          <p:spPr>
            <a:xfrm>
              <a:off x="4367808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1</a:t>
              </a:r>
            </a:p>
            <a:p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443E10-C7C5-4DA4-851D-443F300FC4AD}"/>
                </a:ext>
              </a:extLst>
            </p:cNvPr>
            <p:cNvSpPr txBox="1"/>
            <p:nvPr/>
          </p:nvSpPr>
          <p:spPr>
            <a:xfrm>
              <a:off x="5452504" y="1887214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0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2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4DEB9-45FC-4B5A-B467-8D85530F9E3E}"/>
                </a:ext>
              </a:extLst>
            </p:cNvPr>
            <p:cNvSpPr txBox="1"/>
            <p:nvPr/>
          </p:nvSpPr>
          <p:spPr>
            <a:xfrm>
              <a:off x="6537200" y="1913711"/>
              <a:ext cx="4320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3</a:t>
              </a:r>
            </a:p>
            <a:p>
              <a:endParaRPr lang="en-A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C12B6-CAD4-474D-8239-7A2345219970}"/>
                </a:ext>
              </a:extLst>
            </p:cNvPr>
            <p:cNvSpPr txBox="1"/>
            <p:nvPr/>
          </p:nvSpPr>
          <p:spPr>
            <a:xfrm>
              <a:off x="7619200" y="1887214"/>
              <a:ext cx="4320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ε</a:t>
              </a:r>
              <a:r>
                <a:rPr lang="en-AU" baseline="-25000" dirty="0"/>
                <a:t>1</a:t>
              </a:r>
            </a:p>
            <a:p>
              <a:r>
                <a:rPr lang="en-AU" dirty="0"/>
                <a:t>x</a:t>
              </a:r>
              <a:r>
                <a:rPr lang="en-AU" baseline="-25000" dirty="0"/>
                <a:t>4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/>
              <p:nvPr/>
            </p:nvSpPr>
            <p:spPr>
              <a:xfrm>
                <a:off x="-168696" y="1692369"/>
                <a:ext cx="12144672" cy="1679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𝑇𝑟𝑖𝐷𝑖𝑎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DEA989-1C7C-46D4-B171-382ED6125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696" y="1692369"/>
                <a:ext cx="12144672" cy="16797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EDA9F-A5FF-4F41-9BC9-1425940188B9}"/>
                  </a:ext>
                </a:extLst>
              </p:cNvPr>
              <p:cNvSpPr txBox="1"/>
              <p:nvPr/>
            </p:nvSpPr>
            <p:spPr>
              <a:xfrm>
                <a:off x="-168696" y="4146670"/>
                <a:ext cx="12144672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𝑇𝑟𝑖𝐷𝑖𝑎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3EDA9F-A5FF-4F41-9BC9-142594018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8696" y="4146670"/>
                <a:ext cx="12144672" cy="1268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45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</a:t>
            </a:r>
            <a:endParaRPr lang="en-AU" dirty="0"/>
          </a:p>
        </p:txBody>
      </p:sp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73D28831-1133-4DE8-A149-C1F81BB99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8" y="980728"/>
            <a:ext cx="10297144" cy="57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</a:t>
            </a:r>
            <a:endParaRPr lang="en-A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A5105-C8D4-4675-8D25-19B216C7754E}"/>
              </a:ext>
            </a:extLst>
          </p:cNvPr>
          <p:cNvCxnSpPr/>
          <p:nvPr/>
        </p:nvCxnSpPr>
        <p:spPr>
          <a:xfrm>
            <a:off x="1703512" y="4876711"/>
            <a:ext cx="60486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24560E-19AA-43C5-BD0A-5ED263AAE2DC}"/>
              </a:ext>
            </a:extLst>
          </p:cNvPr>
          <p:cNvCxnSpPr/>
          <p:nvPr/>
        </p:nvCxnSpPr>
        <p:spPr>
          <a:xfrm>
            <a:off x="1703512" y="5805264"/>
            <a:ext cx="60486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E5EB6A-AF3A-45DC-8362-EFB47C35E425}"/>
              </a:ext>
            </a:extLst>
          </p:cNvPr>
          <p:cNvCxnSpPr>
            <a:cxnSpLocks/>
          </p:cNvCxnSpPr>
          <p:nvPr/>
        </p:nvCxnSpPr>
        <p:spPr>
          <a:xfrm>
            <a:off x="3935760" y="3645024"/>
            <a:ext cx="0" cy="321297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A5BA4-72D5-487B-A881-0C601B98DA3A}"/>
              </a:ext>
            </a:extLst>
          </p:cNvPr>
          <p:cNvGrpSpPr/>
          <p:nvPr/>
        </p:nvGrpSpPr>
        <p:grpSpPr>
          <a:xfrm>
            <a:off x="1343472" y="980728"/>
            <a:ext cx="9505056" cy="5883716"/>
            <a:chOff x="1343472" y="980728"/>
            <a:chExt cx="9505056" cy="58837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93B85C5-AE4C-4F83-8263-4D194224F82B}"/>
                </a:ext>
              </a:extLst>
            </p:cNvPr>
            <p:cNvGrpSpPr/>
            <p:nvPr/>
          </p:nvGrpSpPr>
          <p:grpSpPr>
            <a:xfrm>
              <a:off x="1343472" y="980728"/>
              <a:ext cx="9505056" cy="5824492"/>
              <a:chOff x="1343472" y="980728"/>
              <a:chExt cx="9505056" cy="582449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72B589F-8D6E-462B-86ED-1347653EDE6E}"/>
                  </a:ext>
                </a:extLst>
              </p:cNvPr>
              <p:cNvGrpSpPr/>
              <p:nvPr/>
            </p:nvGrpSpPr>
            <p:grpSpPr>
              <a:xfrm>
                <a:off x="1343472" y="980728"/>
                <a:ext cx="9505056" cy="5824492"/>
                <a:chOff x="1343472" y="980728"/>
                <a:chExt cx="9505056" cy="5824492"/>
              </a:xfrm>
            </p:grpSpPr>
            <p:pic>
              <p:nvPicPr>
                <p:cNvPr id="4" name="Picture 3" descr="Diagram&#10;&#10;Description automatically generated">
                  <a:extLst>
                    <a:ext uri="{FF2B5EF4-FFF2-40B4-BE49-F238E27FC236}">
                      <a16:creationId xmlns:a16="http://schemas.microsoft.com/office/drawing/2014/main" id="{4650704B-1420-4744-8F4C-A8E04F56AA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43472" y="980728"/>
                  <a:ext cx="9505056" cy="5824492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3D31B6-8890-4381-80E7-94CB96FF3880}"/>
                    </a:ext>
                  </a:extLst>
                </p:cNvPr>
                <p:cNvSpPr/>
                <p:nvPr/>
              </p:nvSpPr>
              <p:spPr>
                <a:xfrm>
                  <a:off x="1487488" y="3645024"/>
                  <a:ext cx="648072" cy="302433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43F7C9-3EC4-4B46-9EC8-22D1F56F4B51}"/>
                  </a:ext>
                </a:extLst>
              </p:cNvPr>
              <p:cNvSpPr txBox="1"/>
              <p:nvPr/>
            </p:nvSpPr>
            <p:spPr>
              <a:xfrm>
                <a:off x="1812032" y="3861048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8BBD14-6020-445B-BF2D-AD1D38FA20A6}"/>
                  </a:ext>
                </a:extLst>
              </p:cNvPr>
              <p:cNvSpPr txBox="1"/>
              <p:nvPr/>
            </p:nvSpPr>
            <p:spPr>
              <a:xfrm>
                <a:off x="1814632" y="5700489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F1D30A-44FD-4E15-9E48-2FB33438A30C}"/>
                  </a:ext>
                </a:extLst>
              </p:cNvPr>
              <p:cNvSpPr txBox="1"/>
              <p:nvPr/>
            </p:nvSpPr>
            <p:spPr>
              <a:xfrm>
                <a:off x="1812032" y="4789601"/>
                <a:ext cx="53955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1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2</a:t>
                </a:r>
              </a:p>
              <a:p>
                <a:r>
                  <a:rPr lang="en-AU" sz="2000" dirty="0">
                    <a:solidFill>
                      <a:schemeClr val="bg1"/>
                    </a:solidFill>
                  </a:rPr>
                  <a:t>x</a:t>
                </a:r>
                <a:r>
                  <a:rPr lang="en-AU" sz="2000" baseline="-25000" dirty="0">
                    <a:solidFill>
                      <a:schemeClr val="bg1"/>
                    </a:solidFill>
                  </a:rPr>
                  <a:t>3</a:t>
                </a:r>
                <a:endParaRPr lang="en-AU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0F5CC9-16B9-4F3D-8CFF-B8BEC9F3C5D1}"/>
                </a:ext>
              </a:extLst>
            </p:cNvPr>
            <p:cNvCxnSpPr>
              <a:cxnSpLocks/>
            </p:cNvCxnSpPr>
            <p:nvPr/>
          </p:nvCxnSpPr>
          <p:spPr>
            <a:xfrm>
              <a:off x="5735960" y="3592244"/>
              <a:ext cx="0" cy="321297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5E135F8-2FDF-4DFF-B796-AF560C32D6A1}"/>
                </a:ext>
              </a:extLst>
            </p:cNvPr>
            <p:cNvCxnSpPr/>
            <p:nvPr/>
          </p:nvCxnSpPr>
          <p:spPr>
            <a:xfrm>
              <a:off x="1703512" y="4883155"/>
              <a:ext cx="604867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5A0234-91CA-44D0-92DD-6A02CCD19887}"/>
                </a:ext>
              </a:extLst>
            </p:cNvPr>
            <p:cNvCxnSpPr/>
            <p:nvPr/>
          </p:nvCxnSpPr>
          <p:spPr>
            <a:xfrm>
              <a:off x="1703512" y="5811708"/>
              <a:ext cx="6048672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E68F56-66F9-4D06-A86F-C97236CCF3F4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3651468"/>
              <a:ext cx="0" cy="321297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805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0256-696B-40F6-BB4A-F440D2CB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23528"/>
          </a:xfrm>
        </p:spPr>
        <p:txBody>
          <a:bodyPr>
            <a:normAutofit fontScale="90000"/>
          </a:bodyPr>
          <a:lstStyle/>
          <a:p>
            <a:r>
              <a:rPr lang="en-US" dirty="0"/>
              <a:t>2D Poisson – mesh grids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79EA62-36AE-489C-8590-0BBDE1F3EF80}"/>
                  </a:ext>
                </a:extLst>
              </p:cNvPr>
              <p:cNvSpPr txBox="1"/>
              <p:nvPr/>
            </p:nvSpPr>
            <p:spPr>
              <a:xfrm>
                <a:off x="0" y="836712"/>
                <a:ext cx="12192000" cy="5923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𝑚𝑒𝑠h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AU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𝑚𝑒𝑠h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  <a:p>
                <a:endParaRPr lang="en-AU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79EA62-36AE-489C-8590-0BBDE1F3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36712"/>
                <a:ext cx="12192000" cy="59232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555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4457</TotalTime>
  <Words>454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Candara</vt:lpstr>
      <vt:lpstr>Consolas</vt:lpstr>
      <vt:lpstr>Tech Computer 16x9</vt:lpstr>
      <vt:lpstr>Generalising Finite Difference Methods and Schrodinger equation</vt:lpstr>
      <vt:lpstr>Today we will:</vt:lpstr>
      <vt:lpstr>Inhomogeneous Poisson</vt:lpstr>
      <vt:lpstr>Inhomogeneous Poisson</vt:lpstr>
      <vt:lpstr>Inhomogeneous Poisson</vt:lpstr>
      <vt:lpstr>Inhomogeneous Poisson</vt:lpstr>
      <vt:lpstr>2D Poisson</vt:lpstr>
      <vt:lpstr>2D Poisson</vt:lpstr>
      <vt:lpstr>2D Poisson – mesh grids</vt:lpstr>
      <vt:lpstr>What’s an Eigenvalue Problem?</vt:lpstr>
      <vt:lpstr>Numpy.linalg.eigh</vt:lpstr>
      <vt:lpstr>The Time-Independent SE</vt:lpstr>
      <vt:lpstr>Method of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Matthew Gerges</cp:lastModifiedBy>
  <cp:revision>85</cp:revision>
  <dcterms:created xsi:type="dcterms:W3CDTF">2019-01-10T23:40:23Z</dcterms:created>
  <dcterms:modified xsi:type="dcterms:W3CDTF">2022-04-01T03:44:37Z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