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87" r:id="rId7"/>
    <p:sldId id="26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8" r:id="rId17"/>
    <p:sldId id="290" r:id="rId18"/>
    <p:sldId id="28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63" autoAdjust="0"/>
  </p:normalViewPr>
  <p:slideViewPr>
    <p:cSldViewPr>
      <p:cViewPr varScale="1">
        <p:scale>
          <a:sx n="72" d="100"/>
          <a:sy n="72" d="100"/>
        </p:scale>
        <p:origin x="105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7FF3F68D-80C8-47F3-91B8-FC17BE5358DE}"/>
    <pc:docChg chg="undo custSel addSld modSld">
      <pc:chgData name="Matthew Gerges" userId="e2be48d3-5e8e-45fd-a90a-d7ef081397bd" providerId="ADAL" clId="{7FF3F68D-80C8-47F3-91B8-FC17BE5358DE}" dt="2022-02-09T02:54:51.739" v="120" actId="20577"/>
      <pc:docMkLst>
        <pc:docMk/>
      </pc:docMkLst>
      <pc:sldChg chg="addSp delSp modSp mod">
        <pc:chgData name="Matthew Gerges" userId="e2be48d3-5e8e-45fd-a90a-d7ef081397bd" providerId="ADAL" clId="{7FF3F68D-80C8-47F3-91B8-FC17BE5358DE}" dt="2022-02-09T02:48:51.467" v="15" actId="1076"/>
        <pc:sldMkLst>
          <pc:docMk/>
          <pc:sldMk cId="1713185611" sldId="277"/>
        </pc:sldMkLst>
        <pc:spChg chg="mod">
          <ac:chgData name="Matthew Gerges" userId="e2be48d3-5e8e-45fd-a90a-d7ef081397bd" providerId="ADAL" clId="{7FF3F68D-80C8-47F3-91B8-FC17BE5358DE}" dt="2022-02-09T02:47:54.578" v="10" actId="20577"/>
          <ac:spMkLst>
            <pc:docMk/>
            <pc:sldMk cId="1713185611" sldId="277"/>
            <ac:spMk id="3" creationId="{D1FCE57F-BEAA-4F48-8451-51EB7E683061}"/>
          </ac:spMkLst>
        </pc:spChg>
        <pc:picChg chg="del">
          <ac:chgData name="Matthew Gerges" userId="e2be48d3-5e8e-45fd-a90a-d7ef081397bd" providerId="ADAL" clId="{7FF3F68D-80C8-47F3-91B8-FC17BE5358DE}" dt="2022-02-09T02:48:39.419" v="11" actId="478"/>
          <ac:picMkLst>
            <pc:docMk/>
            <pc:sldMk cId="1713185611" sldId="277"/>
            <ac:picMk id="5" creationId="{8BF38362-FFE9-47E2-B1F0-04F9CF5C715F}"/>
          </ac:picMkLst>
        </pc:picChg>
        <pc:picChg chg="add mod">
          <ac:chgData name="Matthew Gerges" userId="e2be48d3-5e8e-45fd-a90a-d7ef081397bd" providerId="ADAL" clId="{7FF3F68D-80C8-47F3-91B8-FC17BE5358DE}" dt="2022-02-09T02:48:51.467" v="15" actId="1076"/>
          <ac:picMkLst>
            <pc:docMk/>
            <pc:sldMk cId="1713185611" sldId="277"/>
            <ac:picMk id="6" creationId="{AB3FDE43-E7EC-4FBC-B85D-F45BD30770E5}"/>
          </ac:picMkLst>
        </pc:picChg>
      </pc:sldChg>
      <pc:sldChg chg="modSp mod">
        <pc:chgData name="Matthew Gerges" userId="e2be48d3-5e8e-45fd-a90a-d7ef081397bd" providerId="ADAL" clId="{7FF3F68D-80C8-47F3-91B8-FC17BE5358DE}" dt="2022-02-09T02:52:17.946" v="111" actId="20577"/>
        <pc:sldMkLst>
          <pc:docMk/>
          <pc:sldMk cId="1700480253" sldId="278"/>
        </pc:sldMkLst>
        <pc:spChg chg="mod">
          <ac:chgData name="Matthew Gerges" userId="e2be48d3-5e8e-45fd-a90a-d7ef081397bd" providerId="ADAL" clId="{7FF3F68D-80C8-47F3-91B8-FC17BE5358DE}" dt="2022-02-09T02:52:17.946" v="111" actId="20577"/>
          <ac:spMkLst>
            <pc:docMk/>
            <pc:sldMk cId="1700480253" sldId="278"/>
            <ac:spMk id="3" creationId="{BB92FD4D-AF6B-4A43-AE7D-3ABAF9FBE6A2}"/>
          </ac:spMkLst>
        </pc:spChg>
      </pc:sldChg>
      <pc:sldChg chg="modSp mod">
        <pc:chgData name="Matthew Gerges" userId="e2be48d3-5e8e-45fd-a90a-d7ef081397bd" providerId="ADAL" clId="{7FF3F68D-80C8-47F3-91B8-FC17BE5358DE}" dt="2022-02-09T02:25:31.182" v="8" actId="113"/>
        <pc:sldMkLst>
          <pc:docMk/>
          <pc:sldMk cId="588089124" sldId="286"/>
        </pc:sldMkLst>
        <pc:spChg chg="mod">
          <ac:chgData name="Matthew Gerges" userId="e2be48d3-5e8e-45fd-a90a-d7ef081397bd" providerId="ADAL" clId="{7FF3F68D-80C8-47F3-91B8-FC17BE5358DE}" dt="2022-02-09T02:25:31.182" v="8" actId="113"/>
          <ac:spMkLst>
            <pc:docMk/>
            <pc:sldMk cId="588089124" sldId="286"/>
            <ac:spMk id="3" creationId="{041E2898-F350-48CA-83F2-23591990E68F}"/>
          </ac:spMkLst>
        </pc:spChg>
      </pc:sldChg>
      <pc:sldChg chg="modSp new mod">
        <pc:chgData name="Matthew Gerges" userId="e2be48d3-5e8e-45fd-a90a-d7ef081397bd" providerId="ADAL" clId="{7FF3F68D-80C8-47F3-91B8-FC17BE5358DE}" dt="2022-02-09T02:54:51.739" v="120" actId="20577"/>
        <pc:sldMkLst>
          <pc:docMk/>
          <pc:sldMk cId="15612022" sldId="289"/>
        </pc:sldMkLst>
        <pc:spChg chg="mod">
          <ac:chgData name="Matthew Gerges" userId="e2be48d3-5e8e-45fd-a90a-d7ef081397bd" providerId="ADAL" clId="{7FF3F68D-80C8-47F3-91B8-FC17BE5358DE}" dt="2022-02-09T02:54:51.739" v="120" actId="20577"/>
          <ac:spMkLst>
            <pc:docMk/>
            <pc:sldMk cId="15612022" sldId="289"/>
            <ac:spMk id="2" creationId="{608DE9C4-F6BA-4675-81A0-CF482A5B61DB}"/>
          </ac:spMkLst>
        </pc:spChg>
      </pc:sldChg>
    </pc:docChg>
  </pc:docChgLst>
  <pc:docChgLst>
    <pc:chgData name="Matthew Gerges" userId="e2be48d3-5e8e-45fd-a90a-d7ef081397bd" providerId="ADAL" clId="{0B7BEC3C-41AF-4EC7-9B40-19640CA4E79A}"/>
    <pc:docChg chg="custSel modSld">
      <pc:chgData name="Matthew Gerges" userId="e2be48d3-5e8e-45fd-a90a-d7ef081397bd" providerId="ADAL" clId="{0B7BEC3C-41AF-4EC7-9B40-19640CA4E79A}" dt="2022-02-18T02:36:22.818" v="31" actId="6549"/>
      <pc:docMkLst>
        <pc:docMk/>
      </pc:docMkLst>
      <pc:sldChg chg="modSp mod">
        <pc:chgData name="Matthew Gerges" userId="e2be48d3-5e8e-45fd-a90a-d7ef081397bd" providerId="ADAL" clId="{0B7BEC3C-41AF-4EC7-9B40-19640CA4E79A}" dt="2022-02-18T02:35:50.033" v="27" actId="6549"/>
        <pc:sldMkLst>
          <pc:docMk/>
          <pc:sldMk cId="3042826300" sldId="265"/>
        </pc:sldMkLst>
        <pc:spChg chg="mod">
          <ac:chgData name="Matthew Gerges" userId="e2be48d3-5e8e-45fd-a90a-d7ef081397bd" providerId="ADAL" clId="{0B7BEC3C-41AF-4EC7-9B40-19640CA4E79A}" dt="2022-02-18T02:35:50.033" v="27" actId="6549"/>
          <ac:spMkLst>
            <pc:docMk/>
            <pc:sldMk cId="3042826300" sldId="265"/>
            <ac:spMk id="14" creationId="{00000000-0000-0000-0000-000000000000}"/>
          </ac:spMkLst>
        </pc:spChg>
      </pc:sldChg>
      <pc:sldChg chg="delSp mod">
        <pc:chgData name="Matthew Gerges" userId="e2be48d3-5e8e-45fd-a90a-d7ef081397bd" providerId="ADAL" clId="{0B7BEC3C-41AF-4EC7-9B40-19640CA4E79A}" dt="2022-02-18T02:33:58.127" v="1" actId="478"/>
        <pc:sldMkLst>
          <pc:docMk/>
          <pc:sldMk cId="2131478899" sldId="287"/>
        </pc:sldMkLst>
        <pc:spChg chg="del">
          <ac:chgData name="Matthew Gerges" userId="e2be48d3-5e8e-45fd-a90a-d7ef081397bd" providerId="ADAL" clId="{0B7BEC3C-41AF-4EC7-9B40-19640CA4E79A}" dt="2022-02-18T02:33:58.127" v="1" actId="478"/>
          <ac:spMkLst>
            <pc:docMk/>
            <pc:sldMk cId="2131478899" sldId="287"/>
            <ac:spMk id="2" creationId="{67F66F8A-0818-4D4B-A39F-8A1848647F03}"/>
          </ac:spMkLst>
        </pc:spChg>
        <pc:spChg chg="del">
          <ac:chgData name="Matthew Gerges" userId="e2be48d3-5e8e-45fd-a90a-d7ef081397bd" providerId="ADAL" clId="{0B7BEC3C-41AF-4EC7-9B40-19640CA4E79A}" dt="2022-02-18T02:33:55.471" v="0" actId="478"/>
          <ac:spMkLst>
            <pc:docMk/>
            <pc:sldMk cId="2131478899" sldId="287"/>
            <ac:spMk id="3" creationId="{60FACFA5-3616-4867-AD53-F37487826F54}"/>
          </ac:spMkLst>
        </pc:spChg>
      </pc:sldChg>
      <pc:sldChg chg="modSp mod">
        <pc:chgData name="Matthew Gerges" userId="e2be48d3-5e8e-45fd-a90a-d7ef081397bd" providerId="ADAL" clId="{0B7BEC3C-41AF-4EC7-9B40-19640CA4E79A}" dt="2022-02-18T02:36:22.818" v="31" actId="6549"/>
        <pc:sldMkLst>
          <pc:docMk/>
          <pc:sldMk cId="15612022" sldId="289"/>
        </pc:sldMkLst>
        <pc:spChg chg="mod">
          <ac:chgData name="Matthew Gerges" userId="e2be48d3-5e8e-45fd-a90a-d7ef081397bd" providerId="ADAL" clId="{0B7BEC3C-41AF-4EC7-9B40-19640CA4E79A}" dt="2022-02-18T02:36:22.818" v="31" actId="6549"/>
          <ac:spMkLst>
            <pc:docMk/>
            <pc:sldMk cId="15612022" sldId="289"/>
            <ac:spMk id="3" creationId="{AB8A2A65-F62F-4BDD-A08A-A0A15E9E8C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teach everything</a:t>
            </a:r>
          </a:p>
          <a:p>
            <a:r>
              <a:rPr lang="en-US" dirty="0"/>
              <a:t>Just move things from unknown unknown to known unknown</a:t>
            </a:r>
          </a:p>
          <a:p>
            <a:r>
              <a:rPr lang="en-US" dirty="0"/>
              <a:t>Then you find them and become known 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6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not to use pip if </a:t>
            </a:r>
            <a:r>
              <a:rPr lang="en-US" dirty="0" err="1"/>
              <a:t>conda</a:t>
            </a:r>
            <a:r>
              <a:rPr lang="en-US" dirty="0"/>
              <a:t> is available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19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up on one of these while learning</a:t>
            </a:r>
          </a:p>
          <a:p>
            <a:r>
              <a:rPr lang="en-US" dirty="0"/>
              <a:t>Stack overflow for general questions</a:t>
            </a:r>
          </a:p>
          <a:p>
            <a:r>
              <a:rPr lang="en-US" dirty="0"/>
              <a:t>Python documentation for built in things</a:t>
            </a:r>
          </a:p>
          <a:p>
            <a:r>
              <a:rPr lang="en-US" dirty="0"/>
              <a:t>Specific packages documentation </a:t>
            </a:r>
            <a:r>
              <a:rPr lang="en-US" dirty="0" err="1"/>
              <a:t>eg</a:t>
            </a:r>
            <a:r>
              <a:rPr lang="en-US" dirty="0"/>
              <a:t> Pandas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7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en-AU" dirty="0"/>
              <a:t>vs </a:t>
            </a:r>
            <a:r>
              <a:rPr lang="en-AU" dirty="0" err="1"/>
              <a:t>gemini</a:t>
            </a:r>
            <a:endParaRPr lang="en-AU" dirty="0"/>
          </a:p>
          <a:p>
            <a:r>
              <a:rPr lang="en-AU" dirty="0"/>
              <a:t>Make you a bad programmer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9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s3112/Tutorials-with-Mat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gerges@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Started with Python 3 and Anaconda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4BD-2735-4603-806F-A37E10E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94-4CAA-4A3C-950A-E1F82819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DDB6-EAD1-46DE-9B0E-8D944201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6825"/>
            <a:ext cx="7781925" cy="4829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15463-AF60-436E-96EF-C762C6B27C4B}"/>
              </a:ext>
            </a:extLst>
          </p:cNvPr>
          <p:cNvSpPr/>
          <p:nvPr/>
        </p:nvSpPr>
        <p:spPr>
          <a:xfrm>
            <a:off x="5663952" y="2058913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710F-7A87-48F6-824E-7E18B6A54C25}"/>
              </a:ext>
            </a:extLst>
          </p:cNvPr>
          <p:cNvSpPr txBox="1"/>
          <p:nvPr/>
        </p:nvSpPr>
        <p:spPr>
          <a:xfrm>
            <a:off x="6816080" y="1879763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Change From Code</a:t>
            </a:r>
          </a:p>
          <a:p>
            <a:r>
              <a:rPr lang="en-AU" dirty="0">
                <a:solidFill>
                  <a:srgbClr val="FF0000"/>
                </a:solidFill>
              </a:rPr>
              <a:t>To Markdown</a:t>
            </a:r>
          </a:p>
        </p:txBody>
      </p:sp>
    </p:spTree>
    <p:extLst>
      <p:ext uri="{BB962C8B-B14F-4D97-AF65-F5344CB8AC3E}">
        <p14:creationId xmlns:p14="http://schemas.microsoft.com/office/powerpoint/2010/main" val="32797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2-6253-436E-B120-A86A1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B0-5503-4BAF-A549-0A4E7F4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‘Anaconda Prompt’ and type: </a:t>
            </a:r>
            <a:r>
              <a:rPr lang="en-AU" dirty="0" err="1"/>
              <a:t>conda</a:t>
            </a:r>
            <a:r>
              <a:rPr lang="en-AU" dirty="0"/>
              <a:t> install &lt;</a:t>
            </a:r>
            <a:r>
              <a:rPr lang="en-AU" dirty="0" err="1"/>
              <a:t>package_name</a:t>
            </a:r>
            <a:r>
              <a:rPr lang="en-AU" dirty="0"/>
              <a:t>&gt;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conda</a:t>
            </a:r>
            <a:r>
              <a:rPr lang="en-AU" dirty="0"/>
              <a:t> install </a:t>
            </a:r>
            <a:r>
              <a:rPr lang="en-AU" dirty="0" err="1"/>
              <a:t>scipy</a:t>
            </a:r>
            <a:r>
              <a:rPr lang="en-AU" dirty="0"/>
              <a:t> -&gt; this will install the </a:t>
            </a:r>
            <a:r>
              <a:rPr lang="en-AU" dirty="0" err="1"/>
              <a:t>scipy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3FD3-B546-4224-8213-A8708005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852936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E60-936E-4AE2-A39F-0DBF2CA3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898-F350-48CA-83F2-23591990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/>
          <a:lstStyle/>
          <a:p>
            <a:r>
              <a:rPr lang="en-AU" dirty="0"/>
              <a:t>The purpose of this course is to teach you techniques, not syntax.</a:t>
            </a:r>
          </a:p>
          <a:p>
            <a:r>
              <a:rPr lang="en-AU" dirty="0"/>
              <a:t>That said, you should learn the following;</a:t>
            </a:r>
          </a:p>
          <a:p>
            <a:pPr lvl="1"/>
            <a:r>
              <a:rPr lang="en-AU" dirty="0"/>
              <a:t>Mathematical operations (+, -, *, etc)</a:t>
            </a:r>
          </a:p>
          <a:p>
            <a:pPr lvl="1"/>
            <a:r>
              <a:rPr lang="en-AU" dirty="0"/>
              <a:t>Data storage and types (integer, string</a:t>
            </a:r>
            <a:r>
              <a:rPr lang="en-AU" b="1" dirty="0"/>
              <a:t>, </a:t>
            </a:r>
            <a:r>
              <a:rPr lang="en-AU" dirty="0"/>
              <a:t>NumPy array) and how to ‘get at them’.</a:t>
            </a:r>
          </a:p>
          <a:p>
            <a:pPr lvl="1"/>
            <a:r>
              <a:rPr lang="en-AU" dirty="0"/>
              <a:t>For loops, While loops, If statements</a:t>
            </a:r>
          </a:p>
          <a:p>
            <a:pPr lvl="1"/>
            <a:r>
              <a:rPr lang="en-AU" dirty="0"/>
              <a:t>Writing and Calling functions</a:t>
            </a:r>
          </a:p>
          <a:p>
            <a:endParaRPr lang="en-AU" dirty="0"/>
          </a:p>
          <a:p>
            <a:r>
              <a:rPr lang="en-AU" dirty="0"/>
              <a:t>You can always contact me for help if you get stuck.</a:t>
            </a:r>
          </a:p>
          <a:p>
            <a:r>
              <a:rPr lang="en-AU" dirty="0"/>
              <a:t>Good website to learn; </a:t>
            </a:r>
            <a:r>
              <a:rPr lang="en-AU" dirty="0">
                <a:hlinkClick r:id="rId2"/>
              </a:rPr>
              <a:t>https://automatetheboringstuff.com/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08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31EA99-E73D-41BA-9453-5984F8AE6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191344" y="389144"/>
            <a:ext cx="2952327" cy="574208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A2ED25-B8FA-4147-8371-F686F9DF0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6" b="1043"/>
          <a:stretch/>
        </p:blipFill>
        <p:spPr>
          <a:xfrm>
            <a:off x="3359696" y="367074"/>
            <a:ext cx="3736455" cy="574208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9E09C-6F1C-488C-B52D-0849FAE94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9" b="4555"/>
          <a:stretch/>
        </p:blipFill>
        <p:spPr>
          <a:xfrm>
            <a:off x="7317970" y="377909"/>
            <a:ext cx="4584997" cy="57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0A64-06BB-7908-AE38-CA528654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 word on AI</a:t>
            </a:r>
            <a:endParaRPr lang="en-AU" sz="4800" dirty="0"/>
          </a:p>
        </p:txBody>
      </p:sp>
      <p:pic>
        <p:nvPicPr>
          <p:cNvPr id="1026" name="Picture 2" descr="Gemini (language model) - Wikipedia">
            <a:extLst>
              <a:ext uri="{FF2B5EF4-FFF2-40B4-BE49-F238E27FC236}">
                <a16:creationId xmlns:a16="http://schemas.microsoft.com/office/drawing/2014/main" id="{6A7B01E1-EE72-4652-63CE-DDAAEE96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212975"/>
            <a:ext cx="6186264" cy="22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AD242515-4B3A-8A84-08B2-A6C42325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83084"/>
            <a:ext cx="3140968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2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E9C4-F6BA-4675-81A0-CF482A5B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2A65-F62F-4BDD-A08A-A0A15E9E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All tutorial slides and notebooks are uploaded to GitHub: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https://github.com/phys3112/Tutorials-with-Matt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Michael Ashley also has a GitHub repository with some useful notes, for example the intro notebook is a good place to start for beginners.</a:t>
            </a:r>
          </a:p>
          <a:p>
            <a:pPr marL="0" indent="0">
              <a:buNone/>
            </a:pPr>
            <a:r>
              <a:rPr lang="en-AU" dirty="0"/>
              <a:t>https://github.com/phys3112/intro</a:t>
            </a:r>
          </a:p>
        </p:txBody>
      </p:sp>
    </p:spTree>
    <p:extLst>
      <p:ext uri="{BB962C8B-B14F-4D97-AF65-F5344CB8AC3E}">
        <p14:creationId xmlns:p14="http://schemas.microsoft.com/office/powerpoint/2010/main" val="1561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9B-E5E4-4323-AA09-BCBF11B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Tutorial!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B70F-D1D9-433A-A80D-9AA11AB2F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Please don’t go until you have gotten access to </a:t>
            </a:r>
            <a:r>
              <a:rPr lang="en-AU" dirty="0" err="1"/>
              <a:t>github</a:t>
            </a:r>
            <a:r>
              <a:rPr lang="en-AU" dirty="0"/>
              <a:t> and installed anaconda.</a:t>
            </a:r>
          </a:p>
          <a:p>
            <a:endParaRPr lang="en-AU" dirty="0"/>
          </a:p>
          <a:p>
            <a:r>
              <a:rPr lang="en-AU" dirty="0"/>
              <a:t>Next week, we will </a:t>
            </a:r>
            <a:r>
              <a:rPr lang="en-AU" b="1" dirty="0"/>
              <a:t>already be learning some python</a:t>
            </a:r>
            <a:r>
              <a:rPr lang="en-AU" dirty="0"/>
              <a:t> (and not basic stuff either!). </a:t>
            </a:r>
          </a:p>
        </p:txBody>
      </p:sp>
    </p:spTree>
    <p:extLst>
      <p:ext uri="{BB962C8B-B14F-4D97-AF65-F5344CB8AC3E}">
        <p14:creationId xmlns:p14="http://schemas.microsoft.com/office/powerpoint/2010/main" val="41288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Welcome, Housekeeping and General Tutorial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purpose of these tutorials is to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Expose you to different types of numerical methods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you with experience in implementing the above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a format for you to get help with python!</a:t>
            </a:r>
          </a:p>
          <a:p>
            <a:r>
              <a:rPr lang="en-AU" dirty="0"/>
              <a:t>General Tutorial Format:</a:t>
            </a:r>
          </a:p>
          <a:p>
            <a:pPr lvl="1"/>
            <a:r>
              <a:rPr lang="en-AU" dirty="0"/>
              <a:t>15 Minute Presentation on Topic 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 with worked examples and homework</a:t>
            </a:r>
          </a:p>
          <a:p>
            <a:pPr lvl="1"/>
            <a:r>
              <a:rPr lang="en-AU" dirty="0"/>
              <a:t>Assistance with general Python / computing problems</a:t>
            </a:r>
          </a:p>
          <a:p>
            <a:pPr lvl="1"/>
            <a:endParaRPr lang="en-AU" dirty="0"/>
          </a:p>
          <a:p>
            <a:r>
              <a:rPr lang="en-AU" dirty="0"/>
              <a:t>Need Help? Contact me at </a:t>
            </a:r>
            <a:r>
              <a:rPr lang="en-AU" dirty="0">
                <a:hlinkClick r:id="rId2"/>
              </a:rPr>
              <a:t>matthew.gerges@unsw.edu.au</a:t>
            </a:r>
            <a:r>
              <a:rPr lang="en-AU" dirty="0"/>
              <a:t> , or through </a:t>
            </a:r>
            <a:r>
              <a:rPr lang="en-AU" dirty="0" err="1"/>
              <a:t>moodle</a:t>
            </a:r>
            <a:r>
              <a:rPr lang="en-AU" dirty="0"/>
              <a:t> questions 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ck cheney known unknowns">
            <a:extLst>
              <a:ext uri="{FF2B5EF4-FFF2-40B4-BE49-F238E27FC236}">
                <a16:creationId xmlns:a16="http://schemas.microsoft.com/office/drawing/2014/main" id="{807B3DF6-4DEB-462B-996A-2E0A0B8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88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Onboarding! – Downloading and installing Python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Install Anaconda (which has EVERYTHING in it)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‘use’ Anaconda/Python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install packages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6D2-AF8B-453B-858C-B0A0C526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AU" dirty="0"/>
              <a:t>Anaconda – A Scientific 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E9F7-0965-7733-E615-EF1AC56C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3" y="2498480"/>
            <a:ext cx="5791417" cy="292466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57F-BEAA-4F48-8451-51EB7E68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316016" cy="4270375"/>
          </a:xfrm>
        </p:spPr>
        <p:txBody>
          <a:bodyPr>
            <a:normAutofit/>
          </a:bodyPr>
          <a:lstStyle/>
          <a:p>
            <a:r>
              <a:rPr lang="en-AU" dirty="0"/>
              <a:t>Go to </a:t>
            </a:r>
            <a:r>
              <a:rPr lang="en-AU" dirty="0">
                <a:hlinkClick r:id="rId3"/>
              </a:rPr>
              <a:t>https://www.anaconda.com/download</a:t>
            </a:r>
            <a:r>
              <a:rPr lang="en-AU" dirty="0"/>
              <a:t> and grab the Python 3.11 Version</a:t>
            </a:r>
          </a:p>
          <a:p>
            <a:pPr lvl="1"/>
            <a:r>
              <a:rPr lang="en-AU" sz="2000" dirty="0"/>
              <a:t>(Python 3 and Python 2 are mildly different versions of Python – we will focus on ‘3’ but you will see some things written for 2 in the wild!)</a:t>
            </a:r>
          </a:p>
          <a:p>
            <a:pPr lvl="1"/>
            <a:endParaRPr lang="en-AU" sz="2000" dirty="0"/>
          </a:p>
          <a:p>
            <a:r>
              <a:rPr lang="en-AU" dirty="0"/>
              <a:t>Once it’s downloaded, open ‘Anaconda Navigator’ – this is going to be your main hub page for Anaconda!</a:t>
            </a:r>
          </a:p>
        </p:txBody>
      </p:sp>
    </p:spTree>
    <p:extLst>
      <p:ext uri="{BB962C8B-B14F-4D97-AF65-F5344CB8AC3E}">
        <p14:creationId xmlns:p14="http://schemas.microsoft.com/office/powerpoint/2010/main" val="1713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907-D01C-4B60-8EA9-5BE106E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646212"/>
          </a:xfrm>
        </p:spPr>
        <p:txBody>
          <a:bodyPr/>
          <a:lstStyle/>
          <a:p>
            <a:r>
              <a:rPr lang="en-AU" dirty="0"/>
              <a:t>“Using”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FD4D-AF6B-4A43-AE7D-3ABAF9FB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4176464"/>
          </a:xfrm>
        </p:spPr>
        <p:txBody>
          <a:bodyPr/>
          <a:lstStyle/>
          <a:p>
            <a:r>
              <a:rPr lang="en-AU" dirty="0"/>
              <a:t>Two steps to using Python (and code in general);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Write your instructions 				(Write)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Send the instructions to the Python ‘executable’		(Run / Execute)</a:t>
            </a:r>
          </a:p>
          <a:p>
            <a:r>
              <a:rPr lang="en-AU" dirty="0"/>
              <a:t>Conventionally, this is done using two separate programs; a text editor to </a:t>
            </a:r>
            <a:r>
              <a:rPr lang="en-AU" b="1" dirty="0"/>
              <a:t>write</a:t>
            </a:r>
            <a:r>
              <a:rPr lang="en-AU" dirty="0"/>
              <a:t>, and a command line / other interface to </a:t>
            </a:r>
            <a:r>
              <a:rPr lang="en-AU" b="1" dirty="0"/>
              <a:t>run</a:t>
            </a:r>
            <a:r>
              <a:rPr lang="en-AU" dirty="0"/>
              <a:t> the program. </a:t>
            </a:r>
          </a:p>
          <a:p>
            <a:r>
              <a:rPr lang="en-AU" dirty="0"/>
              <a:t>An</a:t>
            </a:r>
            <a:r>
              <a:rPr lang="en-AU" b="1" dirty="0"/>
              <a:t> Integrated Development Environment </a:t>
            </a:r>
            <a:r>
              <a:rPr lang="en-AU" dirty="0"/>
              <a:t>(or IDE) allows you to both </a:t>
            </a:r>
            <a:r>
              <a:rPr lang="en-AU" b="1" dirty="0"/>
              <a:t>Write</a:t>
            </a:r>
            <a:r>
              <a:rPr lang="en-AU" dirty="0"/>
              <a:t> and </a:t>
            </a:r>
            <a:r>
              <a:rPr lang="en-AU" b="1" dirty="0"/>
              <a:t>Run </a:t>
            </a:r>
            <a:r>
              <a:rPr lang="en-AU" dirty="0"/>
              <a:t>code in the same program.</a:t>
            </a:r>
          </a:p>
          <a:p>
            <a:r>
              <a:rPr lang="en-AU" dirty="0"/>
              <a:t>Anaconda comes bundled with </a:t>
            </a:r>
            <a:r>
              <a:rPr lang="en-AU" b="1" dirty="0"/>
              <a:t>two</a:t>
            </a:r>
            <a:r>
              <a:rPr lang="en-AU" dirty="0"/>
              <a:t> IDEs that we will examine:</a:t>
            </a:r>
          </a:p>
          <a:p>
            <a:pPr lvl="1"/>
            <a:r>
              <a:rPr lang="en-AU" b="1" dirty="0"/>
              <a:t>Spyder</a:t>
            </a:r>
          </a:p>
          <a:p>
            <a:pPr lvl="1"/>
            <a:r>
              <a:rPr lang="en-AU" b="1" dirty="0" err="1"/>
              <a:t>Jupyter</a:t>
            </a:r>
            <a:r>
              <a:rPr lang="en-AU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04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D6-F31D-4FD7-BD6F-BCB05E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663A-9A04-4F65-90B1-F7673ECA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IDE that looks a lot like </a:t>
            </a:r>
            <a:r>
              <a:rPr lang="en-AU" dirty="0" err="1"/>
              <a:t>matlab’s</a:t>
            </a:r>
            <a:r>
              <a:rPr lang="en-AU" dirty="0"/>
              <a:t> IDE</a:t>
            </a:r>
          </a:p>
          <a:p>
            <a:r>
              <a:rPr lang="en-AU" dirty="0"/>
              <a:t>Useful for debugging – variable viewing is pretty 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2736-E0AB-43CB-AA64-C78685A2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0" y="44624"/>
            <a:ext cx="243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FE4-0CE6-492B-835A-856FF8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564-DB07-4FBE-B7C8-20807D89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6015-7E3D-4ED8-8A49-4C52323F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" y="0"/>
            <a:ext cx="116812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905692-56E3-4DB2-82A1-8086D6BE2459}"/>
              </a:ext>
            </a:extLst>
          </p:cNvPr>
          <p:cNvSpPr/>
          <p:nvPr/>
        </p:nvSpPr>
        <p:spPr>
          <a:xfrm>
            <a:off x="5951984" y="692696"/>
            <a:ext cx="5984620" cy="1800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8B3E-DF86-4D6A-8A32-2A4887B60A7D}"/>
              </a:ext>
            </a:extLst>
          </p:cNvPr>
          <p:cNvSpPr txBox="1"/>
          <p:nvPr/>
        </p:nvSpPr>
        <p:spPr>
          <a:xfrm>
            <a:off x="2795313" y="1427738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 here (it is saved to a FILE)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F7AE9B-61EC-402C-8946-E78E3DF4FD6E}"/>
              </a:ext>
            </a:extLst>
          </p:cNvPr>
          <p:cNvSpPr/>
          <p:nvPr/>
        </p:nvSpPr>
        <p:spPr>
          <a:xfrm>
            <a:off x="479376" y="4941168"/>
            <a:ext cx="504056" cy="2880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229D-EDFB-4B76-B4F4-708FB5CFDCC7}"/>
              </a:ext>
            </a:extLst>
          </p:cNvPr>
          <p:cNvSpPr txBox="1"/>
          <p:nvPr/>
        </p:nvSpPr>
        <p:spPr>
          <a:xfrm>
            <a:off x="1013415" y="49005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#%% is the ‘New Segment’ indicator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41FB6-6F10-46BC-B445-B3530517A764}"/>
              </a:ext>
            </a:extLst>
          </p:cNvPr>
          <p:cNvSpPr/>
          <p:nvPr/>
        </p:nvSpPr>
        <p:spPr>
          <a:xfrm>
            <a:off x="1919536" y="404664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DBBEF-4FB2-410F-B0F1-7C64510A9967}"/>
              </a:ext>
            </a:extLst>
          </p:cNvPr>
          <p:cNvSpPr txBox="1"/>
          <p:nvPr/>
        </p:nvSpPr>
        <p:spPr>
          <a:xfrm>
            <a:off x="1415480" y="-2643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Run Code (or segments)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C80D-DA90-40FC-B16C-D201F05489D8}"/>
              </a:ext>
            </a:extLst>
          </p:cNvPr>
          <p:cNvSpPr txBox="1"/>
          <p:nvPr/>
        </p:nvSpPr>
        <p:spPr>
          <a:xfrm>
            <a:off x="5960980" y="30718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Look at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03A1-C140-4A3C-860E-E03448123B19}"/>
              </a:ext>
            </a:extLst>
          </p:cNvPr>
          <p:cNvSpPr txBox="1"/>
          <p:nvPr/>
        </p:nvSpPr>
        <p:spPr>
          <a:xfrm>
            <a:off x="9408368" y="3857972"/>
            <a:ext cx="229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appears here.</a:t>
            </a:r>
          </a:p>
          <a:p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also use this console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code that is immediately run.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B7C-0660-449D-8D10-88A2AFA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34B6-88D2-4C3A-98F6-CCC6FE54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912568"/>
          </a:xfrm>
        </p:spPr>
        <p:txBody>
          <a:bodyPr/>
          <a:lstStyle/>
          <a:p>
            <a:r>
              <a:rPr lang="en-AU" dirty="0"/>
              <a:t>Notebook that lets you write documentation and code side by side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In-browser, but it’s accessing your LOCAL files!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0A95-76BA-48DA-BEBE-8E8019C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4255"/>
            <a:ext cx="886777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3BAD3-BD9E-4BE2-8E6A-E21DEF1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95262"/>
            <a:ext cx="2514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355</TotalTime>
  <Words>680</Words>
  <Application>Microsoft Office PowerPoint</Application>
  <PresentationFormat>Widescreen</PresentationFormat>
  <Paragraphs>92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Getting Started with Python 3 and Anaconda</vt:lpstr>
      <vt:lpstr>Welcome, Housekeeping and General Tutorial Format</vt:lpstr>
      <vt:lpstr>PowerPoint Presentation</vt:lpstr>
      <vt:lpstr>Onboarding! – Downloading and installing Python</vt:lpstr>
      <vt:lpstr>Anaconda – A Scientific Python Package</vt:lpstr>
      <vt:lpstr>“Using” Python</vt:lpstr>
      <vt:lpstr>Spyder</vt:lpstr>
      <vt:lpstr>PowerPoint Presentation</vt:lpstr>
      <vt:lpstr>Jupyter Notebook</vt:lpstr>
      <vt:lpstr>PowerPoint Presentation</vt:lpstr>
      <vt:lpstr>Installing Packages </vt:lpstr>
      <vt:lpstr>Learning Python</vt:lpstr>
      <vt:lpstr>PowerPoint Presentation</vt:lpstr>
      <vt:lpstr>A word on AI</vt:lpstr>
      <vt:lpstr>GitHub</vt:lpstr>
      <vt:lpstr>End of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23</cp:revision>
  <dcterms:created xsi:type="dcterms:W3CDTF">2019-01-10T23:40:23Z</dcterms:created>
  <dcterms:modified xsi:type="dcterms:W3CDTF">2024-02-16T01:40:48Z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