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69" r:id="rId13"/>
    <p:sldId id="261" r:id="rId14"/>
    <p:sldId id="262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1" d="100"/>
          <a:sy n="81" d="100"/>
        </p:scale>
        <p:origin x="72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elegant-scipy/9781491922927/ch0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Analogue Digital Converters, (ADCs), Random Numbers and Fourier transforms 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6C6-18A4-454D-95E1-CDF529B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Your Frequency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26A6-C7BB-4DC5-BA5C-6CFD645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521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FFT Spits out a vector </a:t>
            </a:r>
            <a:r>
              <a:rPr lang="en-AU" b="1" dirty="0"/>
              <a:t>without a corresponding frequency base.</a:t>
            </a:r>
          </a:p>
          <a:p>
            <a:pPr lvl="1"/>
            <a:r>
              <a:rPr lang="en-AU" b="1" dirty="0"/>
              <a:t>The frequency vector depends on your sampling rate (timestep) and number of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4536-682F-422B-8C09-7DAC6F88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852936"/>
            <a:ext cx="3946489" cy="26038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98018-10A9-41B9-989E-1C6D46F992D9}"/>
              </a:ext>
            </a:extLst>
          </p:cNvPr>
          <p:cNvSpPr/>
          <p:nvPr/>
        </p:nvSpPr>
        <p:spPr>
          <a:xfrm>
            <a:off x="1775520" y="5157192"/>
            <a:ext cx="3456384" cy="2996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F5C1-DEE8-4C55-B730-B4FA53CBF83B}"/>
              </a:ext>
            </a:extLst>
          </p:cNvPr>
          <p:cNvSpPr txBox="1"/>
          <p:nvPr/>
        </p:nvSpPr>
        <p:spPr>
          <a:xfrm>
            <a:off x="1046851" y="590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What frequencies does this correspond to?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35DCC-5E6B-4641-A5DD-4276A299BEFA}"/>
              </a:ext>
            </a:extLst>
          </p:cNvPr>
          <p:cNvCxnSpPr/>
          <p:nvPr/>
        </p:nvCxnSpPr>
        <p:spPr>
          <a:xfrm flipV="1">
            <a:off x="2927648" y="5591736"/>
            <a:ext cx="216024" cy="2855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D7105-AD3B-441B-91F2-CDD0D8D4E273}"/>
              </a:ext>
            </a:extLst>
          </p:cNvPr>
          <p:cNvSpPr txBox="1"/>
          <p:nvPr/>
        </p:nvSpPr>
        <p:spPr>
          <a:xfrm>
            <a:off x="5885284" y="38317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Fortunately </a:t>
            </a:r>
            <a:r>
              <a:rPr lang="en-AU" dirty="0" err="1"/>
              <a:t>numpy</a:t>
            </a:r>
            <a:r>
              <a:rPr lang="en-AU" dirty="0"/>
              <a:t> and </a:t>
            </a:r>
            <a:r>
              <a:rPr lang="en-AU" dirty="0" err="1"/>
              <a:t>scipy</a:t>
            </a:r>
            <a:r>
              <a:rPr lang="en-AU" dirty="0"/>
              <a:t> can make this for you using the ‘</a:t>
            </a:r>
            <a:r>
              <a:rPr lang="en-AU" dirty="0" err="1"/>
              <a:t>fftfreq</a:t>
            </a:r>
            <a:r>
              <a:rPr lang="en-AU" dirty="0"/>
              <a:t>’ command.</a:t>
            </a:r>
          </a:p>
        </p:txBody>
      </p:sp>
    </p:spTree>
    <p:extLst>
      <p:ext uri="{BB962C8B-B14F-4D97-AF65-F5344CB8AC3E}">
        <p14:creationId xmlns:p14="http://schemas.microsoft.com/office/powerpoint/2010/main" val="95766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21-C757-45D1-8C7E-7A73AB3C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F3-C08A-4935-9BA7-02A557D5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Thumb: To see </a:t>
            </a:r>
            <a:r>
              <a:rPr lang="en-AU" b="1" dirty="0"/>
              <a:t>low frequencies</a:t>
            </a:r>
            <a:r>
              <a:rPr lang="en-AU" dirty="0"/>
              <a:t>, sample </a:t>
            </a:r>
            <a:r>
              <a:rPr lang="en-AU" b="1" dirty="0"/>
              <a:t>longer</a:t>
            </a:r>
            <a:r>
              <a:rPr lang="en-AU" dirty="0"/>
              <a:t>. To see </a:t>
            </a:r>
            <a:r>
              <a:rPr lang="en-AU" b="1" dirty="0"/>
              <a:t>high frequencies, sample FASTER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If you can’t sample for a longer period of time (i.e. you already gathered your data), then you can </a:t>
            </a:r>
            <a:r>
              <a:rPr lang="en-AU" b="1" dirty="0"/>
              <a:t>zero-pad</a:t>
            </a:r>
            <a:r>
              <a:rPr lang="en-AU" dirty="0"/>
              <a:t> your data (add a bunch of zeroes to the end!)</a:t>
            </a:r>
          </a:p>
          <a:p>
            <a:endParaRPr lang="en-AU" dirty="0"/>
          </a:p>
          <a:p>
            <a:r>
              <a:rPr lang="en-AU" dirty="0"/>
              <a:t>You can try this out in the tutorial!</a:t>
            </a:r>
          </a:p>
        </p:txBody>
      </p:sp>
    </p:spTree>
    <p:extLst>
      <p:ext uri="{BB962C8B-B14F-4D97-AF65-F5344CB8AC3E}">
        <p14:creationId xmlns:p14="http://schemas.microsoft.com/office/powerpoint/2010/main" val="18480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03A-7DDD-40B6-BD4C-B548889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Fourier transforms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7A7236-0E15-42F3-8901-26A16A164C4D}"/>
              </a:ext>
            </a:extLst>
          </p:cNvPr>
          <p:cNvGrpSpPr/>
          <p:nvPr/>
        </p:nvGrpSpPr>
        <p:grpSpPr>
          <a:xfrm>
            <a:off x="1055440" y="1864296"/>
            <a:ext cx="4536505" cy="4536504"/>
            <a:chOff x="767407" y="1988840"/>
            <a:chExt cx="4536505" cy="45365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B5219-545E-45CE-8976-F4A5F2121E87}"/>
                </a:ext>
              </a:extLst>
            </p:cNvPr>
            <p:cNvSpPr/>
            <p:nvPr/>
          </p:nvSpPr>
          <p:spPr>
            <a:xfrm>
              <a:off x="767407" y="1988840"/>
              <a:ext cx="4536505" cy="45365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55AD2D-F86B-48B0-A425-224B3E6B5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66" y="2073399"/>
              <a:ext cx="4367386" cy="436738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6D69CA8-FABE-46A2-9DB7-7EF09BC3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576111"/>
            <a:ext cx="3638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03A-7DDD-40B6-BD4C-B548889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Fourier transforms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3F4AC-BF90-4067-BC1D-E1F48EDF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600200"/>
            <a:ext cx="10363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F60-1488-44EC-A581-E4E98F3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03D-76A5-4DE0-8AD1-522775D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‘Elegant SciPy Ch4 - Frequency and the Fast Fourier Transform’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https://learning.oreilly.com/library/view/elegant-scipy/9781491922927/ch04.html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6A3C-4298-4E0D-A18B-20BBCEBD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need ADCs?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E9-E3AB-449A-9210-9E6CEF92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Analogue signals exist as a continuous range</a:t>
            </a:r>
          </a:p>
          <a:p>
            <a:endParaRPr lang="en-AU" dirty="0"/>
          </a:p>
          <a:p>
            <a:r>
              <a:rPr lang="en-AU" dirty="0"/>
              <a:t>Digital signals (including when they’re stored) can only exist as digital, </a:t>
            </a:r>
            <a:r>
              <a:rPr lang="en-AU" b="1" dirty="0"/>
              <a:t>discrete</a:t>
            </a:r>
            <a:r>
              <a:rPr lang="en-AU" dirty="0"/>
              <a:t> values!</a:t>
            </a:r>
          </a:p>
          <a:p>
            <a:endParaRPr lang="en-AU" dirty="0"/>
          </a:p>
          <a:p>
            <a:r>
              <a:rPr lang="en-AU" dirty="0"/>
              <a:t>We need some protocol for converting an</a:t>
            </a:r>
          </a:p>
          <a:p>
            <a:pPr marL="0" indent="0">
              <a:buNone/>
            </a:pPr>
            <a:r>
              <a:rPr lang="en-AU" dirty="0"/>
              <a:t>Analogue signal into a digital one.</a:t>
            </a:r>
          </a:p>
        </p:txBody>
      </p:sp>
      <p:pic>
        <p:nvPicPr>
          <p:cNvPr id="1026" name="Picture 2" descr="Image result for byte storage">
            <a:extLst>
              <a:ext uri="{FF2B5EF4-FFF2-40B4-BE49-F238E27FC236}">
                <a16:creationId xmlns:a16="http://schemas.microsoft.com/office/drawing/2014/main" id="{4884C13E-82AF-490C-BCCA-EF4B7B9D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295775"/>
            <a:ext cx="40576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7-0806-4C25-A639-5DB1BA2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Basic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B431-D8B6-44A6-8A56-D752187C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analogue signal is </a:t>
            </a:r>
            <a:r>
              <a:rPr lang="en-AU" b="1" dirty="0"/>
              <a:t>discretised</a:t>
            </a:r>
            <a:r>
              <a:rPr lang="en-AU" dirty="0"/>
              <a:t> – it is broken up from a series of continuous values into a series of discrete values.</a:t>
            </a:r>
          </a:p>
          <a:p>
            <a:endParaRPr lang="en-AU" dirty="0"/>
          </a:p>
          <a:p>
            <a:r>
              <a:rPr lang="en-AU" dirty="0"/>
              <a:t>Each ‘real’ value is mapped to the </a:t>
            </a:r>
            <a:r>
              <a:rPr lang="en-AU" b="1" dirty="0"/>
              <a:t>closest possible digital value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6B638D8-1986-46FF-A452-9B64C561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89040"/>
            <a:ext cx="4392488" cy="28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4A55DD-4728-44F7-BAB0-B2D110D5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840914"/>
            <a:ext cx="4392488" cy="28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584A-AAD7-448F-A48B-9D9DBEE4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 Depth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8AC3-62A5-4457-8732-BD0E3CA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Bit Depth</a:t>
            </a:r>
            <a:r>
              <a:rPr lang="en-AU" dirty="0"/>
              <a:t> is the number of bits that are being used to encode the signal.</a:t>
            </a:r>
          </a:p>
          <a:p>
            <a:pPr marL="0" indent="0">
              <a:buNone/>
            </a:pPr>
            <a:r>
              <a:rPr lang="en-AU" b="1" dirty="0"/>
              <a:t>	</a:t>
            </a:r>
            <a:r>
              <a:rPr lang="en-AU" dirty="0"/>
              <a:t>The total number of possible values is 2^(</a:t>
            </a:r>
            <a:r>
              <a:rPr lang="en-AU" dirty="0" err="1"/>
              <a:t>num_bits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b="1" dirty="0"/>
              <a:t>	More bits = finer resolution!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Range</a:t>
            </a:r>
            <a:r>
              <a:rPr lang="en-AU" dirty="0"/>
              <a:t> is the range of values that the ADC will encode for</a:t>
            </a:r>
          </a:p>
          <a:p>
            <a:pPr marL="0" indent="0">
              <a:buNone/>
            </a:pPr>
            <a:r>
              <a:rPr lang="en-AU" dirty="0"/>
              <a:t>	If the range is too small, high/low values will be </a:t>
            </a:r>
            <a:r>
              <a:rPr lang="en-AU" dirty="0" err="1"/>
              <a:t>cutoff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If the range is too large, you are wasting a lot of your levels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b="1" dirty="0"/>
              <a:t>You need to match the range with the expected signal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7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571-9E09-4671-9E62-D4C3878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A60-9A81-4353-98C2-284D5B52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‘Random’ numbers have to come from </a:t>
            </a:r>
            <a:r>
              <a:rPr lang="en-AU" b="1" dirty="0"/>
              <a:t>somewhere</a:t>
            </a:r>
            <a:endParaRPr lang="en-AU" dirty="0"/>
          </a:p>
          <a:p>
            <a:endParaRPr lang="en-AU" dirty="0"/>
          </a:p>
          <a:p>
            <a:r>
              <a:rPr lang="en-AU" dirty="0"/>
              <a:t>Most pseudo-random number generators will generate random numbers using a highly unstable function</a:t>
            </a:r>
          </a:p>
          <a:p>
            <a:endParaRPr lang="en-AU" dirty="0"/>
          </a:p>
          <a:p>
            <a:r>
              <a:rPr lang="en-AU" dirty="0"/>
              <a:t>‘True Random’ numbers come from natural sources – there are a lot of sources out there (</a:t>
            </a:r>
            <a:r>
              <a:rPr lang="en-AU" dirty="0" err="1"/>
              <a:t>eg</a:t>
            </a:r>
            <a:r>
              <a:rPr lang="en-AU" dirty="0"/>
              <a:t> Cosmic Background Radiation)</a:t>
            </a:r>
          </a:p>
          <a:p>
            <a:pPr lvl="1"/>
            <a:r>
              <a:rPr lang="en-AU" dirty="0"/>
              <a:t>But how much can be ‘truly random’ if the values are still influenced by our measurement apparatus?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24E0-D9EC-49A0-9D50-E6A1247D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3429000"/>
            <a:ext cx="1924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D31-7200-41E7-AAA2-A18A02D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B8E-FB93-4BA5-9D63-33D5AE83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.Zip it!</a:t>
            </a:r>
          </a:p>
          <a:p>
            <a:pPr lvl="1"/>
            <a:r>
              <a:rPr lang="en-AU" dirty="0"/>
              <a:t>File compression works through identifying patterns – if your series of numbers are incompressible, then you have got a good random number generator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Go and write your own (or steal from Wikipedia), save the data and attempt to compress it. See how random you can get!</a:t>
            </a:r>
          </a:p>
          <a:p>
            <a:endParaRPr lang="en-AU" dirty="0"/>
          </a:p>
          <a:p>
            <a:r>
              <a:rPr lang="en-AU" dirty="0"/>
              <a:t>Michael’s notes on RNGs are super helpful (referenced in the tutorial notebook) and will </a:t>
            </a:r>
            <a:r>
              <a:rPr lang="en-AU" b="1" dirty="0"/>
              <a:t>probably be in </a:t>
            </a:r>
            <a:r>
              <a:rPr lang="en-AU" b="1"/>
              <a:t>the exam.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8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8B3-A756-4504-A61C-A6488BB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FB7E-CD2F-4124-BB7D-4F7C139D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Transforms a signal from </a:t>
            </a:r>
            <a:r>
              <a:rPr lang="en-AU" b="1" dirty="0"/>
              <a:t>time-space </a:t>
            </a:r>
            <a:r>
              <a:rPr lang="en-AU" dirty="0"/>
              <a:t>to </a:t>
            </a:r>
            <a:r>
              <a:rPr lang="en-AU" b="1" dirty="0"/>
              <a:t>frequency space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I.e. it displays the frequencies present in a signal.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Complicated Maths!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Inside the Coupled Pendulum Lab!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D4DE3-FDA6-4728-91D5-1253DC3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140968"/>
            <a:ext cx="3120029" cy="205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A34B7-CDC1-45BD-B56A-5C32F778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140968"/>
            <a:ext cx="2964255" cy="19557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5390F-51C2-4F4C-A614-11D2A0809263}"/>
              </a:ext>
            </a:extLst>
          </p:cNvPr>
          <p:cNvCxnSpPr/>
          <p:nvPr/>
        </p:nvCxnSpPr>
        <p:spPr>
          <a:xfrm>
            <a:off x="7680176" y="4169069"/>
            <a:ext cx="948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7EDD1-6D30-474C-9357-435E595F13D4}"/>
              </a:ext>
            </a:extLst>
          </p:cNvPr>
          <p:cNvSpPr txBox="1"/>
          <p:nvPr/>
        </p:nvSpPr>
        <p:spPr>
          <a:xfrm>
            <a:off x="5586222" y="51971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9224-81D7-40D5-B9F0-96099D322C16}"/>
              </a:ext>
            </a:extLst>
          </p:cNvPr>
          <p:cNvSpPr txBox="1"/>
          <p:nvPr/>
        </p:nvSpPr>
        <p:spPr>
          <a:xfrm>
            <a:off x="9618949" y="51406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“Frequency”</a:t>
            </a:r>
          </a:p>
        </p:txBody>
      </p:sp>
    </p:spTree>
    <p:extLst>
      <p:ext uri="{BB962C8B-B14F-4D97-AF65-F5344CB8AC3E}">
        <p14:creationId xmlns:p14="http://schemas.microsoft.com/office/powerpoint/2010/main" val="27509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E2BF-23D2-472E-8FF6-FED0F32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735-A2A7-45FF-8858-D3F8E211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use the Fast Fourier Transform (FFT). </a:t>
            </a:r>
          </a:p>
          <a:p>
            <a:pPr lvl="1"/>
            <a:r>
              <a:rPr lang="en-AU" dirty="0"/>
              <a:t>It’s </a:t>
            </a:r>
            <a:r>
              <a:rPr lang="en-AU" b="1" dirty="0"/>
              <a:t>fast</a:t>
            </a:r>
            <a:r>
              <a:rPr lang="en-AU" dirty="0"/>
              <a:t> – without it, Fourier analysis wouldn’t be as prevalent as it is today.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Call it by passing the time series (as a 1D vector) into the FFT function.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will be using functions from </a:t>
            </a:r>
            <a:r>
              <a:rPr lang="en-AU" dirty="0" err="1"/>
              <a:t>scipy’s</a:t>
            </a:r>
            <a:r>
              <a:rPr lang="en-AU" dirty="0"/>
              <a:t> ‘</a:t>
            </a:r>
            <a:r>
              <a:rPr lang="en-AU" dirty="0" err="1"/>
              <a:t>fftpack</a:t>
            </a:r>
            <a:r>
              <a:rPr lang="en-AU" dirty="0"/>
              <a:t>’. The basic one is </a:t>
            </a:r>
            <a:r>
              <a:rPr lang="en-AU" dirty="0" err="1"/>
              <a:t>scipy.fftpack.fft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7155-675F-40DF-8F31-B31152D03AD0}"/>
              </a:ext>
            </a:extLst>
          </p:cNvPr>
          <p:cNvSpPr/>
          <p:nvPr/>
        </p:nvSpPr>
        <p:spPr>
          <a:xfrm>
            <a:off x="4871864" y="3789040"/>
            <a:ext cx="1476164" cy="7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0B41F-65ED-4F99-8D6B-D935D2EAD746}"/>
              </a:ext>
            </a:extLst>
          </p:cNvPr>
          <p:cNvSpPr txBox="1"/>
          <p:nvPr/>
        </p:nvSpPr>
        <p:spPr>
          <a:xfrm>
            <a:off x="3863752" y="3959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EC030-495F-4117-9E23-6B96671421A6}"/>
              </a:ext>
            </a:extLst>
          </p:cNvPr>
          <p:cNvSpPr txBox="1"/>
          <p:nvPr/>
        </p:nvSpPr>
        <p:spPr>
          <a:xfrm>
            <a:off x="6807592" y="39330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199F0-1B1C-42EF-8BDD-D1CE16EEA4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12300" y="4144413"/>
            <a:ext cx="45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63897-1432-4A23-8CE4-8E70F2A7E0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348028" y="4117722"/>
            <a:ext cx="459564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74B-E787-4FFE-BFF2-C183917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Fourier </a:t>
            </a:r>
            <a:r>
              <a:rPr lang="en-AU" dirty="0" err="1"/>
              <a:t>Jank</a:t>
            </a:r>
            <a:r>
              <a:rPr lang="en-AU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35D-F5DA-4F91-B73E-44FD7E2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09" y="1828800"/>
            <a:ext cx="9144000" cy="4267200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returns </a:t>
            </a:r>
            <a:r>
              <a:rPr lang="en-AU" b="1" dirty="0"/>
              <a:t>complex numbers</a:t>
            </a:r>
            <a:r>
              <a:rPr lang="en-AU" dirty="0"/>
              <a:t> – so be certain to take the absolute value!</a:t>
            </a:r>
          </a:p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also returns a vector that is </a:t>
            </a:r>
            <a:r>
              <a:rPr lang="en-AU" b="1" dirty="0" err="1"/>
              <a:t>centered</a:t>
            </a:r>
            <a:r>
              <a:rPr lang="en-AU" b="1" dirty="0"/>
              <a:t> at frequency = 0</a:t>
            </a:r>
            <a:r>
              <a:rPr lang="en-AU" dirty="0"/>
              <a:t>, so normally you just take the second half of the data.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218FB-AA53-4F0D-B162-278687E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714750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7CE181-7EB3-4073-968E-3E8C68D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2" y="3710186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5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4306</TotalTime>
  <Words>670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Analogue Digital Converters, (ADCs), Random Numbers and Fourier transforms </vt:lpstr>
      <vt:lpstr>Why do we need ADCs?</vt:lpstr>
      <vt:lpstr>A Basic ADC</vt:lpstr>
      <vt:lpstr>Bit Depth And Range</vt:lpstr>
      <vt:lpstr>Generating Random Numbers</vt:lpstr>
      <vt:lpstr>Checking Random Numbers</vt:lpstr>
      <vt:lpstr>What is the Fourier Transform?</vt:lpstr>
      <vt:lpstr>Implementing the Fourier Transform</vt:lpstr>
      <vt:lpstr>Fourier Jank!</vt:lpstr>
      <vt:lpstr>Generating Your Frequency Base</vt:lpstr>
      <vt:lpstr>Resolution!</vt:lpstr>
      <vt:lpstr>2D Fourier transforms</vt:lpstr>
      <vt:lpstr>2D Fourier transforms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64</cp:revision>
  <dcterms:created xsi:type="dcterms:W3CDTF">2019-01-10T23:40:23Z</dcterms:created>
  <dcterms:modified xsi:type="dcterms:W3CDTF">2022-03-11T03:18:43Z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