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60" r:id="rId7"/>
    <p:sldId id="261" r:id="rId8"/>
    <p:sldId id="262" r:id="rId9"/>
    <p:sldId id="266" r:id="rId10"/>
    <p:sldId id="268" r:id="rId11"/>
    <p:sldId id="269" r:id="rId12"/>
    <p:sldId id="270" r:id="rId13"/>
    <p:sldId id="275" r:id="rId14"/>
    <p:sldId id="276" r:id="rId15"/>
    <p:sldId id="277" r:id="rId16"/>
    <p:sldId id="278" r:id="rId17"/>
    <p:sldId id="280" r:id="rId18"/>
    <p:sldId id="281" r:id="rId19"/>
    <p:sldId id="282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8" d="100"/>
          <a:sy n="68" d="100"/>
        </p:scale>
        <p:origin x="580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3/18/2022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3/18/2022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31094"/>
            <a:ext cx="10058400" cy="911309"/>
          </a:xfrm>
        </p:spPr>
        <p:txBody>
          <a:bodyPr>
            <a:normAutofit/>
          </a:bodyPr>
          <a:lstStyle/>
          <a:p>
            <a:r>
              <a:rPr lang="en-AU" dirty="0"/>
              <a:t>Iterative Methods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5999-8E46-4340-B310-C11DCA75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42365"/>
          </a:xfrm>
        </p:spPr>
        <p:txBody>
          <a:bodyPr/>
          <a:lstStyle/>
          <a:p>
            <a:r>
              <a:rPr lang="en-AU" dirty="0"/>
              <a:t>Advanced – 1D Poisson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99675-5CF8-48CC-A738-616C1907D3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50194"/>
                <a:ext cx="9144000" cy="53751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Sometimes, a DE can’t be solved by simply iterating one thing after another.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An example of this is the Poisson equation: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It can be thought of as a string of electrically charged particles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AU" dirty="0"/>
                  <a:t> is the charge distribution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AU" dirty="0"/>
                  <a:t> are the voltages.</a:t>
                </a:r>
              </a:p>
              <a:p>
                <a:pPr marL="0" indent="0">
                  <a:buNone/>
                </a:pPr>
                <a:r>
                  <a:rPr lang="en-AU" dirty="0"/>
                  <a:t>Which has a 2-D stepping function: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(See lecture notes for how this sort of stepping function is derived)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99675-5CF8-48CC-A738-616C1907D3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50194"/>
                <a:ext cx="9144000" cy="5375149"/>
              </a:xfrm>
              <a:blipFill>
                <a:blip r:embed="rId2"/>
                <a:stretch>
                  <a:fillRect l="-667" t="-12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2EE7325-3A24-43E9-A99E-7030EC2EC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76" y="2612830"/>
            <a:ext cx="1944216" cy="964630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B4663A72-1139-4D15-B921-860D87AA1A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1D90F9DB-ECC3-49CA-8C27-8099FC33AE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94C31-798F-48E1-9CC6-AA08B7AAA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62" y="4843239"/>
            <a:ext cx="9591675" cy="962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B8D6FA-E430-4084-8ED4-080273B99D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67" r="4080" b="37188"/>
          <a:stretch/>
        </p:blipFill>
        <p:spPr>
          <a:xfrm>
            <a:off x="3143672" y="2615434"/>
            <a:ext cx="8746877" cy="9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50CB-B2F0-4A0F-8E9E-956EEA5A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Tridiagonal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3A89-DF1A-4864-A979-EB8B311C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If you arrange the stepping function into a series of equations, you’ll yield a matrix: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(Again, refer to lectures; these are just screenshots!)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6450B-42EA-49B7-B4C4-6D9594A01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3034862"/>
            <a:ext cx="4656214" cy="145371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4CCF017-FA65-464E-B8B1-C3C4BF0727EA}"/>
              </a:ext>
            </a:extLst>
          </p:cNvPr>
          <p:cNvSpPr/>
          <p:nvPr/>
        </p:nvSpPr>
        <p:spPr>
          <a:xfrm>
            <a:off x="5591944" y="3212976"/>
            <a:ext cx="79208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21B51F-4A84-43BD-ADC5-4BD411E632CA}"/>
              </a:ext>
            </a:extLst>
          </p:cNvPr>
          <p:cNvGrpSpPr/>
          <p:nvPr/>
        </p:nvGrpSpPr>
        <p:grpSpPr>
          <a:xfrm>
            <a:off x="1002937" y="2420888"/>
            <a:ext cx="4194376" cy="2448694"/>
            <a:chOff x="1002937" y="2420888"/>
            <a:chExt cx="4194376" cy="24486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D7FEEC3-5D27-4A85-BE56-957A2B07C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937" y="2420888"/>
              <a:ext cx="4194376" cy="244869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D9F9A6-F8DF-4ACA-AF89-D417054FCDB2}"/>
                </a:ext>
              </a:extLst>
            </p:cNvPr>
            <p:cNvSpPr txBox="1"/>
            <p:nvPr/>
          </p:nvSpPr>
          <p:spPr>
            <a:xfrm>
              <a:off x="3896928" y="2660350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84A992-6680-4EE1-9861-5DB74798090F}"/>
                </a:ext>
              </a:extLst>
            </p:cNvPr>
            <p:cNvSpPr txBox="1"/>
            <p:nvPr/>
          </p:nvSpPr>
          <p:spPr>
            <a:xfrm>
              <a:off x="3791744" y="436510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1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F1D7-923E-4C7D-A040-FE98D62B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we solve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686D-AB19-499E-AC18-80FF75D8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There’s a rather nice algorithm called the ‘Thomas Algorithm’ that is computationally efficient. Specifically works for tridiagonal matrices.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However, we can simply do </a:t>
            </a:r>
            <a:r>
              <a:rPr lang="en-AU" b="1" dirty="0"/>
              <a:t>matrix inversion</a:t>
            </a:r>
            <a:r>
              <a:rPr lang="en-AU" dirty="0"/>
              <a:t> in python. </a:t>
            </a:r>
            <a:br>
              <a:rPr lang="en-AU" dirty="0"/>
            </a:br>
            <a:r>
              <a:rPr lang="en-AU" dirty="0"/>
              <a:t>(note; this is </a:t>
            </a:r>
            <a:r>
              <a:rPr lang="en-AU" b="1" dirty="0"/>
              <a:t>very inefficient for large data sets!</a:t>
            </a:r>
            <a:r>
              <a:rPr lang="en-AU" dirty="0"/>
              <a:t>)</a:t>
            </a:r>
          </a:p>
          <a:p>
            <a:pPr marL="0" indent="0">
              <a:buNone/>
            </a:pP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59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F6DC-6DE1-4D05-BAF7-A0DA5950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– Matrix Inversion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0EE80F-5701-4691-AB22-D67B518D0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If you have your Poisson matrix (A) and your rho-vector (B), then the voltages (V) at each point are the solution to the equation AV = B.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𝐴𝑉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IV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This can be </a:t>
                </a:r>
                <a:r>
                  <a:rPr lang="en-AU" b="1" dirty="0"/>
                  <a:t>easily</a:t>
                </a:r>
                <a:r>
                  <a:rPr lang="en-AU" dirty="0"/>
                  <a:t> solved using </a:t>
                </a:r>
                <a:r>
                  <a:rPr lang="en-AU" dirty="0" err="1"/>
                  <a:t>numpy’s</a:t>
                </a:r>
                <a:r>
                  <a:rPr lang="en-AU" dirty="0"/>
                  <a:t> </a:t>
                </a:r>
                <a:r>
                  <a:rPr lang="en-AU" dirty="0" err="1"/>
                  <a:t>linalg</a:t>
                </a:r>
                <a:r>
                  <a:rPr lang="en-AU" dirty="0"/>
                  <a:t> solver; </a:t>
                </a:r>
                <a:r>
                  <a:rPr lang="en-AU" dirty="0" err="1"/>
                  <a:t>numpy.linalg.solve</a:t>
                </a:r>
                <a:r>
                  <a:rPr lang="en-AU" dirty="0"/>
                  <a:t>(A,B) will return V.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0EE80F-5701-4691-AB22-D67B518D0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12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70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EE24-9896-4362-929B-0A428398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Boundary conditions – Edge Voltage</a:t>
            </a:r>
            <a:br>
              <a:rPr lang="en-AU" dirty="0"/>
            </a:br>
            <a:r>
              <a:rPr lang="en-AU" dirty="0"/>
              <a:t>(Dirichlet Boundary condition)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44A14-4495-426D-9691-7053C9A6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key thing to be able to do is to </a:t>
            </a:r>
            <a:r>
              <a:rPr lang="en-AU" b="1" dirty="0"/>
              <a:t>modify your </a:t>
            </a:r>
            <a:r>
              <a:rPr lang="en-AU" b="1" dirty="0" err="1"/>
              <a:t>poisson</a:t>
            </a:r>
            <a:r>
              <a:rPr lang="en-AU" b="1" dirty="0"/>
              <a:t> matrix to account for boundary conditions</a:t>
            </a:r>
            <a:r>
              <a:rPr lang="en-AU" dirty="0"/>
              <a:t>. </a:t>
            </a:r>
          </a:p>
          <a:p>
            <a:pPr marL="0" indent="0">
              <a:buNone/>
            </a:pPr>
            <a:r>
              <a:rPr lang="en-AU" dirty="0"/>
              <a:t>For example, what if the edge values of voltage are constrained to be a certain value?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introduces two extra terms: V0 and V5 into our (four by four) matrix. Do we now have a 6x6 matrix?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32101-C583-46B8-A39D-C9E4CFF0D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3501008"/>
            <a:ext cx="9533056" cy="153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9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F3CC-A49C-4C9D-903C-C13E3D58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74A9-2C4B-4FE0-B45B-173FB779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No! Because V0 and V5 only show up once apiece, we can modify their sections of the matrix only: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So we can complete these boundary conditions by modifying the rho vector.</a:t>
            </a:r>
            <a:br>
              <a:rPr lang="en-AU" dirty="0"/>
            </a:br>
            <a:r>
              <a:rPr lang="en-AU" dirty="0"/>
              <a:t>(again, derivation shown in lecture)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FE320-A4FA-456F-A98A-986B8BEE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2786062"/>
            <a:ext cx="75152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9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97D8-14FF-4086-AED5-FE335595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Boundary Condition: Constant Gradient</a:t>
            </a:r>
            <a:br>
              <a:rPr lang="en-AU" dirty="0"/>
            </a:br>
            <a:r>
              <a:rPr lang="en-AU" dirty="0"/>
              <a:t>(Neumann Boundary condition)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42ED-ED23-4BBC-B059-489C8219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 can also specify the gradient at the boundaries of our simulation. </a:t>
            </a:r>
            <a:r>
              <a:rPr lang="en-AU" b="1" dirty="0"/>
              <a:t>This is equivalent to fixing the relationship between the edge values and the off-edge values. 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dirty="0"/>
              <a:t>This changes our equations!	</a:t>
            </a:r>
          </a:p>
          <a:p>
            <a:pPr marL="0" indent="0">
              <a:buNone/>
            </a:pPr>
            <a:r>
              <a:rPr lang="en-AU" dirty="0"/>
              <a:t>					    becomes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0E3B5-28A6-4DCE-8F9B-856AC7A0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852936"/>
            <a:ext cx="93726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A324B-A094-463A-BCCA-F0E759748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5229622"/>
            <a:ext cx="60579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4DFEA-3401-4A19-A6E7-E64506359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5229622"/>
            <a:ext cx="36766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35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55B7-841E-4F63-8E24-713562B8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Finally, we get a matrix simplification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80CA9F-B03F-448D-BF11-9429321B0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412" y="2981325"/>
            <a:ext cx="6353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2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D96F-B972-4CC7-B5C0-78C9BF5B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8DBD-33C7-4467-9811-58B7E4A8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AU" dirty="0"/>
              <a:t>Make your way through the advanced tutorial notebook, and ensure you understand the process of matrix solving.</a:t>
            </a:r>
          </a:p>
          <a:p>
            <a:pPr marL="457200" indent="-457200">
              <a:buAutoNum type="arabicPeriod"/>
            </a:pPr>
            <a:r>
              <a:rPr lang="en-AU" dirty="0"/>
              <a:t>Go through lecture notes and try to understand how the Poisson matrix is derived (and ask me for help!)</a:t>
            </a:r>
          </a:p>
          <a:p>
            <a:pPr marL="457200" indent="-457200">
              <a:buAutoNum type="arabicPeriod"/>
            </a:pPr>
            <a:r>
              <a:rPr lang="en-AU" dirty="0"/>
              <a:t>Experiment with a variety of boundary conditions; for example, what if the gradient was set such that V1 = 2V0? How would that change the Poisson matrix?</a:t>
            </a:r>
          </a:p>
        </p:txBody>
      </p:sp>
    </p:spTree>
    <p:extLst>
      <p:ext uri="{BB962C8B-B14F-4D97-AF65-F5344CB8AC3E}">
        <p14:creationId xmlns:p14="http://schemas.microsoft.com/office/powerpoint/2010/main" val="2059136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1CB6-CE1E-482C-AE44-2882B051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D7E8-EB9B-494C-B464-F41DF56D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 far this is still only 1D</a:t>
            </a:r>
          </a:p>
          <a:p>
            <a:r>
              <a:rPr lang="en-AU" dirty="0"/>
              <a:t>We have fixed our Step size (a) to be constant for all positions in our mesh</a:t>
            </a:r>
          </a:p>
          <a:p>
            <a:r>
              <a:rPr lang="en-AU" dirty="0"/>
              <a:t>It is time constant</a:t>
            </a:r>
          </a:p>
          <a:p>
            <a:r>
              <a:rPr lang="en-AU" dirty="0"/>
              <a:t>Other questions / comments? Please let me know! There is a lot of ground that can be covered and I’m unsure as to what you would like.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869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1C2-D75D-424F-83C4-D12CFA6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 we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CE8-B265-427D-8728-16A8CC52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998865"/>
            <a:ext cx="4355976" cy="23169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dirty="0">
                <a:solidFill>
                  <a:srgbClr val="92D050"/>
                </a:solidFill>
              </a:rPr>
              <a:t>Beginner Level</a:t>
            </a: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Learn about iterative structures (for loop, while loop)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Perform a basic iterative computation (single variable)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EC0A26-EB14-483C-BA54-D82EE60076A3}"/>
              </a:ext>
            </a:extLst>
          </p:cNvPr>
          <p:cNvSpPr txBox="1">
            <a:spLocks/>
          </p:cNvSpPr>
          <p:nvPr/>
        </p:nvSpPr>
        <p:spPr>
          <a:xfrm>
            <a:off x="6888088" y="1998865"/>
            <a:ext cx="435597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>
                <a:solidFill>
                  <a:srgbClr val="92D050"/>
                </a:solidFill>
              </a:rPr>
              <a:t>Intermediate level </a:t>
            </a: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Learn the finite-difference approximation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Numerically integrate an ODE (without using ODE int!)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21DD5D-78A7-40B8-995C-FC651DAF122A}"/>
              </a:ext>
            </a:extLst>
          </p:cNvPr>
          <p:cNvSpPr txBox="1">
            <a:spLocks/>
          </p:cNvSpPr>
          <p:nvPr/>
        </p:nvSpPr>
        <p:spPr>
          <a:xfrm>
            <a:off x="3503712" y="4557770"/>
            <a:ext cx="435597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dirty="0">
                <a:solidFill>
                  <a:srgbClr val="92D050"/>
                </a:solidFill>
              </a:rPr>
              <a:t>Advanced Level </a:t>
            </a: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Learn the tri-diagonal matrix formulation for DEs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Solve 1D Poisson’s equation using matrices and inbuilt routines</a:t>
            </a:r>
          </a:p>
        </p:txBody>
      </p:sp>
    </p:spTree>
    <p:extLst>
      <p:ext uri="{BB962C8B-B14F-4D97-AF65-F5344CB8AC3E}">
        <p14:creationId xmlns:p14="http://schemas.microsoft.com/office/powerpoint/2010/main" val="14637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54D2-CF6C-46DF-B72C-987CEB87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Iterative Methods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03DF-F2DD-46F8-9340-E7077D91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Iterative methods are what computers are REALLY GOOD AT:</a:t>
            </a:r>
          </a:p>
          <a:p>
            <a:pPr>
              <a:buFontTx/>
              <a:buChar char="-"/>
            </a:pPr>
            <a:r>
              <a:rPr lang="en-AU" dirty="0"/>
              <a:t>Some simple calculation that needs to be repeated with small differences in input.</a:t>
            </a:r>
          </a:p>
          <a:p>
            <a:pPr>
              <a:buFontTx/>
              <a:buChar char="-"/>
            </a:pPr>
            <a:endParaRPr lang="en-AU" dirty="0"/>
          </a:p>
          <a:p>
            <a:pPr marL="0" indent="0">
              <a:buNone/>
            </a:pPr>
            <a:r>
              <a:rPr lang="en-AU" dirty="0"/>
              <a:t>ODE int (from tutorial 3) is actually an iterative method! It’s just hidden inside the </a:t>
            </a:r>
            <a:r>
              <a:rPr lang="en-AU" dirty="0" err="1"/>
              <a:t>ODEint</a:t>
            </a:r>
            <a:r>
              <a:rPr lang="en-AU" dirty="0"/>
              <a:t> function so you don’t get that experience.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It’s useful for simulations of time-evolving systems, or spatially varying systems.</a:t>
            </a:r>
          </a:p>
          <a:p>
            <a:pPr marL="0" indent="0">
              <a:buNone/>
            </a:pPr>
            <a:r>
              <a:rPr lang="en-AU" dirty="0"/>
              <a:t>The principal complication is </a:t>
            </a:r>
            <a:r>
              <a:rPr lang="en-AU" b="1" dirty="0"/>
              <a:t>the how each iteration depends on the value of the iteration before 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8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9E00-1EE2-4369-A763-455B63FC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For and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191-FC04-48E1-B3A3-96BABA6E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These loops allow us to repeat a computation a set number of times.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2CD3C-3FCB-4B11-9020-9DE5FDF4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3400552"/>
            <a:ext cx="2448272" cy="1828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381B5-05C1-4FC3-AD52-108E3681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3314328"/>
            <a:ext cx="3942438" cy="1296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A4A193-7F98-43D4-B732-506C7ADC158A}"/>
              </a:ext>
            </a:extLst>
          </p:cNvPr>
          <p:cNvSpPr txBox="1"/>
          <p:nvPr/>
        </p:nvSpPr>
        <p:spPr>
          <a:xfrm>
            <a:off x="1703512" y="2553697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loops allow us to do things a certain number of times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E3B96-D776-424B-8A80-A978595DCCD1}"/>
              </a:ext>
            </a:extLst>
          </p:cNvPr>
          <p:cNvSpPr txBox="1"/>
          <p:nvPr/>
        </p:nvSpPr>
        <p:spPr>
          <a:xfrm>
            <a:off x="6816080" y="2564904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While loops allow will keep going while something is true</a:t>
            </a:r>
          </a:p>
        </p:txBody>
      </p:sp>
    </p:spTree>
    <p:extLst>
      <p:ext uri="{BB962C8B-B14F-4D97-AF65-F5344CB8AC3E}">
        <p14:creationId xmlns:p14="http://schemas.microsoft.com/office/powerpoint/2010/main" val="345918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2341-14FC-464C-9456-9E5E4217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Iterating through time; continuous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EEBC-6E17-4FFB-A25C-A5F1A7E25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Instead of simply repeating a calculation, we can iterate through time/space to make evolving calculations. Usually this involves each calculation using the data from a previous calculation.</a:t>
            </a:r>
          </a:p>
          <a:p>
            <a:pPr marL="0" indent="0">
              <a:buNone/>
            </a:pPr>
            <a:r>
              <a:rPr lang="en-AU" dirty="0" err="1"/>
              <a:t>Eg</a:t>
            </a:r>
            <a:r>
              <a:rPr lang="en-AU" dirty="0"/>
              <a:t>, </a:t>
            </a:r>
            <a:r>
              <a:rPr lang="en-AU" dirty="0" err="1"/>
              <a:t>fibbonaci</a:t>
            </a:r>
            <a:r>
              <a:rPr lang="en-AU" dirty="0"/>
              <a:t> sequence;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most common way to do this is for time-evolving systems, where the current state depends slightly on the previous state.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21CD0-48DD-4926-B57A-FAC89AAF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3468848"/>
            <a:ext cx="57340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9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639F-E7B4-4B37-B4AD-E142B9D7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Intermediate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DE87-D2A6-4327-B11E-87E8F5BD2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22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We’re going to numerically integrate the following differential equation: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We’re NOT going to use ODE-int this time, because we are using this to develop our simulation skills (and we will soon hit problems for which </a:t>
            </a:r>
            <a:r>
              <a:rPr lang="en-AU" dirty="0" err="1"/>
              <a:t>ODEint</a:t>
            </a:r>
            <a:r>
              <a:rPr lang="en-AU" dirty="0"/>
              <a:t> is useless). </a:t>
            </a:r>
          </a:p>
          <a:p>
            <a:pPr marL="0" indent="0">
              <a:buNone/>
            </a:pP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36118-8447-477F-978F-1BB9CC3B4B0D}"/>
                  </a:ext>
                </a:extLst>
              </p:cNvPr>
              <p:cNvSpPr txBox="1"/>
              <p:nvPr/>
            </p:nvSpPr>
            <p:spPr>
              <a:xfrm>
                <a:off x="5167252" y="2276872"/>
                <a:ext cx="1857496" cy="1251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36118-8447-477F-978F-1BB9CC3B4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52" y="2276872"/>
                <a:ext cx="1857496" cy="1251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alculus II - Approximating Definite Integrals">
            <a:extLst>
              <a:ext uri="{FF2B5EF4-FFF2-40B4-BE49-F238E27FC236}">
                <a16:creationId xmlns:a16="http://schemas.microsoft.com/office/drawing/2014/main" id="{22F8EFFF-7BFE-4592-9CC2-2A8DF6716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578" y="4102224"/>
            <a:ext cx="3419872" cy="242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CDBED4-0FAC-4607-A908-FACDB0E22057}"/>
              </a:ext>
            </a:extLst>
          </p:cNvPr>
          <p:cNvSpPr txBox="1"/>
          <p:nvPr/>
        </p:nvSpPr>
        <p:spPr>
          <a:xfrm>
            <a:off x="1517939" y="4102224"/>
            <a:ext cx="493810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000" dirty="0"/>
              <a:t>To do this we will be stepping through time and evaluating x(t) as we go. 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This is a similar idea to what you may have learnt when first solving integrals.</a:t>
            </a:r>
          </a:p>
        </p:txBody>
      </p:sp>
    </p:spTree>
    <p:extLst>
      <p:ext uri="{BB962C8B-B14F-4D97-AF65-F5344CB8AC3E}">
        <p14:creationId xmlns:p14="http://schemas.microsoft.com/office/powerpoint/2010/main" val="68774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2D4E-7F5C-465F-9915-853A0390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Stepping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99D9F3-C194-4569-B82E-6402FFB7C2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988840"/>
                <a:ext cx="9144000" cy="41071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Let's say we wanted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To do this we need a </a:t>
                </a:r>
                <a:r>
                  <a:rPr lang="en-AU" b="1" dirty="0"/>
                  <a:t>step function</a:t>
                </a:r>
                <a:r>
                  <a:rPr lang="en-AU" dirty="0"/>
                  <a:t> which is a function that discretely steps through time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AU" dirty="0"/>
                  <a:t> and relates our </a:t>
                </a:r>
                <a:r>
                  <a:rPr lang="en-AU" i="1" dirty="0"/>
                  <a:t>past values of x </a:t>
                </a:r>
                <a:r>
                  <a:rPr lang="en-AU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] to our </a:t>
                </a:r>
                <a:r>
                  <a:rPr lang="en-AU" i="1" dirty="0"/>
                  <a:t>current value of x </a:t>
                </a:r>
                <a:r>
                  <a:rPr lang="en-AU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] all the way up to our final time T and its x value 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].</a:t>
                </a:r>
              </a:p>
              <a:p>
                <a:pPr marL="0" indent="0">
                  <a:buNone/>
                </a:pPr>
                <a:r>
                  <a:rPr lang="en-AU" dirty="0"/>
                  <a:t>Using our step function, we can always evaluate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by using our previous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r>
                  <a:rPr lang="en-AU" dirty="0"/>
                  <a:t>This is how iterative methods are done.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99D9F3-C194-4569-B82E-6402FFB7C2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988840"/>
                <a:ext cx="9144000" cy="4107160"/>
              </a:xfrm>
              <a:blipFill>
                <a:blip r:embed="rId2"/>
                <a:stretch>
                  <a:fillRect l="-667" t="-1484" r="-5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11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36DF-F3C3-423B-B1C2-695F2798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Determining the 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B6BA-CDA6-44A1-AB45-2BF63498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For our first step function lets use the finite-difference approximation of the derivative: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Which we can then extend: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And we get our step-function!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4E8D33-C7A9-4FD1-AE46-7A232026357C}"/>
                  </a:ext>
                </a:extLst>
              </p:cNvPr>
              <p:cNvSpPr txBox="1"/>
              <p:nvPr/>
            </p:nvSpPr>
            <p:spPr>
              <a:xfrm>
                <a:off x="4799856" y="1790404"/>
                <a:ext cx="1593578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endParaRPr lang="en-AU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4E8D33-C7A9-4FD1-AE46-7A2320263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1790404"/>
                <a:ext cx="1593578" cy="10727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22FF42-B1C5-464D-BF57-BBE5AB1D0FEF}"/>
                  </a:ext>
                </a:extLst>
              </p:cNvPr>
              <p:cNvSpPr txBox="1"/>
              <p:nvPr/>
            </p:nvSpPr>
            <p:spPr>
              <a:xfrm>
                <a:off x="3431704" y="3205793"/>
                <a:ext cx="6094520" cy="97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22FF42-B1C5-464D-BF57-BBE5AB1D0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3205793"/>
                <a:ext cx="6094520" cy="9722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58AE6E-44C5-4313-B564-AF425B122AF4}"/>
                  </a:ext>
                </a:extLst>
              </p:cNvPr>
              <p:cNvSpPr txBox="1"/>
              <p:nvPr/>
            </p:nvSpPr>
            <p:spPr>
              <a:xfrm>
                <a:off x="4079776" y="4292347"/>
                <a:ext cx="6094520" cy="97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58AE6E-44C5-4313-B564-AF425B12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4292347"/>
                <a:ext cx="6094520" cy="972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4E4222-4783-4318-B82C-7B8CC80F43FA}"/>
                  </a:ext>
                </a:extLst>
              </p:cNvPr>
              <p:cNvSpPr txBox="1"/>
              <p:nvPr/>
            </p:nvSpPr>
            <p:spPr>
              <a:xfrm>
                <a:off x="3935760" y="5655751"/>
                <a:ext cx="6094520" cy="88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4E4222-4783-4318-B82C-7B8CC80F4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5655751"/>
                <a:ext cx="6094520" cy="8804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0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434F-78E8-49C1-AC09-0B2CABEA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Notes on 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1C65-D345-42D7-9DC8-587C1503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Obviously this is more accurate at small timesteps (delta t)!</a:t>
            </a:r>
          </a:p>
          <a:p>
            <a:pPr marL="0" indent="0">
              <a:buNone/>
            </a:pPr>
            <a:r>
              <a:rPr lang="en-AU" dirty="0"/>
              <a:t>There are better numerical approximations of derivatives out there, I have used the simplest one (backward difference or backward Euler method).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FCDEC5-3B5F-40DA-9E2A-C2CC2344D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3284984"/>
            <a:ext cx="4896544" cy="3297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1365331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6923</TotalTime>
  <Words>1101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Candara</vt:lpstr>
      <vt:lpstr>Consolas</vt:lpstr>
      <vt:lpstr>Tech Computer 16x9</vt:lpstr>
      <vt:lpstr>Iterative Methods</vt:lpstr>
      <vt:lpstr>Today we will:</vt:lpstr>
      <vt:lpstr>Iterative Methods - Motivation</vt:lpstr>
      <vt:lpstr>The For and While Loops</vt:lpstr>
      <vt:lpstr>Iterating through time; continuous updates</vt:lpstr>
      <vt:lpstr>Intermediate starts here</vt:lpstr>
      <vt:lpstr>Stepping functions</vt:lpstr>
      <vt:lpstr>Determining the step function</vt:lpstr>
      <vt:lpstr>Notes on step function</vt:lpstr>
      <vt:lpstr>Advanced – 1D Poisson Equation</vt:lpstr>
      <vt:lpstr>The Tridiagonal Matrix</vt:lpstr>
      <vt:lpstr>How do we solve it?</vt:lpstr>
      <vt:lpstr>Example – Matrix Inversion</vt:lpstr>
      <vt:lpstr>Boundary conditions – Edge Voltage (Dirichlet Boundary condition) </vt:lpstr>
      <vt:lpstr>PowerPoint Presentation</vt:lpstr>
      <vt:lpstr>Boundary Condition: Constant Gradient (Neumann Boundary condition)</vt:lpstr>
      <vt:lpstr>Finally, we get a matrix simplification</vt:lpstr>
      <vt:lpstr>Your tasks</vt:lpstr>
      <vt:lpstr>Further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 Gerges</cp:lastModifiedBy>
  <cp:revision>77</cp:revision>
  <dcterms:created xsi:type="dcterms:W3CDTF">2019-01-10T23:40:23Z</dcterms:created>
  <dcterms:modified xsi:type="dcterms:W3CDTF">2022-03-18T03:47:22Z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