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65" r:id="rId7"/>
    <p:sldId id="266" r:id="rId8"/>
    <p:sldId id="267" r:id="rId9"/>
    <p:sldId id="268" r:id="rId10"/>
    <p:sldId id="259" r:id="rId11"/>
    <p:sldId id="260" r:id="rId12"/>
    <p:sldId id="269" r:id="rId13"/>
    <p:sldId id="261" r:id="rId14"/>
    <p:sldId id="262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1" d="100"/>
          <a:sy n="81" d="100"/>
        </p:scale>
        <p:origin x="72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/>
              <a:t>Analogue Digital Converters, (ADCs), Random Numbers and Fourier transforms 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3A-7DDD-40B6-BD4C-B548889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Fourier transforms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A7236-0E15-42F3-8901-26A16A164C4D}"/>
              </a:ext>
            </a:extLst>
          </p:cNvPr>
          <p:cNvGrpSpPr/>
          <p:nvPr/>
        </p:nvGrpSpPr>
        <p:grpSpPr>
          <a:xfrm>
            <a:off x="1055440" y="1864296"/>
            <a:ext cx="4536505" cy="4536504"/>
            <a:chOff x="767407" y="1988840"/>
            <a:chExt cx="4536505" cy="45365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AB5219-545E-45CE-8976-F4A5F2121E87}"/>
                </a:ext>
              </a:extLst>
            </p:cNvPr>
            <p:cNvSpPr/>
            <p:nvPr/>
          </p:nvSpPr>
          <p:spPr>
            <a:xfrm>
              <a:off x="767407" y="1988840"/>
              <a:ext cx="4536505" cy="453650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55AD2D-F86B-48B0-A425-224B3E6B5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966" y="2073399"/>
              <a:ext cx="4367386" cy="436738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6D69CA8-FABE-46A2-9DB7-7EF09BC3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576111"/>
            <a:ext cx="3638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2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03A-7DDD-40B6-BD4C-B548889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Fourier transforms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3F4AC-BF90-4067-BC1D-E1F48EDF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00200"/>
            <a:ext cx="10363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A3C-4298-4E0D-A18B-20BBCE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ADCs?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E9-E3AB-449A-9210-9E6CEF92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Analogue signals exist as a continuous range</a:t>
            </a:r>
          </a:p>
          <a:p>
            <a:endParaRPr lang="en-AU" dirty="0"/>
          </a:p>
          <a:p>
            <a:r>
              <a:rPr lang="en-AU" dirty="0"/>
              <a:t>Digital signals (including when they’re stored) can only exist as digital, </a:t>
            </a:r>
            <a:r>
              <a:rPr lang="en-AU" b="1" dirty="0"/>
              <a:t>discrete</a:t>
            </a:r>
            <a:r>
              <a:rPr lang="en-AU" dirty="0"/>
              <a:t> values!</a:t>
            </a:r>
          </a:p>
          <a:p>
            <a:endParaRPr lang="en-AU" dirty="0"/>
          </a:p>
          <a:p>
            <a:r>
              <a:rPr lang="en-AU" dirty="0"/>
              <a:t>We need some protocol for converting an</a:t>
            </a:r>
          </a:p>
          <a:p>
            <a:pPr marL="0" indent="0">
              <a:buNone/>
            </a:pPr>
            <a:r>
              <a:rPr lang="en-AU" dirty="0"/>
              <a:t>Analogue signal into a digital one.</a:t>
            </a:r>
          </a:p>
        </p:txBody>
      </p:sp>
      <p:pic>
        <p:nvPicPr>
          <p:cNvPr id="1026" name="Picture 2" descr="Image result for byte storage">
            <a:extLst>
              <a:ext uri="{FF2B5EF4-FFF2-40B4-BE49-F238E27FC236}">
                <a16:creationId xmlns:a16="http://schemas.microsoft.com/office/drawing/2014/main" id="{4884C13E-82AF-490C-BCCA-EF4B7B9D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295775"/>
            <a:ext cx="40576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1B87-0806-4C25-A639-5DB1BA2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Basic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B431-D8B6-44A6-8A56-D752187C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analogue signal is </a:t>
            </a:r>
            <a:r>
              <a:rPr lang="en-AU" b="1" dirty="0"/>
              <a:t>discretised</a:t>
            </a:r>
            <a:r>
              <a:rPr lang="en-AU" dirty="0"/>
              <a:t> – it is broken up from a series of continuous values into a series of discrete values.</a:t>
            </a:r>
          </a:p>
          <a:p>
            <a:endParaRPr lang="en-AU" dirty="0"/>
          </a:p>
          <a:p>
            <a:r>
              <a:rPr lang="en-AU" dirty="0"/>
              <a:t>Each ‘real’ value is mapped to the </a:t>
            </a:r>
            <a:r>
              <a:rPr lang="en-AU" b="1" dirty="0"/>
              <a:t>closest possible digital value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B638D8-1986-46FF-A452-9B64C56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789040"/>
            <a:ext cx="4392488" cy="289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4A55DD-4728-44F7-BAB0-B2D110D5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840914"/>
            <a:ext cx="4392488" cy="283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584A-AAD7-448F-A48B-9D9DBEE4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Bit Depth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8AC3-62A5-4457-8732-BD0E3CA3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Bit Depth</a:t>
            </a:r>
            <a:r>
              <a:rPr lang="en-AU" dirty="0"/>
              <a:t> is the number of bits that are being used to encode the signal.</a:t>
            </a:r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dirty="0"/>
              <a:t>The total number of possible values is 2^(</a:t>
            </a:r>
            <a:r>
              <a:rPr lang="en-AU" dirty="0" err="1"/>
              <a:t>num_bits</a:t>
            </a:r>
            <a:r>
              <a:rPr lang="en-AU" dirty="0"/>
              <a:t>).</a:t>
            </a:r>
          </a:p>
          <a:p>
            <a:pPr marL="0" indent="0">
              <a:buNone/>
            </a:pPr>
            <a:r>
              <a:rPr lang="en-AU" b="1" dirty="0"/>
              <a:t>	More bits = finer resolution!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Range</a:t>
            </a:r>
            <a:r>
              <a:rPr lang="en-AU" dirty="0"/>
              <a:t> is the range of values that the ADC will encode for</a:t>
            </a:r>
          </a:p>
          <a:p>
            <a:pPr marL="0" indent="0">
              <a:buNone/>
            </a:pPr>
            <a:r>
              <a:rPr lang="en-AU" dirty="0"/>
              <a:t>	If the range is too small, high/low values will be </a:t>
            </a:r>
            <a:r>
              <a:rPr lang="en-AU" dirty="0" err="1"/>
              <a:t>cutoff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If the range is too large, you are wasting a lot of your levels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b="1" dirty="0"/>
              <a:t>You need to match the range with the expected signal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7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4571-9E09-4671-9E62-D4C38785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A60-9A81-4353-98C2-284D5B52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‘Random’ numbers have to come from </a:t>
            </a:r>
            <a:r>
              <a:rPr lang="en-AU" b="1" dirty="0"/>
              <a:t>somewhere</a:t>
            </a:r>
            <a:endParaRPr lang="en-AU" dirty="0"/>
          </a:p>
          <a:p>
            <a:endParaRPr lang="en-AU" dirty="0"/>
          </a:p>
          <a:p>
            <a:r>
              <a:rPr lang="en-AU" dirty="0"/>
              <a:t>Most pseudo-random number generators will generate random numbers using a highly unstable function</a:t>
            </a:r>
          </a:p>
          <a:p>
            <a:endParaRPr lang="en-AU" dirty="0"/>
          </a:p>
          <a:p>
            <a:r>
              <a:rPr lang="en-AU" dirty="0"/>
              <a:t>‘True Random’ numbers come from natural sources – there are a lot of sources out there (</a:t>
            </a:r>
            <a:r>
              <a:rPr lang="en-AU" dirty="0" err="1"/>
              <a:t>eg</a:t>
            </a:r>
            <a:r>
              <a:rPr lang="en-AU" dirty="0"/>
              <a:t> Cosmic Background Radiation)</a:t>
            </a:r>
          </a:p>
          <a:p>
            <a:pPr lvl="1"/>
            <a:r>
              <a:rPr lang="en-AU" dirty="0"/>
              <a:t>But how much can be ‘truly random’ if the values are still influenced by our measurement apparatus?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24E0-D9EC-49A0-9D50-E6A1247D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3429000"/>
            <a:ext cx="1924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1D31-7200-41E7-AAA2-A18A02D3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8B8E-FB93-4BA5-9D63-33D5AE83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.Zip it!</a:t>
            </a:r>
          </a:p>
          <a:p>
            <a:pPr lvl="1"/>
            <a:r>
              <a:rPr lang="en-AU" dirty="0"/>
              <a:t>File compression works through identifying patterns – if your series of numbers are incompressible, then you have got a good random number generator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Go and write your own (or steal from Wikipedia), save the data and attempt to compress it. See how random you can get!</a:t>
            </a:r>
          </a:p>
          <a:p>
            <a:endParaRPr lang="en-AU" dirty="0"/>
          </a:p>
          <a:p>
            <a:r>
              <a:rPr lang="en-AU" dirty="0"/>
              <a:t>Michael’s notes on RNGs are super helpful (referenced in the tutorial notebook) and will </a:t>
            </a:r>
            <a:r>
              <a:rPr lang="en-AU" b="1" dirty="0"/>
              <a:t>probably be in </a:t>
            </a:r>
            <a:r>
              <a:rPr lang="en-AU" b="1"/>
              <a:t>the exam.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8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4373</TotalTime>
  <Words>670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 Computer 16x9</vt:lpstr>
      <vt:lpstr>Analogue Digital Converters, (ADCs), Random Numbers and Fourier transforms </vt:lpstr>
      <vt:lpstr>Why do we need ADCs?</vt:lpstr>
      <vt:lpstr>A Basic ADC</vt:lpstr>
      <vt:lpstr>Bit Depth And Range</vt:lpstr>
      <vt:lpstr>Generating Random Numbers</vt:lpstr>
      <vt:lpstr>Checking Random Numbers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2D Fourier transforms</vt:lpstr>
      <vt:lpstr>2D Fourier transforms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64</cp:revision>
  <dcterms:created xsi:type="dcterms:W3CDTF">2019-01-10T23:40:23Z</dcterms:created>
  <dcterms:modified xsi:type="dcterms:W3CDTF">2022-03-11T04:42:55Z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