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0975" cy="3381375"/>
          </a:xfrm>
          <a:custGeom>
            <a:avLst/>
            <a:gdLst/>
            <a:ahLst/>
            <a:cxnLst/>
            <a:rect l="l" t="t" r="r" b="b"/>
            <a:pathLst>
              <a:path w="180975" h="3381375">
                <a:moveTo>
                  <a:pt x="0" y="3381375"/>
                </a:moveTo>
                <a:lnTo>
                  <a:pt x="180975" y="3381375"/>
                </a:lnTo>
                <a:lnTo>
                  <a:pt x="180975" y="0"/>
                </a:lnTo>
                <a:lnTo>
                  <a:pt x="0" y="0"/>
                </a:lnTo>
                <a:lnTo>
                  <a:pt x="0" y="3381375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476625"/>
            <a:ext cx="180975" cy="3381375"/>
          </a:xfrm>
          <a:custGeom>
            <a:avLst/>
            <a:gdLst/>
            <a:ahLst/>
            <a:cxnLst/>
            <a:rect l="l" t="t" r="r" b="b"/>
            <a:pathLst>
              <a:path w="180975" h="3381375">
                <a:moveTo>
                  <a:pt x="0" y="3381374"/>
                </a:moveTo>
                <a:lnTo>
                  <a:pt x="180975" y="3381374"/>
                </a:lnTo>
                <a:lnTo>
                  <a:pt x="180975" y="0"/>
                </a:lnTo>
                <a:lnTo>
                  <a:pt x="0" y="0"/>
                </a:lnTo>
                <a:lnTo>
                  <a:pt x="0" y="3381374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943" y="648588"/>
            <a:ext cx="10040112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354" y="2024443"/>
            <a:ext cx="10575290" cy="232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8629" y="2678683"/>
            <a:ext cx="5678805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latin typeface="Century Gothic"/>
                <a:cs typeface="Century Gothic"/>
              </a:rPr>
              <a:t>Реализация</a:t>
            </a:r>
            <a:r>
              <a:rPr sz="3200" spc="-65" dirty="0">
                <a:latin typeface="Century Gothic"/>
                <a:cs typeface="Century Gothic"/>
              </a:rPr>
              <a:t> </a:t>
            </a:r>
            <a:r>
              <a:rPr sz="3200" spc="10" dirty="0">
                <a:latin typeface="Century Gothic"/>
                <a:cs typeface="Century Gothic"/>
              </a:rPr>
              <a:t>нейросетевого  </a:t>
            </a:r>
            <a:r>
              <a:rPr sz="3200" spc="5" dirty="0">
                <a:latin typeface="Century Gothic"/>
                <a:cs typeface="Century Gothic"/>
              </a:rPr>
              <a:t>алгоритма поиск пути </a:t>
            </a:r>
            <a:r>
              <a:rPr sz="3200" spc="10" dirty="0">
                <a:latin typeface="Century Gothic"/>
                <a:cs typeface="Century Gothic"/>
              </a:rPr>
              <a:t>в  </a:t>
            </a:r>
            <a:r>
              <a:rPr sz="3200" dirty="0">
                <a:latin typeface="Century Gothic"/>
                <a:cs typeface="Century Gothic"/>
              </a:rPr>
              <a:t>лабиринте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0" y="6858000"/>
                </a:moveTo>
                <a:lnTo>
                  <a:pt x="4657725" y="6858000"/>
                </a:lnTo>
                <a:lnTo>
                  <a:pt x="46577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F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5926" y="2169477"/>
            <a:ext cx="18364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solidFill>
                  <a:srgbClr val="252525"/>
                </a:solidFill>
              </a:rPr>
              <a:t>Выполнил</a:t>
            </a:r>
            <a:r>
              <a:rPr sz="1550" spc="25" dirty="0">
                <a:solidFill>
                  <a:srgbClr val="252525"/>
                </a:solidFill>
              </a:rPr>
              <a:t> </a:t>
            </a:r>
            <a:r>
              <a:rPr sz="1550" spc="20" dirty="0">
                <a:solidFill>
                  <a:srgbClr val="252525"/>
                </a:solidFill>
              </a:rPr>
              <a:t>студент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617091" y="2409361"/>
            <a:ext cx="2675890" cy="77025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65"/>
              </a:spcBef>
            </a:pPr>
            <a:r>
              <a:rPr sz="1550" spc="30" dirty="0">
                <a:solidFill>
                  <a:srgbClr val="252525"/>
                </a:solidFill>
                <a:latin typeface="Century Gothic"/>
                <a:cs typeface="Century Gothic"/>
              </a:rPr>
              <a:t>442</a:t>
            </a:r>
            <a:r>
              <a:rPr sz="1550" spc="-10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252525"/>
                </a:solidFill>
                <a:latin typeface="Century Gothic"/>
                <a:cs typeface="Century Gothic"/>
              </a:rPr>
              <a:t>группы</a:t>
            </a:r>
            <a:endParaRPr sz="1550">
              <a:latin typeface="Century Gothic"/>
              <a:cs typeface="Century Gothic"/>
            </a:endParaRPr>
          </a:p>
          <a:p>
            <a:pPr marR="10160" algn="r">
              <a:lnSpc>
                <a:spcPct val="100000"/>
              </a:lnSpc>
              <a:spcBef>
                <a:spcPts val="1070"/>
              </a:spcBef>
            </a:pPr>
            <a:r>
              <a:rPr sz="1550" spc="25" dirty="0">
                <a:solidFill>
                  <a:srgbClr val="252525"/>
                </a:solidFill>
                <a:latin typeface="Century Gothic"/>
                <a:cs typeface="Century Gothic"/>
              </a:rPr>
              <a:t>Юдинцев </a:t>
            </a:r>
            <a:r>
              <a:rPr sz="1550" spc="20" dirty="0">
                <a:solidFill>
                  <a:srgbClr val="252525"/>
                </a:solidFill>
                <a:latin typeface="Century Gothic"/>
                <a:cs typeface="Century Gothic"/>
              </a:rPr>
              <a:t>Егор</a:t>
            </a:r>
            <a:r>
              <a:rPr sz="1550" spc="-4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252525"/>
                </a:solidFill>
                <a:latin typeface="Century Gothic"/>
                <a:cs typeface="Century Gothic"/>
              </a:rPr>
              <a:t>Викторович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266" y="3526091"/>
            <a:ext cx="280733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8150">
              <a:lnSpc>
                <a:spcPct val="157400"/>
              </a:lnSpc>
              <a:spcBef>
                <a:spcPts val="95"/>
              </a:spcBef>
            </a:pPr>
            <a:r>
              <a:rPr sz="1550" spc="10" dirty="0">
                <a:solidFill>
                  <a:srgbClr val="252525"/>
                </a:solidFill>
                <a:latin typeface="Century Gothic"/>
                <a:cs typeface="Century Gothic"/>
              </a:rPr>
              <a:t>Научный </a:t>
            </a:r>
            <a:r>
              <a:rPr sz="1550" spc="20" dirty="0">
                <a:solidFill>
                  <a:srgbClr val="252525"/>
                </a:solidFill>
                <a:latin typeface="Century Gothic"/>
                <a:cs typeface="Century Gothic"/>
              </a:rPr>
              <a:t>руководитель:  </a:t>
            </a:r>
            <a:r>
              <a:rPr sz="1550" spc="10" dirty="0">
                <a:solidFill>
                  <a:srgbClr val="252525"/>
                </a:solidFill>
                <a:latin typeface="Century Gothic"/>
                <a:cs typeface="Century Gothic"/>
              </a:rPr>
              <a:t>Галяев </a:t>
            </a:r>
            <a:r>
              <a:rPr sz="1550" spc="15" dirty="0">
                <a:solidFill>
                  <a:srgbClr val="252525"/>
                </a:solidFill>
                <a:latin typeface="Century Gothic"/>
                <a:cs typeface="Century Gothic"/>
              </a:rPr>
              <a:t>Андрей</a:t>
            </a:r>
            <a:r>
              <a:rPr sz="1550" spc="114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252525"/>
                </a:solidFill>
                <a:latin typeface="Century Gothic"/>
                <a:cs typeface="Century Gothic"/>
              </a:rPr>
              <a:t>Алексеевич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" y="3171825"/>
            <a:ext cx="1095375" cy="514350"/>
          </a:xfrm>
          <a:custGeom>
            <a:avLst/>
            <a:gdLst/>
            <a:ahLst/>
            <a:cxnLst/>
            <a:rect l="l" t="t" r="r" b="b"/>
            <a:pathLst>
              <a:path w="1095375" h="514350">
                <a:moveTo>
                  <a:pt x="845612" y="0"/>
                </a:moveTo>
                <a:lnTo>
                  <a:pt x="750451" y="0"/>
                </a:lnTo>
                <a:lnTo>
                  <a:pt x="91" y="10287"/>
                </a:lnTo>
                <a:lnTo>
                  <a:pt x="0" y="60693"/>
                </a:lnTo>
                <a:lnTo>
                  <a:pt x="489" y="111099"/>
                </a:lnTo>
                <a:lnTo>
                  <a:pt x="1414" y="161505"/>
                </a:lnTo>
                <a:lnTo>
                  <a:pt x="2629" y="211912"/>
                </a:lnTo>
                <a:lnTo>
                  <a:pt x="5350" y="312724"/>
                </a:lnTo>
                <a:lnTo>
                  <a:pt x="6565" y="363131"/>
                </a:lnTo>
                <a:lnTo>
                  <a:pt x="7490" y="413537"/>
                </a:lnTo>
                <a:lnTo>
                  <a:pt x="7979" y="463943"/>
                </a:lnTo>
                <a:lnTo>
                  <a:pt x="7888" y="514350"/>
                </a:lnTo>
                <a:lnTo>
                  <a:pt x="750451" y="505841"/>
                </a:lnTo>
                <a:lnTo>
                  <a:pt x="850387" y="505841"/>
                </a:lnTo>
                <a:lnTo>
                  <a:pt x="856597" y="499491"/>
                </a:lnTo>
                <a:lnTo>
                  <a:pt x="858502" y="497967"/>
                </a:lnTo>
                <a:lnTo>
                  <a:pt x="860090" y="496316"/>
                </a:lnTo>
                <a:lnTo>
                  <a:pt x="1088309" y="267208"/>
                </a:lnTo>
                <a:lnTo>
                  <a:pt x="1093588" y="260064"/>
                </a:lnTo>
                <a:lnTo>
                  <a:pt x="1095348" y="252920"/>
                </a:lnTo>
                <a:lnTo>
                  <a:pt x="1093588" y="245776"/>
                </a:lnTo>
                <a:lnTo>
                  <a:pt x="1088309" y="238633"/>
                </a:lnTo>
                <a:lnTo>
                  <a:pt x="860090" y="9525"/>
                </a:lnTo>
                <a:lnTo>
                  <a:pt x="854997" y="9525"/>
                </a:lnTo>
                <a:lnTo>
                  <a:pt x="854997" y="4699"/>
                </a:lnTo>
                <a:lnTo>
                  <a:pt x="850387" y="4699"/>
                </a:lnTo>
                <a:lnTo>
                  <a:pt x="845612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229600" cy="6858000"/>
          </a:xfrm>
          <a:custGeom>
            <a:avLst/>
            <a:gdLst/>
            <a:ahLst/>
            <a:cxnLst/>
            <a:rect l="l" t="t" r="r" b="b"/>
            <a:pathLst>
              <a:path w="8229600" h="6858000">
                <a:moveTo>
                  <a:pt x="0" y="6858000"/>
                </a:moveTo>
                <a:lnTo>
                  <a:pt x="8229600" y="6858000"/>
                </a:lnTo>
                <a:lnTo>
                  <a:pt x="8229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0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7225"/>
            <a:ext cx="9037320" cy="1038225"/>
          </a:xfrm>
          <a:custGeom>
            <a:avLst/>
            <a:gdLst/>
            <a:ahLst/>
            <a:cxnLst/>
            <a:rect l="l" t="t" r="r" b="b"/>
            <a:pathLst>
              <a:path w="9037320" h="1038225">
                <a:moveTo>
                  <a:pt x="8644763" y="0"/>
                </a:moveTo>
                <a:lnTo>
                  <a:pt x="0" y="0"/>
                </a:lnTo>
                <a:lnTo>
                  <a:pt x="0" y="1038225"/>
                </a:lnTo>
                <a:lnTo>
                  <a:pt x="8644763" y="1038225"/>
                </a:lnTo>
                <a:lnTo>
                  <a:pt x="8651906" y="1037133"/>
                </a:lnTo>
                <a:lnTo>
                  <a:pt x="8659050" y="1034256"/>
                </a:lnTo>
                <a:lnTo>
                  <a:pt x="8666194" y="1030188"/>
                </a:lnTo>
                <a:lnTo>
                  <a:pt x="8673338" y="1025525"/>
                </a:lnTo>
                <a:lnTo>
                  <a:pt x="8673338" y="1019175"/>
                </a:lnTo>
                <a:lnTo>
                  <a:pt x="8678037" y="1019175"/>
                </a:lnTo>
                <a:lnTo>
                  <a:pt x="9029700" y="547751"/>
                </a:lnTo>
                <a:lnTo>
                  <a:pt x="9035057" y="532550"/>
                </a:lnTo>
                <a:lnTo>
                  <a:pt x="9036843" y="516731"/>
                </a:lnTo>
                <a:lnTo>
                  <a:pt x="9035057" y="502102"/>
                </a:lnTo>
                <a:lnTo>
                  <a:pt x="9029700" y="490474"/>
                </a:lnTo>
                <a:lnTo>
                  <a:pt x="8678037" y="19050"/>
                </a:lnTo>
                <a:lnTo>
                  <a:pt x="8673338" y="12700"/>
                </a:lnTo>
                <a:lnTo>
                  <a:pt x="8666194" y="8036"/>
                </a:lnTo>
                <a:lnTo>
                  <a:pt x="8659050" y="3968"/>
                </a:lnTo>
                <a:lnTo>
                  <a:pt x="8651906" y="1091"/>
                </a:lnTo>
                <a:lnTo>
                  <a:pt x="8644763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5647" y="911860"/>
            <a:ext cx="39681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DFFFF"/>
                </a:solidFill>
              </a:rPr>
              <a:t>map_generation.py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21030" y="1922843"/>
            <a:ext cx="6200140" cy="124650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70"/>
              </a:spcBef>
              <a:buClr>
                <a:srgbClr val="CA7766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Используемые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символы: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+,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|,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:,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-.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Clr>
                <a:srgbClr val="CA7766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Пункты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назначения: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G(reen),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Y(ellow),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R(ed),</a:t>
            </a:r>
            <a:r>
              <a:rPr sz="1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B(lue).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CA7766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Цель: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визуализация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передвижения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агента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в</a:t>
            </a:r>
            <a:r>
              <a:rPr sz="1800" spc="1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среде.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15375" y="2057400"/>
            <a:ext cx="3000375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3100" y="648588"/>
            <a:ext cx="25946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labyrinth.py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04514" y="1483423"/>
            <a:ext cx="6341110" cy="138938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sz="18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35353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reward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=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lay_reward(lay),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99100"/>
              </a:lnSpc>
              <a:spcBef>
                <a:spcPts val="1085"/>
              </a:spcBef>
            </a:pP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Где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lay_reward -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это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структура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данных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"ключ-значение",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в которой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ключ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номер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слоя,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а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значение  вознаграждение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на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этом</a:t>
            </a:r>
            <a:r>
              <a:rPr sz="18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слое.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7435" y="4439348"/>
            <a:ext cx="7727315" cy="111315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sz="18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35353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reward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=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cell_reward[lay][row][column],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ts val="2100"/>
              </a:lnSpc>
              <a:spcBef>
                <a:spcPts val="1190"/>
              </a:spcBef>
            </a:pP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где</a:t>
            </a:r>
            <a:r>
              <a:rPr sz="18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cell_reward</a:t>
            </a:r>
            <a:r>
              <a:rPr sz="18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трехмерный</a:t>
            </a:r>
            <a:r>
              <a:rPr sz="18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массив,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а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lay,</a:t>
            </a:r>
            <a:r>
              <a:rPr sz="18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row,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column</a:t>
            </a:r>
            <a:r>
              <a:rPr sz="1800" spc="-2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индексы 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этого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массива.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68573" y="3090672"/>
          <a:ext cx="816864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Слой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Вознаграждение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0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-(n+1)/2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latin typeface="Century Gothic"/>
                          <a:cs typeface="Century Gothic"/>
                        </a:rPr>
                        <a:t>n-1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-1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552450"/>
            <a:ext cx="514350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6735" y="1467421"/>
            <a:ext cx="7520940" cy="28702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165"/>
              </a:spcBef>
              <a:tabLst>
                <a:tab pos="500380" algn="l"/>
              </a:tabLst>
            </a:pPr>
            <a:r>
              <a:rPr sz="18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35353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Шестивложенный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цикл:</a:t>
            </a:r>
            <a:endParaRPr sz="1800">
              <a:latin typeface="Century Gothic"/>
              <a:cs typeface="Century Gothic"/>
            </a:endParaRPr>
          </a:p>
          <a:p>
            <a:pPr marL="500380" indent="-344170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AutoNum type="arabicPeriod"/>
              <a:tabLst>
                <a:tab pos="500380" algn="l"/>
                <a:tab pos="501015" algn="l"/>
              </a:tabLst>
            </a:pPr>
            <a:r>
              <a:rPr sz="1800" dirty="0">
                <a:latin typeface="Century Gothic"/>
                <a:cs typeface="Century Gothic"/>
              </a:rPr>
              <a:t>3 </a:t>
            </a:r>
            <a:r>
              <a:rPr sz="1800" spc="-10" dirty="0">
                <a:latin typeface="Century Gothic"/>
                <a:cs typeface="Century Gothic"/>
              </a:rPr>
              <a:t>пространственных </a:t>
            </a:r>
            <a:r>
              <a:rPr sz="1800" spc="-20" dirty="0">
                <a:latin typeface="Century Gothic"/>
                <a:cs typeface="Century Gothic"/>
              </a:rPr>
              <a:t>параметра </a:t>
            </a:r>
            <a:r>
              <a:rPr sz="1800" spc="-5" dirty="0">
                <a:latin typeface="Century Gothic"/>
                <a:cs typeface="Century Gothic"/>
              </a:rPr>
              <a:t>(lay, </a:t>
            </a:r>
            <a:r>
              <a:rPr sz="1800" dirty="0">
                <a:latin typeface="Century Gothic"/>
                <a:cs typeface="Century Gothic"/>
              </a:rPr>
              <a:t>row,</a:t>
            </a:r>
            <a:r>
              <a:rPr sz="1800" spc="-295" dirty="0">
                <a:latin typeface="Century Gothic"/>
                <a:cs typeface="Century Gothic"/>
              </a:rPr>
              <a:t> </a:t>
            </a:r>
            <a:r>
              <a:rPr sz="1800" spc="30" dirty="0">
                <a:latin typeface="Century Gothic"/>
                <a:cs typeface="Century Gothic"/>
              </a:rPr>
              <a:t>column),</a:t>
            </a:r>
            <a:endParaRPr sz="1800">
              <a:latin typeface="Century Gothic"/>
              <a:cs typeface="Century Gothic"/>
            </a:endParaRPr>
          </a:p>
          <a:p>
            <a:pPr marL="500380" indent="-34417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00380" algn="l"/>
                <a:tab pos="501015" algn="l"/>
              </a:tabLst>
            </a:pPr>
            <a:r>
              <a:rPr sz="1800" dirty="0">
                <a:latin typeface="Century Gothic"/>
                <a:cs typeface="Century Gothic"/>
              </a:rPr>
              <a:t>2 </a:t>
            </a:r>
            <a:r>
              <a:rPr sz="1800" spc="-15" dirty="0">
                <a:latin typeface="Century Gothic"/>
                <a:cs typeface="Century Gothic"/>
              </a:rPr>
              <a:t>по </a:t>
            </a:r>
            <a:r>
              <a:rPr sz="1800" spc="10" dirty="0">
                <a:latin typeface="Century Gothic"/>
                <a:cs typeface="Century Gothic"/>
              </a:rPr>
              <a:t>состояниям </a:t>
            </a:r>
            <a:r>
              <a:rPr sz="1800" spc="-5" dirty="0">
                <a:latin typeface="Century Gothic"/>
                <a:cs typeface="Century Gothic"/>
              </a:rPr>
              <a:t>объекта </a:t>
            </a:r>
            <a:r>
              <a:rPr sz="1800" dirty="0">
                <a:latin typeface="Century Gothic"/>
                <a:cs typeface="Century Gothic"/>
              </a:rPr>
              <a:t>и </a:t>
            </a:r>
            <a:r>
              <a:rPr sz="1800" spc="-10" dirty="0">
                <a:latin typeface="Century Gothic"/>
                <a:cs typeface="Century Gothic"/>
              </a:rPr>
              <a:t>пунктов</a:t>
            </a:r>
            <a:r>
              <a:rPr sz="1800" spc="-1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назначения,</a:t>
            </a:r>
            <a:endParaRPr sz="1800">
              <a:latin typeface="Century Gothic"/>
              <a:cs typeface="Century Gothic"/>
            </a:endParaRPr>
          </a:p>
          <a:p>
            <a:pPr marL="500380" indent="-34417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00380" algn="l"/>
                <a:tab pos="501015" algn="l"/>
              </a:tabLst>
            </a:pPr>
            <a:r>
              <a:rPr sz="1800" dirty="0">
                <a:latin typeface="Century Gothic"/>
                <a:cs typeface="Century Gothic"/>
              </a:rPr>
              <a:t>1 </a:t>
            </a:r>
            <a:r>
              <a:rPr sz="1800" spc="-15" dirty="0">
                <a:latin typeface="Century Gothic"/>
                <a:cs typeface="Century Gothic"/>
              </a:rPr>
              <a:t>по </a:t>
            </a:r>
            <a:r>
              <a:rPr sz="1800" spc="-10" dirty="0">
                <a:latin typeface="Century Gothic"/>
                <a:cs typeface="Century Gothic"/>
              </a:rPr>
              <a:t>возможным</a:t>
            </a:r>
            <a:r>
              <a:rPr sz="1800" spc="65" dirty="0">
                <a:latin typeface="Century Gothic"/>
                <a:cs typeface="Century Gothic"/>
              </a:rPr>
              <a:t> </a:t>
            </a:r>
            <a:r>
              <a:rPr sz="1800" spc="10" dirty="0">
                <a:latin typeface="Century Gothic"/>
                <a:cs typeface="Century Gothic"/>
              </a:rPr>
              <a:t>действиям.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1800" spc="-10" dirty="0">
                <a:latin typeface="Century Gothic"/>
                <a:cs typeface="Century Gothic"/>
              </a:rPr>
              <a:t>Внутри </a:t>
            </a:r>
            <a:r>
              <a:rPr sz="1800" dirty="0">
                <a:latin typeface="Century Gothic"/>
                <a:cs typeface="Century Gothic"/>
              </a:rPr>
              <a:t>шестивложенного цикла </a:t>
            </a:r>
            <a:r>
              <a:rPr sz="1800" spc="-5" dirty="0">
                <a:latin typeface="Century Gothic"/>
                <a:cs typeface="Century Gothic"/>
              </a:rPr>
              <a:t>заполняется </a:t>
            </a:r>
            <a:r>
              <a:rPr sz="1800" spc="-15" dirty="0">
                <a:latin typeface="Century Gothic"/>
                <a:cs typeface="Century Gothic"/>
              </a:rPr>
              <a:t>первичная </a:t>
            </a:r>
            <a:r>
              <a:rPr sz="1800" spc="-10" dirty="0">
                <a:latin typeface="Century Gothic"/>
                <a:cs typeface="Century Gothic"/>
              </a:rPr>
              <a:t>матрица  вознаграждений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839" y="648335"/>
            <a:ext cx="14776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/>
              <a:t>P[442]?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13715" y="1852440"/>
            <a:ext cx="5107305" cy="13792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5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550" dirty="0">
                <a:latin typeface="Century Gothic"/>
                <a:cs typeface="Century Gothic"/>
              </a:rPr>
              <a:t>(action, </a:t>
            </a:r>
            <a:r>
              <a:rPr sz="1550" spc="-5" dirty="0">
                <a:latin typeface="Century Gothic"/>
                <a:cs typeface="Century Gothic"/>
              </a:rPr>
              <a:t>[(probability, </a:t>
            </a:r>
            <a:r>
              <a:rPr sz="1550" spc="5" dirty="0">
                <a:latin typeface="Century Gothic"/>
                <a:cs typeface="Century Gothic"/>
              </a:rPr>
              <a:t>nextstate, reward,</a:t>
            </a:r>
            <a:r>
              <a:rPr sz="1550" spc="275" dirty="0">
                <a:latin typeface="Century Gothic"/>
                <a:cs typeface="Century Gothic"/>
              </a:rPr>
              <a:t> </a:t>
            </a:r>
            <a:r>
              <a:rPr sz="1550" spc="-5" dirty="0">
                <a:latin typeface="Century Gothic"/>
                <a:cs typeface="Century Gothic"/>
              </a:rPr>
              <a:t>done)]).</a:t>
            </a:r>
            <a:endParaRPr sz="155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550" spc="20" dirty="0">
                <a:latin typeface="Century Gothic"/>
                <a:cs typeface="Century Gothic"/>
              </a:rPr>
              <a:t>Значения </a:t>
            </a:r>
            <a:r>
              <a:rPr sz="1550" spc="25" dirty="0">
                <a:latin typeface="Century Gothic"/>
                <a:cs typeface="Century Gothic"/>
              </a:rPr>
              <a:t>0-7 </a:t>
            </a:r>
            <a:r>
              <a:rPr sz="1550" spc="5" dirty="0">
                <a:latin typeface="Century Gothic"/>
                <a:cs typeface="Century Gothic"/>
              </a:rPr>
              <a:t>- </a:t>
            </a:r>
            <a:r>
              <a:rPr sz="1550" spc="15" dirty="0">
                <a:latin typeface="Century Gothic"/>
                <a:cs typeface="Century Gothic"/>
              </a:rPr>
              <a:t>возможные </a:t>
            </a:r>
            <a:r>
              <a:rPr sz="1550" spc="20" dirty="0">
                <a:latin typeface="Century Gothic"/>
                <a:cs typeface="Century Gothic"/>
              </a:rPr>
              <a:t>действия</a:t>
            </a:r>
            <a:r>
              <a:rPr sz="1550" spc="165" dirty="0">
                <a:latin typeface="Century Gothic"/>
                <a:cs typeface="Century Gothic"/>
              </a:rPr>
              <a:t> </a:t>
            </a:r>
            <a:r>
              <a:rPr sz="1550" spc="15" dirty="0">
                <a:latin typeface="Century Gothic"/>
                <a:cs typeface="Century Gothic"/>
              </a:rPr>
              <a:t>агента.</a:t>
            </a:r>
            <a:endParaRPr sz="1550">
              <a:latin typeface="Century Gothic"/>
              <a:cs typeface="Century Gothic"/>
            </a:endParaRPr>
          </a:p>
          <a:p>
            <a:pPr marL="355600" marR="222250" indent="-343535">
              <a:lnSpc>
                <a:spcPct val="100899"/>
              </a:lnSpc>
              <a:spcBef>
                <a:spcPts val="105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550" spc="15" dirty="0">
                <a:latin typeface="Century Gothic"/>
                <a:cs typeface="Century Gothic"/>
              </a:rPr>
              <a:t>done </a:t>
            </a:r>
            <a:r>
              <a:rPr sz="1550" spc="5" dirty="0">
                <a:latin typeface="Century Gothic"/>
                <a:cs typeface="Century Gothic"/>
              </a:rPr>
              <a:t>- характеризует, </a:t>
            </a:r>
            <a:r>
              <a:rPr sz="1550" spc="15" dirty="0">
                <a:latin typeface="Century Gothic"/>
                <a:cs typeface="Century Gothic"/>
              </a:rPr>
              <a:t>удалось </a:t>
            </a:r>
            <a:r>
              <a:rPr sz="1550" spc="25" dirty="0">
                <a:latin typeface="Century Gothic"/>
                <a:cs typeface="Century Gothic"/>
              </a:rPr>
              <a:t>ли </a:t>
            </a:r>
            <a:r>
              <a:rPr sz="1550" spc="20" dirty="0">
                <a:latin typeface="Century Gothic"/>
                <a:cs typeface="Century Gothic"/>
              </a:rPr>
              <a:t>выполнить  поставленную</a:t>
            </a:r>
            <a:r>
              <a:rPr sz="1550" spc="45" dirty="0">
                <a:latin typeface="Century Gothic"/>
                <a:cs typeface="Century Gothic"/>
              </a:rPr>
              <a:t> </a:t>
            </a:r>
            <a:r>
              <a:rPr sz="1550" spc="5" dirty="0">
                <a:latin typeface="Century Gothic"/>
                <a:cs typeface="Century Gothic"/>
              </a:rPr>
              <a:t>задачу.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5525" y="1952625"/>
            <a:ext cx="5448300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13350" marR="5080" indent="-3145790">
              <a:lnSpc>
                <a:spcPct val="101699"/>
              </a:lnSpc>
              <a:spcBef>
                <a:spcPts val="50"/>
              </a:spcBef>
            </a:pPr>
            <a:r>
              <a:rPr sz="2400" dirty="0"/>
              <a:t>Последовательность действий агента в </a:t>
            </a:r>
            <a:r>
              <a:rPr sz="2400" spc="10" dirty="0"/>
              <a:t>какой-то</a:t>
            </a:r>
            <a:r>
              <a:rPr sz="2400" spc="-250" dirty="0"/>
              <a:t> </a:t>
            </a:r>
            <a:r>
              <a:rPr sz="2400" spc="5" dirty="0"/>
              <a:t>из  эпизодов.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8575" y="1733550"/>
            <a:ext cx="6515100" cy="367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74142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Основной </a:t>
            </a:r>
            <a:r>
              <a:rPr spc="-5" dirty="0"/>
              <a:t>алгоритм:</a:t>
            </a:r>
            <a:r>
              <a:rPr spc="40" dirty="0"/>
              <a:t> </a:t>
            </a:r>
            <a:r>
              <a:rPr spc="-5" dirty="0"/>
              <a:t>Q-learning.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24443"/>
            <a:ext cx="7107555" cy="124650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4965" algn="l"/>
              </a:tabLst>
            </a:pPr>
            <a:r>
              <a:rPr sz="18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35353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Для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основного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алгоритма: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main.py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основная часть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программы реализована</a:t>
            </a:r>
            <a:r>
              <a:rPr sz="1800" spc="-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здесь.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discrete.py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вспомогательный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файл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от</a:t>
            </a:r>
            <a:r>
              <a:rPr sz="1800" spc="-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OpenAI.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3100" y="648588"/>
            <a:ext cx="24530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discrete.py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159952"/>
            <a:ext cx="8105775" cy="9772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260985" indent="-342900">
              <a:lnSpc>
                <a:spcPct val="100899"/>
              </a:lnSpc>
              <a:spcBef>
                <a:spcPts val="8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env.reset()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перезапускает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среду;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возвращает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новое</a:t>
            </a:r>
            <a:r>
              <a:rPr sz="18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случайное 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состояние.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env.step()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продвигает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развитие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окружающей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среды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на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один</a:t>
            </a:r>
            <a:r>
              <a:rPr sz="1800" spc="-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шаг.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3878" y="648588"/>
            <a:ext cx="1814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</a:t>
            </a:r>
            <a:r>
              <a:rPr spc="5" dirty="0"/>
              <a:t>a</a:t>
            </a:r>
            <a:r>
              <a:rPr spc="-50" dirty="0"/>
              <a:t>i</a:t>
            </a:r>
            <a:r>
              <a:rPr spc="-25" dirty="0"/>
              <a:t>n.</a:t>
            </a:r>
            <a:r>
              <a:rPr spc="10" dirty="0"/>
              <a:t>p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24443"/>
            <a:ext cx="5662930" cy="84581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env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сердце</a:t>
            </a:r>
            <a:r>
              <a:rPr sz="18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OpenAI.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env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=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gym.make("Labyrinth")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 содание</a:t>
            </a:r>
            <a:r>
              <a:rPr sz="1800" spc="-2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среды.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28061" y="3179191"/>
          <a:ext cx="9057639" cy="2595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Параметр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Пояснение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total_episodes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Количество эпизодов в</a:t>
                      </a:r>
                      <a:r>
                        <a:rPr sz="1800" spc="-9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5" dirty="0">
                          <a:latin typeface="Century Gothic"/>
                          <a:cs typeface="Century Gothic"/>
                        </a:rPr>
                        <a:t>обучении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latin typeface="Century Gothic"/>
                          <a:cs typeface="Century Gothic"/>
                        </a:rPr>
                        <a:t>total_test_episodes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Количество 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контрольных</a:t>
                      </a:r>
                      <a:r>
                        <a:rPr sz="1800" spc="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Century Gothic"/>
                          <a:cs typeface="Century Gothic"/>
                        </a:rPr>
                        <a:t>эпизодов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15" dirty="0">
                          <a:latin typeface="Century Gothic"/>
                          <a:cs typeface="Century Gothic"/>
                        </a:rPr>
                        <a:t>max_steps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Максимальное </a:t>
                      </a:r>
                      <a:r>
                        <a:rPr sz="1800" spc="5" dirty="0">
                          <a:latin typeface="Century Gothic"/>
                          <a:cs typeface="Century Gothic"/>
                        </a:rPr>
                        <a:t>число шагов 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внутри </a:t>
                      </a:r>
                      <a:r>
                        <a:rPr sz="1800" dirty="0">
                          <a:latin typeface="Century Gothic"/>
                          <a:cs typeface="Century Gothic"/>
                        </a:rPr>
                        <a:t>каждого</a:t>
                      </a:r>
                      <a:r>
                        <a:rPr sz="1800" spc="-6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Century Gothic"/>
                          <a:cs typeface="Century Gothic"/>
                        </a:rPr>
                        <a:t>эпизода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5" dirty="0">
                          <a:latin typeface="Century Gothic"/>
                          <a:cs typeface="Century Gothic"/>
                        </a:rPr>
                        <a:t>alpha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5" dirty="0">
                          <a:latin typeface="Century Gothic"/>
                          <a:cs typeface="Century Gothic"/>
                        </a:rPr>
                        <a:t>Темп</a:t>
                      </a:r>
                      <a:r>
                        <a:rPr sz="1800" spc="-8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5" dirty="0">
                          <a:latin typeface="Century Gothic"/>
                          <a:cs typeface="Century Gothic"/>
                        </a:rPr>
                        <a:t>обучения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5" dirty="0">
                          <a:latin typeface="Century Gothic"/>
                          <a:cs typeface="Century Gothic"/>
                        </a:rPr>
                        <a:t>gamma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Дисконтирующий</a:t>
                      </a:r>
                      <a:r>
                        <a:rPr sz="18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множитель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30" dirty="0">
                          <a:latin typeface="Century Gothic"/>
                          <a:cs typeface="Century Gothic"/>
                        </a:rPr>
                        <a:t>epsilon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"Любопытность"</a:t>
                      </a:r>
                      <a:r>
                        <a:rPr sz="1800" spc="6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агента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428625"/>
            <a:ext cx="6972300" cy="613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2554" y="648588"/>
            <a:ext cx="62255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Исследование</a:t>
            </a:r>
            <a:r>
              <a:rPr spc="-105" dirty="0"/>
              <a:t> </a:t>
            </a:r>
            <a:r>
              <a:rPr spc="-5" dirty="0"/>
              <a:t>алгоритма.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24443"/>
            <a:ext cx="7272655" cy="84581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Модель,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в которой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не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учитываются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физические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параметры.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Модель,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в которой учитывается высота</a:t>
            </a:r>
            <a:r>
              <a:rPr sz="1800" spc="-2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слоя.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8584" y="648588"/>
            <a:ext cx="11842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П</a:t>
            </a:r>
            <a:r>
              <a:rPr spc="20" dirty="0"/>
              <a:t>л</a:t>
            </a:r>
            <a:r>
              <a:rPr spc="10" dirty="0"/>
              <a:t>а</a:t>
            </a:r>
            <a:r>
              <a:rPr dirty="0"/>
              <a:t>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30412"/>
            <a:ext cx="4505960" cy="20097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Теоретическое</a:t>
            </a:r>
            <a:r>
              <a:rPr sz="24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введение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Постановка</a:t>
            </a:r>
            <a:r>
              <a:rPr sz="240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задачи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Программная</a:t>
            </a:r>
            <a:r>
              <a:rPr sz="2400" spc="-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реализация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Заключение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1345" y="648335"/>
            <a:ext cx="78130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30" dirty="0"/>
              <a:t>Модель </a:t>
            </a:r>
            <a:r>
              <a:rPr sz="3200" spc="15" dirty="0"/>
              <a:t>без </a:t>
            </a:r>
            <a:r>
              <a:rPr sz="3200" spc="10" dirty="0"/>
              <a:t>физических</a:t>
            </a:r>
            <a:r>
              <a:rPr sz="3200" spc="-505" dirty="0"/>
              <a:t> </a:t>
            </a:r>
            <a:r>
              <a:rPr sz="3200" dirty="0"/>
              <a:t>параметров.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095625" y="1384363"/>
            <a:ext cx="3143250" cy="18383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Фиксируем: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700" spc="15" dirty="0">
                <a:solidFill>
                  <a:srgbClr val="353535"/>
                </a:solidFill>
                <a:latin typeface="Century Gothic"/>
                <a:cs typeface="Century Gothic"/>
              </a:rPr>
              <a:t>1.	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gamma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=</a:t>
            </a:r>
            <a:r>
              <a:rPr sz="1700" spc="-2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0.75,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1700" spc="15" dirty="0">
                <a:solidFill>
                  <a:srgbClr val="353535"/>
                </a:solidFill>
                <a:latin typeface="Century Gothic"/>
                <a:cs typeface="Century Gothic"/>
              </a:rPr>
              <a:t>2.	</a:t>
            </a:r>
            <a:r>
              <a:rPr sz="1700" spc="40" dirty="0">
                <a:solidFill>
                  <a:srgbClr val="404040"/>
                </a:solidFill>
                <a:latin typeface="Century Gothic"/>
                <a:cs typeface="Century Gothic"/>
              </a:rPr>
              <a:t>alpha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=</a:t>
            </a:r>
            <a:r>
              <a:rPr sz="1700" spc="-3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0.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Варьируем</a:t>
            </a:r>
            <a:r>
              <a:rPr sz="1700" spc="-2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от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50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до</a:t>
            </a:r>
            <a:r>
              <a:rPr sz="1700" spc="-1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50000.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6225" y="3495675"/>
            <a:ext cx="3724275" cy="280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6575" y="3495675"/>
            <a:ext cx="3762375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4328" y="6475729"/>
            <a:ext cx="59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entury Gothic"/>
                <a:cs typeface="Century Gothic"/>
              </a:rPr>
              <a:t>N</a:t>
            </a:r>
            <a:r>
              <a:rPr sz="1800" spc="30" dirty="0">
                <a:latin typeface="Century Gothic"/>
                <a:cs typeface="Century Gothic"/>
              </a:rPr>
              <a:t>=</a:t>
            </a:r>
            <a:r>
              <a:rPr sz="1800" spc="-25" dirty="0">
                <a:latin typeface="Century Gothic"/>
                <a:cs typeface="Century Gothic"/>
              </a:rPr>
              <a:t>5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4129" y="6477000"/>
            <a:ext cx="962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entury Gothic"/>
                <a:cs typeface="Century Gothic"/>
              </a:rPr>
              <a:t>N</a:t>
            </a:r>
            <a:r>
              <a:rPr sz="1800" spc="30" dirty="0">
                <a:latin typeface="Century Gothic"/>
                <a:cs typeface="Century Gothic"/>
              </a:rPr>
              <a:t>=</a:t>
            </a:r>
            <a:r>
              <a:rPr sz="1800" spc="-25" dirty="0">
                <a:latin typeface="Century Gothic"/>
                <a:cs typeface="Century Gothic"/>
              </a:rPr>
              <a:t>5000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375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0" y="6858000"/>
                </a:moveTo>
                <a:lnTo>
                  <a:pt x="95250" y="6858000"/>
                </a:lnTo>
                <a:lnTo>
                  <a:pt x="952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81375"/>
            <a:ext cx="6067425" cy="95250"/>
          </a:xfrm>
          <a:custGeom>
            <a:avLst/>
            <a:gdLst/>
            <a:ahLst/>
            <a:cxnLst/>
            <a:rect l="l" t="t" r="r" b="b"/>
            <a:pathLst>
              <a:path w="6067425" h="95250">
                <a:moveTo>
                  <a:pt x="0" y="95250"/>
                </a:moveTo>
                <a:lnTo>
                  <a:pt x="6067425" y="95250"/>
                </a:lnTo>
                <a:lnTo>
                  <a:pt x="606742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7425" y="3381375"/>
            <a:ext cx="6124575" cy="95250"/>
          </a:xfrm>
          <a:custGeom>
            <a:avLst/>
            <a:gdLst/>
            <a:ahLst/>
            <a:cxnLst/>
            <a:rect l="l" t="t" r="r" b="b"/>
            <a:pathLst>
              <a:path w="6124575" h="95250">
                <a:moveTo>
                  <a:pt x="0" y="95250"/>
                </a:moveTo>
                <a:lnTo>
                  <a:pt x="6124575" y="95250"/>
                </a:lnTo>
                <a:lnTo>
                  <a:pt x="612457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525" y="0"/>
            <a:ext cx="4229100" cy="291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8075" y="351683"/>
            <a:ext cx="3456991" cy="257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8275" y="3524250"/>
            <a:ext cx="4019550" cy="3000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5700" y="3930270"/>
            <a:ext cx="3605519" cy="2550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44064" y="2888551"/>
            <a:ext cx="2199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Gothic"/>
                <a:cs typeface="Century Gothic"/>
              </a:rPr>
              <a:t>alpha </a:t>
            </a:r>
            <a:r>
              <a:rPr sz="1800" dirty="0">
                <a:latin typeface="Century Gothic"/>
                <a:cs typeface="Century Gothic"/>
              </a:rPr>
              <a:t>= </a:t>
            </a:r>
            <a:r>
              <a:rPr sz="1800" spc="-10" dirty="0">
                <a:latin typeface="Century Gothic"/>
                <a:cs typeface="Century Gothic"/>
              </a:rPr>
              <a:t>0.2,</a:t>
            </a:r>
            <a:r>
              <a:rPr sz="1800" spc="-114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5826" y="2889567"/>
            <a:ext cx="2200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Gothic"/>
                <a:cs typeface="Century Gothic"/>
              </a:rPr>
              <a:t>alpha </a:t>
            </a:r>
            <a:r>
              <a:rPr sz="1800" dirty="0">
                <a:latin typeface="Century Gothic"/>
                <a:cs typeface="Century Gothic"/>
              </a:rPr>
              <a:t>= </a:t>
            </a:r>
            <a:r>
              <a:rPr sz="1800" spc="-10" dirty="0">
                <a:latin typeface="Century Gothic"/>
                <a:cs typeface="Century Gothic"/>
              </a:rPr>
              <a:t>0.6,</a:t>
            </a:r>
            <a:r>
              <a:rPr sz="1800" spc="-9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1916" y="6491287"/>
            <a:ext cx="220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Gothic"/>
                <a:cs typeface="Century Gothic"/>
              </a:rPr>
              <a:t>alpha </a:t>
            </a:r>
            <a:r>
              <a:rPr sz="1800" dirty="0">
                <a:latin typeface="Century Gothic"/>
                <a:cs typeface="Century Gothic"/>
              </a:rPr>
              <a:t>= </a:t>
            </a:r>
            <a:r>
              <a:rPr sz="1800" spc="-10" dirty="0">
                <a:latin typeface="Century Gothic"/>
                <a:cs typeface="Century Gothic"/>
              </a:rPr>
              <a:t>1.0,</a:t>
            </a:r>
            <a:r>
              <a:rPr sz="1800" spc="-9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6456" y="6492557"/>
            <a:ext cx="2533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alpha_cr=1.45,</a:t>
            </a:r>
            <a:r>
              <a:rPr sz="1800" spc="-8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50" y="0"/>
            <a:ext cx="3867150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8375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0" y="6858000"/>
                </a:moveTo>
                <a:lnTo>
                  <a:pt x="95250" y="6858000"/>
                </a:lnTo>
                <a:lnTo>
                  <a:pt x="952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8725" y="3238500"/>
            <a:ext cx="3876675" cy="290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1375"/>
            <a:ext cx="6067425" cy="95250"/>
          </a:xfrm>
          <a:custGeom>
            <a:avLst/>
            <a:gdLst/>
            <a:ahLst/>
            <a:cxnLst/>
            <a:rect l="l" t="t" r="r" b="b"/>
            <a:pathLst>
              <a:path w="6067425" h="95250">
                <a:moveTo>
                  <a:pt x="0" y="95250"/>
                </a:moveTo>
                <a:lnTo>
                  <a:pt x="6067425" y="95250"/>
                </a:lnTo>
                <a:lnTo>
                  <a:pt x="606742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7425" y="3381375"/>
            <a:ext cx="6124575" cy="95250"/>
          </a:xfrm>
          <a:custGeom>
            <a:avLst/>
            <a:gdLst/>
            <a:ahLst/>
            <a:cxnLst/>
            <a:rect l="l" t="t" r="r" b="b"/>
            <a:pathLst>
              <a:path w="6124575" h="95250">
                <a:moveTo>
                  <a:pt x="0" y="95250"/>
                </a:moveTo>
                <a:lnTo>
                  <a:pt x="6124575" y="95250"/>
                </a:lnTo>
                <a:lnTo>
                  <a:pt x="612457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7936" y="3819822"/>
            <a:ext cx="3304654" cy="2417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4726" y="399871"/>
            <a:ext cx="3413968" cy="2483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98130" y="6316345"/>
            <a:ext cx="277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entury Gothic"/>
                <a:cs typeface="Century Gothic"/>
              </a:rPr>
              <a:t>gamma_cr=1.05,</a:t>
            </a:r>
            <a:r>
              <a:rPr sz="1800" spc="-23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095" y="6322695"/>
            <a:ext cx="2313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entury Gothic"/>
                <a:cs typeface="Century Gothic"/>
              </a:rPr>
              <a:t>gamma=1.0,</a:t>
            </a:r>
            <a:r>
              <a:rPr sz="1800" spc="-22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5868" y="2982912"/>
            <a:ext cx="2381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entury Gothic"/>
                <a:cs typeface="Century Gothic"/>
              </a:rPr>
              <a:t>gamma= </a:t>
            </a:r>
            <a:r>
              <a:rPr sz="1800" spc="-10" dirty="0">
                <a:latin typeface="Century Gothic"/>
                <a:cs typeface="Century Gothic"/>
              </a:rPr>
              <a:t>0.6,</a:t>
            </a:r>
            <a:r>
              <a:rPr sz="1800" spc="-21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254" y="2969577"/>
            <a:ext cx="2314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entury Gothic"/>
                <a:cs typeface="Century Gothic"/>
              </a:rPr>
              <a:t>gamma=0.2,</a:t>
            </a:r>
            <a:r>
              <a:rPr sz="1800" spc="-24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8216" y="648588"/>
            <a:ext cx="81114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Модель, </a:t>
            </a:r>
            <a:r>
              <a:rPr spc="-10" dirty="0"/>
              <a:t>учитывающая </a:t>
            </a:r>
            <a:r>
              <a:rPr spc="-20" dirty="0"/>
              <a:t>высоту</a:t>
            </a:r>
            <a:r>
              <a:rPr spc="114" dirty="0"/>
              <a:t> </a:t>
            </a:r>
            <a:r>
              <a:rPr spc="-10" dirty="0"/>
              <a:t>слоя.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24443"/>
            <a:ext cx="2473325" cy="204787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353535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Фиксируем: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4965" algn="l"/>
              </a:tabLst>
            </a:pPr>
            <a:r>
              <a:rPr sz="1800" spc="-15" dirty="0">
                <a:solidFill>
                  <a:srgbClr val="353535"/>
                </a:solidFill>
                <a:latin typeface="Century Gothic"/>
                <a:cs typeface="Century Gothic"/>
              </a:rPr>
              <a:t>1.	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gamma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=</a:t>
            </a:r>
            <a:r>
              <a:rPr sz="1800" spc="-2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0.85,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800" spc="-15" dirty="0">
                <a:solidFill>
                  <a:srgbClr val="353535"/>
                </a:solidFill>
                <a:latin typeface="Century Gothic"/>
                <a:cs typeface="Century Gothic"/>
              </a:rPr>
              <a:t>2.	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N=5000.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353535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Варьируем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alpha.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375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0" y="6858000"/>
                </a:moveTo>
                <a:lnTo>
                  <a:pt x="95250" y="6858000"/>
                </a:lnTo>
                <a:lnTo>
                  <a:pt x="952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81375"/>
            <a:ext cx="6067425" cy="95250"/>
          </a:xfrm>
          <a:custGeom>
            <a:avLst/>
            <a:gdLst/>
            <a:ahLst/>
            <a:cxnLst/>
            <a:rect l="l" t="t" r="r" b="b"/>
            <a:pathLst>
              <a:path w="6067425" h="95250">
                <a:moveTo>
                  <a:pt x="0" y="95250"/>
                </a:moveTo>
                <a:lnTo>
                  <a:pt x="6067425" y="95250"/>
                </a:lnTo>
                <a:lnTo>
                  <a:pt x="606742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7425" y="3381375"/>
            <a:ext cx="6124575" cy="95250"/>
          </a:xfrm>
          <a:custGeom>
            <a:avLst/>
            <a:gdLst/>
            <a:ahLst/>
            <a:cxnLst/>
            <a:rect l="l" t="t" r="r" b="b"/>
            <a:pathLst>
              <a:path w="6124575" h="95250">
                <a:moveTo>
                  <a:pt x="0" y="95250"/>
                </a:moveTo>
                <a:lnTo>
                  <a:pt x="6124575" y="95250"/>
                </a:lnTo>
                <a:lnTo>
                  <a:pt x="612457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0054" y="28885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Gothic"/>
                <a:cs typeface="Century Gothic"/>
              </a:rPr>
              <a:t>alpha </a:t>
            </a:r>
            <a:r>
              <a:rPr sz="1800" dirty="0">
                <a:latin typeface="Century Gothic"/>
                <a:cs typeface="Century Gothic"/>
              </a:rPr>
              <a:t>= </a:t>
            </a:r>
            <a:r>
              <a:rPr sz="1800" spc="-10" dirty="0">
                <a:latin typeface="Century Gothic"/>
                <a:cs typeface="Century Gothic"/>
              </a:rPr>
              <a:t>0.4,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1406" y="2889567"/>
            <a:ext cx="2324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Gothic"/>
                <a:cs typeface="Century Gothic"/>
              </a:rPr>
              <a:t>alpha </a:t>
            </a:r>
            <a:r>
              <a:rPr sz="1800" dirty="0">
                <a:latin typeface="Century Gothic"/>
                <a:cs typeface="Century Gothic"/>
              </a:rPr>
              <a:t>= </a:t>
            </a:r>
            <a:r>
              <a:rPr sz="1800" spc="-10" dirty="0">
                <a:latin typeface="Century Gothic"/>
                <a:cs typeface="Century Gothic"/>
              </a:rPr>
              <a:t>0.6,</a:t>
            </a:r>
            <a:r>
              <a:rPr sz="1800" spc="-8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4275" y="6403340"/>
            <a:ext cx="220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Gothic"/>
                <a:cs typeface="Century Gothic"/>
              </a:rPr>
              <a:t>alpha </a:t>
            </a:r>
            <a:r>
              <a:rPr sz="1800" dirty="0">
                <a:latin typeface="Century Gothic"/>
                <a:cs typeface="Century Gothic"/>
              </a:rPr>
              <a:t>= </a:t>
            </a:r>
            <a:r>
              <a:rPr sz="1800" spc="-5" dirty="0">
                <a:latin typeface="Century Gothic"/>
                <a:cs typeface="Century Gothic"/>
              </a:rPr>
              <a:t>0.4,</a:t>
            </a:r>
            <a:r>
              <a:rPr sz="1800" spc="-114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8815" y="6404609"/>
            <a:ext cx="20758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alpha=0.6,</a:t>
            </a:r>
            <a:r>
              <a:rPr sz="1800" spc="-8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N=5000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6875" y="0"/>
            <a:ext cx="3609975" cy="272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1175" y="3476625"/>
            <a:ext cx="35433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0475" y="3629025"/>
            <a:ext cx="3657600" cy="2809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7514" y="315575"/>
            <a:ext cx="3203748" cy="2286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375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0" y="6858000"/>
                </a:moveTo>
                <a:lnTo>
                  <a:pt x="95250" y="6858000"/>
                </a:lnTo>
                <a:lnTo>
                  <a:pt x="952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81375"/>
            <a:ext cx="6067425" cy="95250"/>
          </a:xfrm>
          <a:custGeom>
            <a:avLst/>
            <a:gdLst/>
            <a:ahLst/>
            <a:cxnLst/>
            <a:rect l="l" t="t" r="r" b="b"/>
            <a:pathLst>
              <a:path w="6067425" h="95250">
                <a:moveTo>
                  <a:pt x="0" y="95250"/>
                </a:moveTo>
                <a:lnTo>
                  <a:pt x="6067425" y="95250"/>
                </a:lnTo>
                <a:lnTo>
                  <a:pt x="606742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7425" y="3381375"/>
            <a:ext cx="6124575" cy="95250"/>
          </a:xfrm>
          <a:custGeom>
            <a:avLst/>
            <a:gdLst/>
            <a:ahLst/>
            <a:cxnLst/>
            <a:rect l="l" t="t" r="r" b="b"/>
            <a:pathLst>
              <a:path w="6124575" h="95250">
                <a:moveTo>
                  <a:pt x="0" y="95250"/>
                </a:moveTo>
                <a:lnTo>
                  <a:pt x="6124575" y="95250"/>
                </a:lnTo>
                <a:lnTo>
                  <a:pt x="612457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93709" y="6228397"/>
            <a:ext cx="2440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entury Gothic"/>
                <a:cs typeface="Century Gothic"/>
              </a:rPr>
              <a:t>gamma=1.0,</a:t>
            </a:r>
            <a:r>
              <a:rPr sz="1800" spc="-229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654" y="6224587"/>
            <a:ext cx="2437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entury Gothic"/>
                <a:cs typeface="Century Gothic"/>
              </a:rPr>
              <a:t>gamma=0.8,</a:t>
            </a:r>
            <a:r>
              <a:rPr sz="1800" spc="-2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239" y="2875216"/>
            <a:ext cx="2505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entury Gothic"/>
                <a:cs typeface="Century Gothic"/>
              </a:rPr>
              <a:t>gamma= </a:t>
            </a:r>
            <a:r>
              <a:rPr sz="1800" spc="-10" dirty="0">
                <a:latin typeface="Century Gothic"/>
                <a:cs typeface="Century Gothic"/>
              </a:rPr>
              <a:t>0.4,</a:t>
            </a:r>
            <a:r>
              <a:rPr sz="1800" spc="-204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45" y="2871787"/>
            <a:ext cx="2438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entury Gothic"/>
                <a:cs typeface="Century Gothic"/>
              </a:rPr>
              <a:t>gamma=0.2,</a:t>
            </a:r>
            <a:r>
              <a:rPr sz="1800" spc="-229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4975" y="3562350"/>
            <a:ext cx="3362325" cy="253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3201" y="3876793"/>
            <a:ext cx="3017341" cy="2278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8775" y="219075"/>
            <a:ext cx="3438525" cy="2562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8628" y="622458"/>
            <a:ext cx="2959893" cy="2163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3381375"/>
          </a:xfrm>
          <a:custGeom>
            <a:avLst/>
            <a:gdLst/>
            <a:ahLst/>
            <a:cxnLst/>
            <a:rect l="l" t="t" r="r" b="b"/>
            <a:pathLst>
              <a:path w="180975" h="3381375">
                <a:moveTo>
                  <a:pt x="0" y="3381375"/>
                </a:moveTo>
                <a:lnTo>
                  <a:pt x="180975" y="3381375"/>
                </a:lnTo>
                <a:lnTo>
                  <a:pt x="180975" y="0"/>
                </a:lnTo>
                <a:lnTo>
                  <a:pt x="0" y="0"/>
                </a:lnTo>
                <a:lnTo>
                  <a:pt x="0" y="3381375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76625"/>
            <a:ext cx="180975" cy="3381375"/>
          </a:xfrm>
          <a:custGeom>
            <a:avLst/>
            <a:gdLst/>
            <a:ahLst/>
            <a:cxnLst/>
            <a:rect l="l" t="t" r="r" b="b"/>
            <a:pathLst>
              <a:path w="180975" h="3381375">
                <a:moveTo>
                  <a:pt x="0" y="3381374"/>
                </a:moveTo>
                <a:lnTo>
                  <a:pt x="180975" y="3381374"/>
                </a:lnTo>
                <a:lnTo>
                  <a:pt x="180975" y="0"/>
                </a:lnTo>
                <a:lnTo>
                  <a:pt x="0" y="0"/>
                </a:lnTo>
                <a:lnTo>
                  <a:pt x="0" y="3381374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8375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0" y="6858000"/>
                </a:moveTo>
                <a:lnTo>
                  <a:pt x="95250" y="6858000"/>
                </a:lnTo>
                <a:lnTo>
                  <a:pt x="952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81375"/>
            <a:ext cx="6067425" cy="95250"/>
          </a:xfrm>
          <a:custGeom>
            <a:avLst/>
            <a:gdLst/>
            <a:ahLst/>
            <a:cxnLst/>
            <a:rect l="l" t="t" r="r" b="b"/>
            <a:pathLst>
              <a:path w="6067425" h="95250">
                <a:moveTo>
                  <a:pt x="0" y="95250"/>
                </a:moveTo>
                <a:lnTo>
                  <a:pt x="6067425" y="95250"/>
                </a:lnTo>
                <a:lnTo>
                  <a:pt x="606742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7425" y="3381375"/>
            <a:ext cx="6124575" cy="95250"/>
          </a:xfrm>
          <a:custGeom>
            <a:avLst/>
            <a:gdLst/>
            <a:ahLst/>
            <a:cxnLst/>
            <a:rect l="l" t="t" r="r" b="b"/>
            <a:pathLst>
              <a:path w="6124575" h="95250">
                <a:moveTo>
                  <a:pt x="0" y="95250"/>
                </a:moveTo>
                <a:lnTo>
                  <a:pt x="6124575" y="95250"/>
                </a:lnTo>
                <a:lnTo>
                  <a:pt x="612457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4539" y="6248082"/>
            <a:ext cx="379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alpha=0.8, </a:t>
            </a:r>
            <a:r>
              <a:rPr sz="1800" spc="10" dirty="0">
                <a:latin typeface="Century Gothic"/>
                <a:cs typeface="Century Gothic"/>
              </a:rPr>
              <a:t>gamma=0.73,</a:t>
            </a:r>
            <a:r>
              <a:rPr sz="1800" spc="-254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2936" y="6205220"/>
            <a:ext cx="379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alpha=0.8, </a:t>
            </a:r>
            <a:r>
              <a:rPr sz="1800" spc="10" dirty="0">
                <a:latin typeface="Century Gothic"/>
                <a:cs typeface="Century Gothic"/>
              </a:rPr>
              <a:t>gamma=0.73,</a:t>
            </a:r>
            <a:r>
              <a:rPr sz="1800" spc="-254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17206" y="2797111"/>
            <a:ext cx="379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alpha=0.63, </a:t>
            </a:r>
            <a:r>
              <a:rPr sz="1800" spc="10" dirty="0">
                <a:solidFill>
                  <a:srgbClr val="000000"/>
                </a:solidFill>
              </a:rPr>
              <a:t>gamma=0.8,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N=50000</a:t>
            </a:r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1316989" y="2813113"/>
            <a:ext cx="3801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alpha=0.63, </a:t>
            </a:r>
            <a:r>
              <a:rPr sz="1800" spc="15" dirty="0">
                <a:latin typeface="Century Gothic"/>
                <a:cs typeface="Century Gothic"/>
              </a:rPr>
              <a:t>gamma=0.8,</a:t>
            </a:r>
            <a:r>
              <a:rPr sz="1800" spc="-26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N=50000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59496" y="325754"/>
            <a:ext cx="3090341" cy="2360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5101" y="3818513"/>
            <a:ext cx="3017341" cy="227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0675" y="0"/>
            <a:ext cx="3505200" cy="2619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4025" y="3562350"/>
            <a:ext cx="3343275" cy="2524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9275" y="648588"/>
            <a:ext cx="28365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Заключение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2926" y="1765807"/>
          <a:ext cx="8915400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Параметр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Модель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Модель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II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5" dirty="0">
                          <a:latin typeface="Century Gothic"/>
                          <a:cs typeface="Century Gothic"/>
                        </a:rPr>
                        <a:t>alpha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0.63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0.77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0" dirty="0">
                          <a:latin typeface="Century Gothic"/>
                          <a:cs typeface="Century Gothic"/>
                        </a:rPr>
                        <a:t>gamma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0.74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0.86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675508" y="3296856"/>
            <a:ext cx="7094663" cy="85921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15" dirty="0">
                <a:latin typeface="Century Gothic"/>
                <a:cs typeface="Century Gothic"/>
              </a:rPr>
              <a:t>Модель </a:t>
            </a:r>
            <a:r>
              <a:rPr sz="1800" dirty="0">
                <a:latin typeface="Century Gothic"/>
                <a:cs typeface="Century Gothic"/>
              </a:rPr>
              <a:t>I - </a:t>
            </a:r>
            <a:r>
              <a:rPr sz="1800" spc="5" dirty="0">
                <a:latin typeface="Century Gothic"/>
                <a:cs typeface="Century Gothic"/>
              </a:rPr>
              <a:t>без </a:t>
            </a:r>
            <a:r>
              <a:rPr sz="1800" dirty="0">
                <a:latin typeface="Century Gothic"/>
                <a:cs typeface="Century Gothic"/>
              </a:rPr>
              <a:t>учета </a:t>
            </a:r>
            <a:r>
              <a:rPr sz="1800" spc="5" dirty="0">
                <a:latin typeface="Century Gothic"/>
                <a:cs typeface="Century Gothic"/>
              </a:rPr>
              <a:t>физических </a:t>
            </a:r>
            <a:r>
              <a:rPr sz="1800" spc="-15">
                <a:latin typeface="Century Gothic"/>
                <a:cs typeface="Century Gothic"/>
              </a:rPr>
              <a:t>параметров</a:t>
            </a:r>
            <a:r>
              <a:rPr lang="en-US" spc="-170" dirty="0">
                <a:latin typeface="Century Gothic"/>
                <a:cs typeface="Century Gothic"/>
              </a:rPr>
              <a:t>  </a:t>
            </a:r>
            <a:r>
              <a:rPr sz="1800" spc="5">
                <a:latin typeface="Century Gothic"/>
                <a:cs typeface="Century Gothic"/>
              </a:rPr>
              <a:t>среды.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1800" spc="15" dirty="0">
                <a:latin typeface="Century Gothic"/>
                <a:cs typeface="Century Gothic"/>
              </a:rPr>
              <a:t>Модель </a:t>
            </a:r>
            <a:r>
              <a:rPr sz="1800" spc="20" dirty="0">
                <a:latin typeface="Century Gothic"/>
                <a:cs typeface="Century Gothic"/>
              </a:rPr>
              <a:t>II </a:t>
            </a:r>
            <a:r>
              <a:rPr sz="1800" dirty="0">
                <a:latin typeface="Century Gothic"/>
                <a:cs typeface="Century Gothic"/>
              </a:rPr>
              <a:t>- с </a:t>
            </a:r>
            <a:r>
              <a:rPr sz="1800" spc="5" dirty="0">
                <a:latin typeface="Century Gothic"/>
                <a:cs typeface="Century Gothic"/>
              </a:rPr>
              <a:t>учетом </a:t>
            </a:r>
            <a:r>
              <a:rPr sz="1800">
                <a:latin typeface="Century Gothic"/>
                <a:cs typeface="Century Gothic"/>
              </a:rPr>
              <a:t>высоты</a:t>
            </a:r>
            <a:r>
              <a:rPr lang="en-US" spc="-305" dirty="0">
                <a:latin typeface="Century Gothic"/>
                <a:cs typeface="Century Gothic"/>
              </a:rPr>
              <a:t>  </a:t>
            </a:r>
            <a:r>
              <a:rPr sz="1800" spc="5">
                <a:latin typeface="Century Gothic"/>
                <a:cs typeface="Century Gothic"/>
              </a:rPr>
              <a:t>слоя.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60950" marR="5080" indent="-3136265">
              <a:lnSpc>
                <a:spcPct val="100800"/>
              </a:lnSpc>
              <a:spcBef>
                <a:spcPts val="70"/>
              </a:spcBef>
            </a:pPr>
            <a:r>
              <a:rPr dirty="0"/>
              <a:t>Интересные </a:t>
            </a:r>
            <a:r>
              <a:rPr spc="5" dirty="0"/>
              <a:t>направления</a:t>
            </a:r>
            <a:r>
              <a:rPr spc="-160" dirty="0"/>
              <a:t> </a:t>
            </a:r>
            <a:r>
              <a:rPr spc="-5" dirty="0"/>
              <a:t>развития  </a:t>
            </a:r>
            <a:r>
              <a:rPr spc="-10" dirty="0"/>
              <a:t>работы.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8590" rIns="0" bIns="0" rtlCol="0" anchor="t">
            <a:spAutoFit/>
          </a:bodyPr>
          <a:lstStyle/>
          <a:p>
            <a:pPr marL="994410" indent="-343535">
              <a:lnSpc>
                <a:spcPct val="100000"/>
              </a:lnSpc>
              <a:spcBef>
                <a:spcPts val="1170"/>
              </a:spcBef>
              <a:buClr>
                <a:srgbClr val="353535"/>
              </a:buClr>
              <a:buAutoNum type="arabicPeriod"/>
              <a:tabLst>
                <a:tab pos="995044" algn="l"/>
                <a:tab pos="995680" algn="l"/>
              </a:tabLst>
            </a:pPr>
            <a:r>
              <a:rPr dirty="0"/>
              <a:t>Усложнить модель. Внести более </a:t>
            </a:r>
            <a:r>
              <a:rPr spc="-15" dirty="0"/>
              <a:t>полный </a:t>
            </a:r>
            <a:r>
              <a:rPr spc="10" dirty="0"/>
              <a:t>учет </a:t>
            </a:r>
            <a:r>
              <a:rPr spc="-15" dirty="0"/>
              <a:t>параметров</a:t>
            </a:r>
            <a:r>
              <a:rPr spc="60" dirty="0"/>
              <a:t> </a:t>
            </a:r>
            <a:r>
              <a:rPr spc="5" dirty="0"/>
              <a:t>воздуха.</a:t>
            </a:r>
            <a:endParaRPr lang="en-US"/>
          </a:p>
          <a:p>
            <a:pPr marL="994410" indent="-343535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AutoNum type="arabicPeriod"/>
              <a:tabLst>
                <a:tab pos="995044" algn="l"/>
                <a:tab pos="995680" algn="l"/>
              </a:tabLst>
            </a:pPr>
            <a:r>
              <a:rPr spc="-10" dirty="0"/>
              <a:t>Реализовать </a:t>
            </a:r>
            <a:r>
              <a:rPr dirty="0"/>
              <a:t>метод </a:t>
            </a:r>
            <a:r>
              <a:rPr spc="-5" dirty="0"/>
              <a:t>сопряженных </a:t>
            </a:r>
            <a:r>
              <a:rPr dirty="0"/>
              <a:t>градиентов для </a:t>
            </a:r>
            <a:r>
              <a:rPr spc="5" dirty="0"/>
              <a:t>поиска </a:t>
            </a:r>
            <a:r>
              <a:rPr spc="-15" dirty="0"/>
              <a:t>параметров</a:t>
            </a:r>
            <a:r>
              <a:rPr spc="75" dirty="0"/>
              <a:t> </a:t>
            </a:r>
            <a:r>
              <a:rPr spc="10" dirty="0"/>
              <a:t>Q-learning'a.</a:t>
            </a:r>
          </a:p>
          <a:p>
            <a:pPr marL="994410" indent="-343535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AutoNum type="arabicPeriod"/>
              <a:tabLst>
                <a:tab pos="995044" algn="l"/>
                <a:tab pos="995680" algn="l"/>
              </a:tabLst>
            </a:pPr>
            <a:r>
              <a:rPr lang="az-Cyrl-AZ" spc="-10"/>
              <a:t>И</a:t>
            </a:r>
            <a:r>
              <a:rPr lang="en-US" spc="-10" dirty="0"/>
              <a:t>c</a:t>
            </a:r>
            <a:r>
              <a:rPr lang="az-Cyrl-AZ" spc="-10"/>
              <a:t>пользовать</a:t>
            </a:r>
            <a:r>
              <a:rPr spc="-10" dirty="0"/>
              <a:t> </a:t>
            </a:r>
            <a:r>
              <a:rPr spc="-15" dirty="0" err="1"/>
              <a:t>реальные</a:t>
            </a:r>
            <a:r>
              <a:rPr spc="-15" dirty="0"/>
              <a:t> </a:t>
            </a:r>
            <a:r>
              <a:rPr spc="5" dirty="0" err="1"/>
              <a:t>физические</a:t>
            </a:r>
            <a:r>
              <a:rPr spc="5" dirty="0"/>
              <a:t> </a:t>
            </a:r>
            <a:r>
              <a:rPr spc="-10" dirty="0"/>
              <a:t>данные</a:t>
            </a:r>
            <a:r>
              <a:rPr spc="170" dirty="0"/>
              <a:t> </a:t>
            </a:r>
            <a:r>
              <a:rPr spc="5" dirty="0"/>
              <a:t>воздуха.</a:t>
            </a:r>
          </a:p>
          <a:p>
            <a:pPr marL="994410" indent="-343535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AutoNum type="arabicPeriod"/>
              <a:tabLst>
                <a:tab pos="995044" algn="l"/>
                <a:tab pos="995680" algn="l"/>
              </a:tabLst>
            </a:pPr>
            <a:r>
              <a:rPr spc="-10" dirty="0"/>
              <a:t>Реализовать </a:t>
            </a:r>
            <a:r>
              <a:rPr spc="-15" dirty="0"/>
              <a:t>3D </a:t>
            </a:r>
            <a:r>
              <a:rPr spc="-5" dirty="0"/>
              <a:t>визуализацию </a:t>
            </a:r>
            <a:r>
              <a:rPr dirty="0"/>
              <a:t>перемещения </a:t>
            </a:r>
            <a:r>
              <a:rPr spc="-5" dirty="0"/>
              <a:t>агента </a:t>
            </a:r>
            <a:r>
              <a:rPr dirty="0"/>
              <a:t>в</a:t>
            </a:r>
            <a:r>
              <a:rPr spc="130" dirty="0"/>
              <a:t> </a:t>
            </a:r>
            <a:r>
              <a:rPr spc="15" dirty="0"/>
              <a:t>среде.</a:t>
            </a:r>
          </a:p>
          <a:p>
            <a:pPr marL="994410" marR="5080" indent="-343535">
              <a:lnSpc>
                <a:spcPct val="100899"/>
              </a:lnSpc>
              <a:spcBef>
                <a:spcPts val="969"/>
              </a:spcBef>
              <a:buClr>
                <a:srgbClr val="353535"/>
              </a:buClr>
              <a:buAutoNum type="arabicPeriod"/>
              <a:tabLst>
                <a:tab pos="995044" algn="l"/>
                <a:tab pos="995680" algn="l"/>
              </a:tabLst>
            </a:pPr>
            <a:r>
              <a:rPr spc="-10" dirty="0"/>
              <a:t>Реализовать </a:t>
            </a:r>
            <a:r>
              <a:rPr spc="15" dirty="0"/>
              <a:t>Deep Q-learning, </a:t>
            </a:r>
            <a:r>
              <a:rPr spc="-5" dirty="0"/>
              <a:t>котоырй </a:t>
            </a:r>
            <a:r>
              <a:rPr spc="5" dirty="0"/>
              <a:t>является </a:t>
            </a:r>
            <a:r>
              <a:rPr dirty="0"/>
              <a:t>более </a:t>
            </a:r>
            <a:r>
              <a:rPr spc="-10" dirty="0"/>
              <a:t>эффективным</a:t>
            </a:r>
            <a:r>
              <a:rPr spc="-200" dirty="0"/>
              <a:t> </a:t>
            </a:r>
            <a:r>
              <a:rPr spc="-5" dirty="0"/>
              <a:t>алгоритмом,  </a:t>
            </a:r>
            <a:r>
              <a:rPr spc="10" dirty="0"/>
              <a:t>чем</a:t>
            </a:r>
            <a:r>
              <a:rPr spc="-60" dirty="0"/>
              <a:t> </a:t>
            </a:r>
            <a:r>
              <a:rPr spc="15" dirty="0"/>
              <a:t>Q-learning.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1909" y="648588"/>
            <a:ext cx="53873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Спасибо </a:t>
            </a:r>
            <a:r>
              <a:rPr spc="-10" dirty="0"/>
              <a:t>за</a:t>
            </a:r>
            <a:r>
              <a:rPr spc="-150" dirty="0"/>
              <a:t> </a:t>
            </a:r>
            <a:r>
              <a:rPr dirty="0"/>
              <a:t>внимание.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1154" y="648588"/>
            <a:ext cx="57854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Теоретическое</a:t>
            </a:r>
            <a:r>
              <a:rPr spc="-20" dirty="0"/>
              <a:t> </a:t>
            </a:r>
            <a:r>
              <a:rPr spc="-10" dirty="0"/>
              <a:t>введение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637" rIns="0" bIns="0" rtlCol="0">
            <a:spAutoFit/>
          </a:bodyPr>
          <a:lstStyle/>
          <a:p>
            <a:pPr marL="2217420" marR="5080" indent="-3429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000" spc="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000" spc="20" dirty="0"/>
              <a:t>Машинное обучение </a:t>
            </a:r>
            <a:r>
              <a:rPr sz="2000" spc="5" dirty="0"/>
              <a:t>- </a:t>
            </a:r>
            <a:r>
              <a:rPr sz="2000" spc="-5" dirty="0"/>
              <a:t>это </a:t>
            </a:r>
            <a:r>
              <a:rPr sz="2000" dirty="0"/>
              <a:t>область </a:t>
            </a:r>
            <a:r>
              <a:rPr sz="2000" spc="10" dirty="0"/>
              <a:t>компьютерных </a:t>
            </a:r>
            <a:r>
              <a:rPr sz="2000" spc="15" dirty="0"/>
              <a:t>наук,</a:t>
            </a:r>
            <a:r>
              <a:rPr sz="2000" spc="-395" dirty="0"/>
              <a:t> </a:t>
            </a:r>
            <a:r>
              <a:rPr sz="2000" spc="10" dirty="0"/>
              <a:t>которая  </a:t>
            </a:r>
            <a:r>
              <a:rPr sz="2000" spc="-10" dirty="0"/>
              <a:t>часто </a:t>
            </a:r>
            <a:r>
              <a:rPr sz="2000" spc="15" dirty="0"/>
              <a:t>использует </a:t>
            </a:r>
            <a:r>
              <a:rPr sz="2000" spc="5" dirty="0"/>
              <a:t>статистические </a:t>
            </a:r>
            <a:r>
              <a:rPr sz="2000" spc="15" dirty="0"/>
              <a:t>методы, </a:t>
            </a:r>
            <a:r>
              <a:rPr sz="2000" spc="5" dirty="0"/>
              <a:t>чтобы </a:t>
            </a:r>
            <a:r>
              <a:rPr sz="2000" spc="-10" dirty="0"/>
              <a:t>дать  </a:t>
            </a:r>
            <a:r>
              <a:rPr sz="2000" spc="20" dirty="0"/>
              <a:t>компьютерам </a:t>
            </a:r>
            <a:r>
              <a:rPr sz="2000" dirty="0"/>
              <a:t>возможность </a:t>
            </a:r>
            <a:r>
              <a:rPr sz="2000" spc="5" dirty="0"/>
              <a:t>"учиться" </a:t>
            </a:r>
            <a:r>
              <a:rPr sz="2000" dirty="0"/>
              <a:t>(то </a:t>
            </a:r>
            <a:r>
              <a:rPr sz="2000" spc="5" dirty="0"/>
              <a:t>есть </a:t>
            </a:r>
            <a:r>
              <a:rPr sz="2000" spc="10" dirty="0"/>
              <a:t>постепенно  </a:t>
            </a:r>
            <a:r>
              <a:rPr sz="2000" spc="15" dirty="0"/>
              <a:t>улучшать </a:t>
            </a:r>
            <a:r>
              <a:rPr sz="2000" spc="5" dirty="0"/>
              <a:t>производительность </a:t>
            </a:r>
            <a:r>
              <a:rPr sz="2000" spc="10" dirty="0"/>
              <a:t>в </a:t>
            </a:r>
            <a:r>
              <a:rPr sz="2000" spc="20" dirty="0"/>
              <a:t>конкретной </a:t>
            </a:r>
            <a:r>
              <a:rPr sz="2000" spc="-5" dirty="0"/>
              <a:t>задаче) </a:t>
            </a:r>
            <a:r>
              <a:rPr sz="2000" spc="15" dirty="0"/>
              <a:t>с </a:t>
            </a:r>
            <a:r>
              <a:rPr sz="2000" spc="5" dirty="0"/>
              <a:t>данными,  не </a:t>
            </a:r>
            <a:r>
              <a:rPr sz="2000" spc="15" dirty="0"/>
              <a:t>будучи </a:t>
            </a:r>
            <a:r>
              <a:rPr sz="2000" spc="-5" dirty="0"/>
              <a:t>заранее </a:t>
            </a:r>
            <a:r>
              <a:rPr sz="2000" spc="15" dirty="0"/>
              <a:t>явно</a:t>
            </a:r>
            <a:r>
              <a:rPr sz="2000" spc="-245" dirty="0"/>
              <a:t> </a:t>
            </a:r>
            <a:r>
              <a:rPr sz="2000" spc="10" dirty="0"/>
              <a:t>запрограммированной.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60950" marR="5080" indent="-3031490">
              <a:lnSpc>
                <a:spcPct val="100800"/>
              </a:lnSpc>
              <a:spcBef>
                <a:spcPts val="70"/>
              </a:spcBef>
            </a:pPr>
            <a:r>
              <a:rPr spc="-5" dirty="0"/>
              <a:t>Основные концепции машинного  </a:t>
            </a:r>
            <a:r>
              <a:rPr spc="-15" dirty="0"/>
              <a:t>обучеия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797873"/>
            <a:ext cx="409575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000" spc="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Агент </a:t>
            </a:r>
            <a:r>
              <a:rPr sz="2000" spc="10" dirty="0">
                <a:solidFill>
                  <a:srgbClr val="404040"/>
                </a:solidFill>
                <a:latin typeface="Century Gothic"/>
                <a:cs typeface="Century Gothic"/>
              </a:rPr>
              <a:t>обучается производить 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определённые действия </a:t>
            </a:r>
            <a:r>
              <a:rPr sz="2000" spc="10" dirty="0">
                <a:solidFill>
                  <a:srgbClr val="404040"/>
                </a:solidFill>
                <a:latin typeface="Century Gothic"/>
                <a:cs typeface="Century Gothic"/>
              </a:rPr>
              <a:t>на 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основании </a:t>
            </a:r>
            <a:r>
              <a:rPr sz="2000" spc="10" dirty="0">
                <a:solidFill>
                  <a:srgbClr val="404040"/>
                </a:solidFill>
                <a:latin typeface="Century Gothic"/>
                <a:cs typeface="Century Gothic"/>
              </a:rPr>
              <a:t>предварительно 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подготовленных</a:t>
            </a:r>
            <a:r>
              <a:rPr sz="2000" spc="-25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Century Gothic"/>
                <a:cs typeface="Century Gothic"/>
              </a:rPr>
              <a:t>выборок.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0441" y="2118423"/>
            <a:ext cx="7948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3430" algn="l"/>
              </a:tabLst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Обучение</a:t>
            </a:r>
            <a:r>
              <a:rPr sz="24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с</a:t>
            </a:r>
            <a:r>
              <a:rPr sz="24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учителем	</a:t>
            </a: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Обучение </a:t>
            </a:r>
            <a:r>
              <a:rPr sz="2400" spc="-10" dirty="0">
                <a:solidFill>
                  <a:srgbClr val="404040"/>
                </a:solidFill>
                <a:latin typeface="Century Gothic"/>
                <a:cs typeface="Century Gothic"/>
              </a:rPr>
              <a:t>без</a:t>
            </a:r>
            <a:r>
              <a:rPr sz="24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учителя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318" y="2794698"/>
            <a:ext cx="3839210" cy="1555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000" spc="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Агент самостоятельно  </a:t>
            </a:r>
            <a:r>
              <a:rPr sz="2000" spc="20" dirty="0">
                <a:solidFill>
                  <a:srgbClr val="404040"/>
                </a:solidFill>
                <a:latin typeface="Century Gothic"/>
                <a:cs typeface="Century Gothic"/>
              </a:rPr>
              <a:t>формирует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стратегию  </a:t>
            </a:r>
            <a:r>
              <a:rPr sz="2000" spc="20" dirty="0">
                <a:solidFill>
                  <a:srgbClr val="404040"/>
                </a:solidFill>
                <a:latin typeface="Century Gothic"/>
                <a:cs typeface="Century Gothic"/>
              </a:rPr>
              <a:t>поведения, </a:t>
            </a:r>
            <a:r>
              <a:rPr sz="2000" spc="5" dirty="0">
                <a:solidFill>
                  <a:srgbClr val="404040"/>
                </a:solidFill>
                <a:latin typeface="Century Gothic"/>
                <a:cs typeface="Century Gothic"/>
              </a:rPr>
              <a:t>опираясь </a:t>
            </a:r>
            <a:r>
              <a:rPr sz="2000" spc="10" dirty="0">
                <a:solidFill>
                  <a:srgbClr val="404040"/>
                </a:solidFill>
                <a:latin typeface="Century Gothic"/>
                <a:cs typeface="Century Gothic"/>
              </a:rPr>
              <a:t>на  </a:t>
            </a:r>
            <a:r>
              <a:rPr sz="2000" spc="20" dirty="0">
                <a:solidFill>
                  <a:srgbClr val="404040"/>
                </a:solidFill>
                <a:latin typeface="Century Gothic"/>
                <a:cs typeface="Century Gothic"/>
              </a:rPr>
              <a:t>изменения,</a:t>
            </a:r>
            <a:r>
              <a:rPr sz="2000" spc="-2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производимые  </a:t>
            </a:r>
            <a:r>
              <a:rPr sz="2000" spc="30" dirty="0">
                <a:solidFill>
                  <a:srgbClr val="404040"/>
                </a:solidFill>
                <a:latin typeface="Century Gothic"/>
                <a:cs typeface="Century Gothic"/>
              </a:rPr>
              <a:t>его</a:t>
            </a:r>
            <a:r>
              <a:rPr sz="2000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действиями.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233" y="361041"/>
            <a:ext cx="10517768" cy="112146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5" dirty="0"/>
              <a:t>Обучение </a:t>
            </a:r>
            <a:r>
              <a:rPr spc="-10" dirty="0"/>
              <a:t>без</a:t>
            </a:r>
            <a:r>
              <a:rPr spc="-50" dirty="0"/>
              <a:t> </a:t>
            </a:r>
            <a:r>
              <a:rPr spc="-10" dirty="0"/>
              <a:t>учителя</a:t>
            </a:r>
            <a:r>
              <a:rPr lang="en-US" spc="-10"/>
              <a:t>: </a:t>
            </a:r>
            <a:br>
              <a:rPr lang="en-US" spc="-10" dirty="0"/>
            </a:br>
            <a:r>
              <a:rPr lang="en-US" spc="-10"/>
              <a:t>обучение с подкреплением</a:t>
            </a:r>
          </a:p>
        </p:txBody>
      </p:sp>
      <p:sp>
        <p:nvSpPr>
          <p:cNvPr id="3" name="object 3"/>
          <p:cNvSpPr/>
          <p:nvPr/>
        </p:nvSpPr>
        <p:spPr>
          <a:xfrm>
            <a:off x="3544019" y="2247542"/>
            <a:ext cx="6146320" cy="286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67400" y="648588"/>
            <a:ext cx="23717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Q-learning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1749488"/>
            <a:ext cx="4005579" cy="124650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353535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15" dirty="0">
                <a:latin typeface="Century Gothic"/>
                <a:cs typeface="Century Gothic"/>
              </a:rPr>
              <a:t>Watkins,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1989,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53535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latin typeface="Century Gothic"/>
                <a:cs typeface="Century Gothic"/>
              </a:rPr>
              <a:t>Q – качество </a:t>
            </a:r>
            <a:r>
              <a:rPr sz="1800" spc="-20" dirty="0">
                <a:latin typeface="Century Gothic"/>
                <a:cs typeface="Century Gothic"/>
              </a:rPr>
              <a:t>(англ.</a:t>
            </a:r>
            <a:r>
              <a:rPr sz="1800" spc="50" dirty="0">
                <a:latin typeface="Century Gothic"/>
                <a:cs typeface="Century Gothic"/>
              </a:rPr>
              <a:t> </a:t>
            </a:r>
            <a:r>
              <a:rPr sz="1800" spc="15" dirty="0">
                <a:latin typeface="Century Gothic"/>
                <a:cs typeface="Century Gothic"/>
              </a:rPr>
              <a:t>quality),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25" dirty="0">
                <a:latin typeface="Century Gothic"/>
                <a:cs typeface="Century Gothic"/>
              </a:rPr>
              <a:t>TD </a:t>
            </a:r>
            <a:r>
              <a:rPr sz="1800" spc="5" dirty="0">
                <a:latin typeface="Century Gothic"/>
                <a:cs typeface="Century Gothic"/>
              </a:rPr>
              <a:t>(Temporal-Difference)</a:t>
            </a:r>
            <a:r>
              <a:rPr sz="1800" spc="-280" dirty="0">
                <a:latin typeface="Century Gothic"/>
                <a:cs typeface="Century Gothic"/>
              </a:rPr>
              <a:t> </a:t>
            </a:r>
            <a:r>
              <a:rPr sz="1800" spc="5" dirty="0">
                <a:latin typeface="Century Gothic"/>
                <a:cs typeface="Century Gothic"/>
              </a:rPr>
              <a:t>метод.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9500" y="3676650"/>
            <a:ext cx="6962775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86735" y="4852098"/>
            <a:ext cx="540194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Q - функция </a:t>
            </a:r>
            <a:r>
              <a:rPr sz="1800" spc="5" dirty="0">
                <a:latin typeface="Century Gothic"/>
                <a:cs typeface="Century Gothic"/>
              </a:rPr>
              <a:t>от состояния </a:t>
            </a:r>
            <a:r>
              <a:rPr sz="1800" dirty="0">
                <a:latin typeface="Century Gothic"/>
                <a:cs typeface="Century Gothic"/>
              </a:rPr>
              <a:t>и</a:t>
            </a:r>
            <a:r>
              <a:rPr sz="1800" spc="-204" dirty="0">
                <a:latin typeface="Century Gothic"/>
                <a:cs typeface="Century Gothic"/>
              </a:rPr>
              <a:t> </a:t>
            </a:r>
            <a:r>
              <a:rPr sz="1800" spc="10" dirty="0">
                <a:latin typeface="Century Gothic"/>
                <a:cs typeface="Century Gothic"/>
              </a:rPr>
              <a:t>действия.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entury Gothic"/>
                <a:cs typeface="Century Gothic"/>
              </a:rPr>
              <a:t>R - </a:t>
            </a:r>
            <a:r>
              <a:rPr sz="1800" spc="-5" dirty="0">
                <a:latin typeface="Century Gothic"/>
                <a:cs typeface="Century Gothic"/>
              </a:rPr>
              <a:t>вознаграждение.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entury Gothic"/>
                <a:cs typeface="Century Gothic"/>
              </a:rPr>
              <a:t>Альфа </a:t>
            </a:r>
            <a:r>
              <a:rPr sz="1800" spc="-5" dirty="0">
                <a:latin typeface="Century Gothic"/>
                <a:cs typeface="Century Gothic"/>
              </a:rPr>
              <a:t>характеризует </a:t>
            </a:r>
            <a:r>
              <a:rPr sz="1800" dirty="0">
                <a:latin typeface="Century Gothic"/>
                <a:cs typeface="Century Gothic"/>
              </a:rPr>
              <a:t>темп </a:t>
            </a:r>
            <a:r>
              <a:rPr sz="1800" spc="5" dirty="0">
                <a:latin typeface="Century Gothic"/>
                <a:cs typeface="Century Gothic"/>
              </a:rPr>
              <a:t>обучения, </a:t>
            </a:r>
            <a:r>
              <a:rPr sz="1800" spc="-10" dirty="0">
                <a:latin typeface="Century Gothic"/>
                <a:cs typeface="Century Gothic"/>
              </a:rPr>
              <a:t>гамма</a:t>
            </a:r>
            <a:r>
              <a:rPr sz="1800" spc="7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-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entury Gothic"/>
                <a:cs typeface="Century Gothic"/>
              </a:rPr>
              <a:t>дисконтирующий</a:t>
            </a:r>
            <a:r>
              <a:rPr sz="1800" spc="-1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множитель.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9015" y="648588"/>
            <a:ext cx="44621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Постановка </a:t>
            </a:r>
            <a:r>
              <a:rPr dirty="0"/>
              <a:t>задачи</a:t>
            </a:r>
          </a:p>
        </p:txBody>
      </p:sp>
      <p:sp>
        <p:nvSpPr>
          <p:cNvPr id="6" name="object 6"/>
          <p:cNvSpPr/>
          <p:nvPr/>
        </p:nvSpPr>
        <p:spPr>
          <a:xfrm>
            <a:off x="2762250" y="2124075"/>
            <a:ext cx="2905125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5194" y="2038286"/>
            <a:ext cx="3986529" cy="636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500" spc="-5" dirty="0">
                <a:latin typeface="Century Gothic"/>
                <a:cs typeface="Century Gothic"/>
              </a:rPr>
              <a:t>Агент </a:t>
            </a:r>
            <a:r>
              <a:rPr sz="1500" dirty="0">
                <a:latin typeface="Century Gothic"/>
                <a:cs typeface="Century Gothic"/>
              </a:rPr>
              <a:t>- дрон </a:t>
            </a:r>
            <a:r>
              <a:rPr sz="1500" spc="-25" dirty="0">
                <a:latin typeface="Century Gothic"/>
                <a:cs typeface="Century Gothic"/>
              </a:rPr>
              <a:t>(БПЛА).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356235" algn="l"/>
              </a:tabLst>
            </a:pPr>
            <a:r>
              <a:rPr sz="1500" spc="-5" dirty="0">
                <a:latin typeface="Century Gothic"/>
                <a:cs typeface="Century Gothic"/>
              </a:rPr>
              <a:t>Среда </a:t>
            </a:r>
            <a:r>
              <a:rPr sz="1500" dirty="0">
                <a:latin typeface="Century Gothic"/>
                <a:cs typeface="Century Gothic"/>
              </a:rPr>
              <a:t>- окружающее</a:t>
            </a:r>
            <a:r>
              <a:rPr sz="1500" spc="-90" dirty="0">
                <a:latin typeface="Century Gothic"/>
                <a:cs typeface="Century Gothic"/>
              </a:rPr>
              <a:t> </a:t>
            </a:r>
            <a:r>
              <a:rPr sz="1500" spc="5" dirty="0">
                <a:latin typeface="Century Gothic"/>
                <a:cs typeface="Century Gothic"/>
              </a:rPr>
              <a:t>пространство.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5194" y="2953956"/>
            <a:ext cx="3506470" cy="28301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55600" algn="l"/>
              </a:tabLst>
            </a:pPr>
            <a:r>
              <a:rPr sz="15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1500" dirty="0">
                <a:solidFill>
                  <a:srgbClr val="35353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Century Gothic"/>
                <a:cs typeface="Century Gothic"/>
              </a:rPr>
              <a:t>Доступные</a:t>
            </a:r>
            <a:r>
              <a:rPr sz="1500" spc="-50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действия: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40" dirty="0">
                <a:latin typeface="Century Gothic"/>
                <a:cs typeface="Century Gothic"/>
              </a:rPr>
              <a:t>Mov </a:t>
            </a:r>
            <a:r>
              <a:rPr sz="1500" dirty="0">
                <a:latin typeface="Century Gothic"/>
                <a:cs typeface="Century Gothic"/>
              </a:rPr>
              <a:t>e </a:t>
            </a:r>
            <a:r>
              <a:rPr sz="1500" spc="-5" dirty="0">
                <a:latin typeface="Century Gothic"/>
                <a:cs typeface="Century Gothic"/>
              </a:rPr>
              <a:t>Up </a:t>
            </a:r>
            <a:r>
              <a:rPr sz="1500" spc="-15" dirty="0">
                <a:latin typeface="Century Gothic"/>
                <a:cs typeface="Century Gothic"/>
              </a:rPr>
              <a:t>(двигаться</a:t>
            </a:r>
            <a:r>
              <a:rPr sz="1500" spc="-185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вверх),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40" dirty="0">
                <a:latin typeface="Century Gothic"/>
                <a:cs typeface="Century Gothic"/>
              </a:rPr>
              <a:t>Mov </a:t>
            </a:r>
            <a:r>
              <a:rPr sz="1500" dirty="0">
                <a:latin typeface="Century Gothic"/>
                <a:cs typeface="Century Gothic"/>
              </a:rPr>
              <a:t>e </a:t>
            </a:r>
            <a:r>
              <a:rPr sz="1500" spc="20" dirty="0">
                <a:latin typeface="Century Gothic"/>
                <a:cs typeface="Century Gothic"/>
              </a:rPr>
              <a:t>Down</a:t>
            </a:r>
            <a:r>
              <a:rPr sz="1500" spc="-290" dirty="0">
                <a:latin typeface="Century Gothic"/>
                <a:cs typeface="Century Gothic"/>
              </a:rPr>
              <a:t> </a:t>
            </a:r>
            <a:r>
              <a:rPr sz="1500" spc="-15" dirty="0">
                <a:latin typeface="Century Gothic"/>
                <a:cs typeface="Century Gothic"/>
              </a:rPr>
              <a:t>(двигаться </a:t>
            </a:r>
            <a:r>
              <a:rPr sz="1500" spc="-20" dirty="0">
                <a:latin typeface="Century Gothic"/>
                <a:cs typeface="Century Gothic"/>
              </a:rPr>
              <a:t>низ),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40" dirty="0">
                <a:latin typeface="Century Gothic"/>
                <a:cs typeface="Century Gothic"/>
              </a:rPr>
              <a:t>Mov </a:t>
            </a:r>
            <a:r>
              <a:rPr sz="1500" dirty="0">
                <a:latin typeface="Century Gothic"/>
                <a:cs typeface="Century Gothic"/>
              </a:rPr>
              <a:t>e south </a:t>
            </a:r>
            <a:r>
              <a:rPr sz="1500" spc="-15" dirty="0">
                <a:latin typeface="Century Gothic"/>
                <a:cs typeface="Century Gothic"/>
              </a:rPr>
              <a:t>(двигаться </a:t>
            </a:r>
            <a:r>
              <a:rPr sz="1500" spc="-5" dirty="0">
                <a:latin typeface="Century Gothic"/>
                <a:cs typeface="Century Gothic"/>
              </a:rPr>
              <a:t>на</a:t>
            </a:r>
            <a:r>
              <a:rPr sz="1500" spc="-245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юг),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40" dirty="0">
                <a:latin typeface="Century Gothic"/>
                <a:cs typeface="Century Gothic"/>
              </a:rPr>
              <a:t>Mov </a:t>
            </a:r>
            <a:r>
              <a:rPr sz="1500" dirty="0">
                <a:latin typeface="Century Gothic"/>
                <a:cs typeface="Century Gothic"/>
              </a:rPr>
              <a:t>e </a:t>
            </a:r>
            <a:r>
              <a:rPr sz="1500" spc="-5" dirty="0">
                <a:latin typeface="Century Gothic"/>
                <a:cs typeface="Century Gothic"/>
              </a:rPr>
              <a:t>north </a:t>
            </a:r>
            <a:r>
              <a:rPr sz="1500" spc="-15" dirty="0">
                <a:latin typeface="Century Gothic"/>
                <a:cs typeface="Century Gothic"/>
              </a:rPr>
              <a:t>(двигаться </a:t>
            </a:r>
            <a:r>
              <a:rPr sz="1500" spc="-5" dirty="0">
                <a:latin typeface="Century Gothic"/>
                <a:cs typeface="Century Gothic"/>
              </a:rPr>
              <a:t>на</a:t>
            </a:r>
            <a:r>
              <a:rPr sz="1500" spc="-150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север),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40" dirty="0">
                <a:latin typeface="Century Gothic"/>
                <a:cs typeface="Century Gothic"/>
              </a:rPr>
              <a:t>Mov </a:t>
            </a:r>
            <a:r>
              <a:rPr sz="1500" dirty="0">
                <a:latin typeface="Century Gothic"/>
                <a:cs typeface="Century Gothic"/>
              </a:rPr>
              <a:t>e </a:t>
            </a:r>
            <a:r>
              <a:rPr sz="1500" spc="25" dirty="0">
                <a:latin typeface="Century Gothic"/>
                <a:cs typeface="Century Gothic"/>
              </a:rPr>
              <a:t>west</a:t>
            </a:r>
            <a:r>
              <a:rPr sz="1500" spc="-295" dirty="0">
                <a:latin typeface="Century Gothic"/>
                <a:cs typeface="Century Gothic"/>
              </a:rPr>
              <a:t> </a:t>
            </a:r>
            <a:r>
              <a:rPr sz="1500" spc="-15" dirty="0">
                <a:latin typeface="Century Gothic"/>
                <a:cs typeface="Century Gothic"/>
              </a:rPr>
              <a:t>(двигаться </a:t>
            </a:r>
            <a:r>
              <a:rPr sz="1500" spc="-5" dirty="0">
                <a:latin typeface="Century Gothic"/>
                <a:cs typeface="Century Gothic"/>
              </a:rPr>
              <a:t>на запад),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40" dirty="0">
                <a:latin typeface="Century Gothic"/>
                <a:cs typeface="Century Gothic"/>
              </a:rPr>
              <a:t>Mov </a:t>
            </a:r>
            <a:r>
              <a:rPr sz="1500" dirty="0">
                <a:latin typeface="Century Gothic"/>
                <a:cs typeface="Century Gothic"/>
              </a:rPr>
              <a:t>e </a:t>
            </a:r>
            <a:r>
              <a:rPr sz="1500" spc="5" dirty="0">
                <a:latin typeface="Century Gothic"/>
                <a:cs typeface="Century Gothic"/>
              </a:rPr>
              <a:t>east </a:t>
            </a:r>
            <a:r>
              <a:rPr sz="1500" spc="-15" dirty="0">
                <a:latin typeface="Century Gothic"/>
                <a:cs typeface="Century Gothic"/>
              </a:rPr>
              <a:t>(двигаться </a:t>
            </a:r>
            <a:r>
              <a:rPr sz="1500" spc="-5" dirty="0">
                <a:latin typeface="Century Gothic"/>
                <a:cs typeface="Century Gothic"/>
              </a:rPr>
              <a:t>на</a:t>
            </a:r>
            <a:r>
              <a:rPr sz="1500" spc="-204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восток),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15" dirty="0">
                <a:latin typeface="Century Gothic"/>
                <a:cs typeface="Century Gothic"/>
              </a:rPr>
              <a:t>Pickup </a:t>
            </a:r>
            <a:r>
              <a:rPr sz="1500" spc="-5" dirty="0">
                <a:latin typeface="Century Gothic"/>
                <a:cs typeface="Century Gothic"/>
              </a:rPr>
              <a:t>(подобрать</a:t>
            </a:r>
            <a:r>
              <a:rPr sz="1500" spc="60" dirty="0">
                <a:latin typeface="Century Gothic"/>
                <a:cs typeface="Century Gothic"/>
              </a:rPr>
              <a:t> </a:t>
            </a:r>
            <a:r>
              <a:rPr sz="1500" spc="-15" dirty="0">
                <a:latin typeface="Century Gothic"/>
                <a:cs typeface="Century Gothic"/>
              </a:rPr>
              <a:t>обьект),</a:t>
            </a:r>
            <a:endParaRPr sz="15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353535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Century Gothic"/>
                <a:cs typeface="Century Gothic"/>
              </a:rPr>
              <a:t>Dropoff (сбросить</a:t>
            </a:r>
            <a:r>
              <a:rPr sz="1500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объект).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560" y="4961572"/>
            <a:ext cx="447992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Задача: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"Доставить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объект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из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пункта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А в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пункт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Б  с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минимальными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затратами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топлива."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2079" y="648588"/>
            <a:ext cx="6213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Программная</a:t>
            </a:r>
            <a:r>
              <a:rPr spc="-55" dirty="0"/>
              <a:t> </a:t>
            </a:r>
            <a:r>
              <a:rPr spc="5" dirty="0"/>
              <a:t>реализация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30412"/>
            <a:ext cx="5323205" cy="36887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Создание</a:t>
            </a:r>
            <a:r>
              <a:rPr sz="24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среды.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Основной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алгоритм:</a:t>
            </a:r>
            <a:r>
              <a:rPr sz="2400" spc="-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Century Gothic"/>
                <a:cs typeface="Century Gothic"/>
              </a:rPr>
              <a:t>Q-learning.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Исследование</a:t>
            </a:r>
            <a:r>
              <a:rPr sz="2400" spc="-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алгоритма.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Используемые</a:t>
            </a:r>
            <a:r>
              <a:rPr sz="24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entury Gothic"/>
                <a:cs typeface="Century Gothic"/>
              </a:rPr>
              <a:t>инструменты:</a:t>
            </a:r>
            <a:endParaRPr sz="240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Clr>
                <a:srgbClr val="353535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Python,</a:t>
            </a:r>
            <a:endParaRPr sz="240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Clr>
                <a:srgbClr val="353535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gym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от</a:t>
            </a:r>
            <a:r>
              <a:rPr sz="24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OpenAI,</a:t>
            </a:r>
            <a:endParaRPr sz="240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Clr>
                <a:srgbClr val="353535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Вспомогательные</a:t>
            </a: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библиотеки.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0" y="6858000"/>
                </a:moveTo>
                <a:lnTo>
                  <a:pt x="180975" y="6858000"/>
                </a:lnTo>
                <a:lnTo>
                  <a:pt x="180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6190" y="648588"/>
            <a:ext cx="39458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Создание</a:t>
            </a:r>
            <a:r>
              <a:rPr spc="-110" dirty="0"/>
              <a:t> </a:t>
            </a:r>
            <a:r>
              <a:rPr dirty="0"/>
              <a:t>среды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2030412"/>
            <a:ext cx="7715250" cy="26104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Для создания</a:t>
            </a:r>
            <a:r>
              <a:rPr sz="2400" spc="-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среды:</a:t>
            </a:r>
            <a:endParaRPr sz="2400">
              <a:latin typeface="Century Gothic"/>
              <a:cs typeface="Century Gothic"/>
            </a:endParaRPr>
          </a:p>
          <a:p>
            <a:pPr marL="355600" marR="1941195" indent="-342900">
              <a:lnSpc>
                <a:spcPts val="2860"/>
              </a:lnSpc>
              <a:spcBef>
                <a:spcPts val="113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labyrinth.py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- основная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часть</a:t>
            </a:r>
            <a:r>
              <a:rPr sz="2400" spc="-2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среды 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реализованоа</a:t>
            </a:r>
            <a:r>
              <a:rPr sz="2400" spc="-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здесь.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400"/>
              </a:lnSpc>
              <a:spcBef>
                <a:spcPts val="915"/>
              </a:spcBef>
              <a:buClr>
                <a:srgbClr val="353535"/>
              </a:buClr>
              <a:buAutoNum type="arabicPeriod"/>
              <a:tabLst>
                <a:tab pos="355600" algn="l"/>
              </a:tabLst>
            </a:pP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map_generation.py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- вспомогательный </a:t>
            </a: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файл, 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используется </a:t>
            </a: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для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построения </a:t>
            </a:r>
            <a:r>
              <a:rPr sz="2400" spc="5" dirty="0">
                <a:solidFill>
                  <a:srgbClr val="404040"/>
                </a:solidFill>
                <a:latin typeface="Century Gothic"/>
                <a:cs typeface="Century Gothic"/>
              </a:rPr>
              <a:t>символьного</a:t>
            </a:r>
            <a:r>
              <a:rPr sz="2400" spc="-2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поля  </a:t>
            </a:r>
            <a:r>
              <a:rPr sz="2400" spc="-5" dirty="0">
                <a:solidFill>
                  <a:srgbClr val="404040"/>
                </a:solidFill>
                <a:latin typeface="Century Gothic"/>
                <a:cs typeface="Century Gothic"/>
              </a:rPr>
              <a:t>среды.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Выполнил студент</vt:lpstr>
      <vt:lpstr>План</vt:lpstr>
      <vt:lpstr>Теоретическое введение</vt:lpstr>
      <vt:lpstr>Основные концепции машинного  обучеия</vt:lpstr>
      <vt:lpstr>Обучение без учителя:  обучение с подкреплением</vt:lpstr>
      <vt:lpstr>Q-learning</vt:lpstr>
      <vt:lpstr>Постановка задачи</vt:lpstr>
      <vt:lpstr>Программная реализация</vt:lpstr>
      <vt:lpstr>Создание среды</vt:lpstr>
      <vt:lpstr>map_generation.py</vt:lpstr>
      <vt:lpstr>labyrinth.py</vt:lpstr>
      <vt:lpstr>PowerPoint Presentation</vt:lpstr>
      <vt:lpstr>P[442]?</vt:lpstr>
      <vt:lpstr>Последовательность действий агента в какой-то из  эпизодов.</vt:lpstr>
      <vt:lpstr>Основной алгоритм: Q-learning.</vt:lpstr>
      <vt:lpstr>discrete.py</vt:lpstr>
      <vt:lpstr>main.py</vt:lpstr>
      <vt:lpstr>PowerPoint Presentation</vt:lpstr>
      <vt:lpstr>Исследование алгоритма.</vt:lpstr>
      <vt:lpstr>Модель без физических параметров.</vt:lpstr>
      <vt:lpstr>PowerPoint Presentation</vt:lpstr>
      <vt:lpstr>PowerPoint Presentation</vt:lpstr>
      <vt:lpstr>Модель, учитывающая высоту слоя.</vt:lpstr>
      <vt:lpstr>PowerPoint Presentation</vt:lpstr>
      <vt:lpstr>PowerPoint Presentation</vt:lpstr>
      <vt:lpstr>alpha=0.63, gamma=0.8, N=50000</vt:lpstr>
      <vt:lpstr>Заключение</vt:lpstr>
      <vt:lpstr>Интересные направления развития  работы.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 студент</dc:title>
  <cp:revision>16</cp:revision>
  <dcterms:created xsi:type="dcterms:W3CDTF">2019-05-26T10:39:21Z</dcterms:created>
  <dcterms:modified xsi:type="dcterms:W3CDTF">2019-05-26T19:11:36Z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</Properties>
</file>