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81" autoAdjust="0"/>
  </p:normalViewPr>
  <p:slideViewPr>
    <p:cSldViewPr>
      <p:cViewPr varScale="1">
        <p:scale>
          <a:sx n="70" d="100"/>
          <a:sy n="70" d="100"/>
        </p:scale>
        <p:origin x="-12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71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CB174-FA01-4171-A869-52C1D9424384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79349-494F-487E-81AD-07E65F7A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6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9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5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3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7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3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9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5D10-B346-49A2-97ED-CB96BA7E5DA0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-76200" y="76200"/>
            <a:ext cx="4562230" cy="6781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Install MOOSE:</a:t>
            </a:r>
          </a:p>
          <a:p>
            <a:pPr lvl="1"/>
            <a:r>
              <a:rPr lang="en-US" sz="1600" dirty="0" smtClean="0"/>
              <a:t>The latest MOOSE is currently packaged as an Ubuntu </a:t>
            </a:r>
            <a:r>
              <a:rPr lang="en-US" sz="1600" dirty="0" err="1" smtClean="0"/>
              <a:t>liveCD</a:t>
            </a:r>
            <a:r>
              <a:rPr lang="en-US" sz="1600" dirty="0" smtClean="0"/>
              <a:t>/USB. Burn </a:t>
            </a:r>
            <a:r>
              <a:rPr lang="en-US" sz="1600" dirty="0" err="1" smtClean="0"/>
              <a:t>livecd.iso</a:t>
            </a:r>
            <a:r>
              <a:rPr lang="en-US" sz="1600" dirty="0" smtClean="0"/>
              <a:t> to CD or make bootable USB using Startup Disk Creator (</a:t>
            </a:r>
            <a:r>
              <a:rPr lang="en-US" sz="1600" dirty="0" err="1" smtClean="0"/>
              <a:t>usb</a:t>
            </a:r>
            <a:r>
              <a:rPr lang="en-US" sz="1600" dirty="0" smtClean="0"/>
              <a:t>-creator-</a:t>
            </a:r>
            <a:r>
              <a:rPr lang="en-US" sz="1600" dirty="0" err="1" smtClean="0"/>
              <a:t>gtk</a:t>
            </a:r>
            <a:r>
              <a:rPr lang="en-US" sz="1600" dirty="0" smtClean="0"/>
              <a:t>) on Ubuntu 12.04. Boot off it, on your machine, or using virtualbox.org. </a:t>
            </a:r>
            <a:r>
              <a:rPr lang="en-US" sz="1600" dirty="0" err="1"/>
              <a:t>U</a:t>
            </a:r>
            <a:r>
              <a:rPr lang="en-US" sz="1600" smtClean="0"/>
              <a:t>ser:moose</a:t>
            </a:r>
            <a:r>
              <a:rPr lang="en-US" sz="1600" dirty="0" smtClean="0"/>
              <a:t>, </a:t>
            </a:r>
            <a:r>
              <a:rPr lang="en-US" sz="1600" dirty="0" err="1" smtClean="0"/>
              <a:t>passwd:moose</a:t>
            </a:r>
            <a:r>
              <a:rPr lang="en-US" sz="1600" dirty="0" smtClean="0"/>
              <a:t>.</a:t>
            </a:r>
          </a:p>
          <a:p>
            <a:r>
              <a:rPr lang="en-US" sz="2000" dirty="0" smtClean="0"/>
              <a:t>Quick start MOOSE:</a:t>
            </a:r>
          </a:p>
          <a:p>
            <a:pPr lvl="1"/>
            <a:r>
              <a:rPr lang="en-US" sz="1600" dirty="0" smtClean="0"/>
              <a:t>Double click desktop icon to launch GUI.</a:t>
            </a:r>
          </a:p>
          <a:p>
            <a:pPr lvl="1"/>
            <a:r>
              <a:rPr lang="en-US" sz="1600" dirty="0" smtClean="0"/>
              <a:t>‘</a:t>
            </a:r>
            <a:r>
              <a:rPr lang="en-US" sz="1600" dirty="0" err="1" smtClean="0"/>
              <a:t>File’→‘Load</a:t>
            </a:r>
            <a:r>
              <a:rPr lang="en-US" sz="1600" dirty="0" smtClean="0"/>
              <a:t> Model’ (top menu), navigate to /home/moose/</a:t>
            </a:r>
            <a:r>
              <a:rPr lang="en-US" sz="1600" dirty="0" err="1" smtClean="0"/>
              <a:t>moose_src</a:t>
            </a:r>
            <a:r>
              <a:rPr lang="en-US" sz="1600" dirty="0" smtClean="0"/>
              <a:t>/Demos/</a:t>
            </a:r>
            <a:r>
              <a:rPr lang="en-US" sz="1600" dirty="0" err="1" smtClean="0"/>
              <a:t>Genesis_files</a:t>
            </a:r>
            <a:r>
              <a:rPr lang="en-US" sz="1600" dirty="0" smtClean="0"/>
              <a:t> .</a:t>
            </a:r>
          </a:p>
          <a:p>
            <a:pPr lvl="1"/>
            <a:r>
              <a:rPr lang="en-US" sz="1600" dirty="0" smtClean="0"/>
              <a:t>Open any .g file there, say </a:t>
            </a:r>
            <a:r>
              <a:rPr lang="en-US" sz="1600" dirty="0" err="1" smtClean="0"/>
              <a:t>Kholodenko.g</a:t>
            </a:r>
            <a:r>
              <a:rPr lang="en-US" sz="1600" dirty="0" smtClean="0"/>
              <a:t> 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 network schematic appears.</a:t>
            </a:r>
          </a:p>
          <a:p>
            <a:pPr lvl="1"/>
            <a:r>
              <a:rPr lang="en-US" sz="1600" dirty="0" smtClean="0"/>
              <a:t>Click the ‘Plot Window 1’ tab to show plots.</a:t>
            </a:r>
          </a:p>
          <a:p>
            <a:pPr lvl="1"/>
            <a:r>
              <a:rPr lang="en-US" sz="1600" dirty="0" smtClean="0"/>
              <a:t>Click run, and the plots are updated as the simulation proceeds.</a:t>
            </a:r>
          </a:p>
          <a:p>
            <a:pPr lvl="1"/>
            <a:r>
              <a:rPr lang="en-US" sz="1600" dirty="0" smtClean="0"/>
              <a:t>You can ‘stop’ a simulation in-between and ‘run’ again for another ‘Run Time’. ‘Reset’ and ‘run’ to start from t=0.</a:t>
            </a:r>
          </a:p>
          <a:p>
            <a:pPr lvl="1"/>
            <a:r>
              <a:rPr lang="en-US" sz="1600" dirty="0" smtClean="0"/>
              <a:t>Buttons below the plots allow you to pan, zoom, and save the plot figure. Home and arrow icons to switch between views.</a:t>
            </a:r>
          </a:p>
          <a:p>
            <a:pPr lvl="1"/>
            <a:r>
              <a:rPr lang="en-US" sz="1600" dirty="0" smtClean="0"/>
              <a:t>In ‘advanced options’, you can set the </a:t>
            </a:r>
            <a:r>
              <a:rPr lang="en-US" sz="1600" dirty="0" err="1" smtClean="0"/>
              <a:t>sim</a:t>
            </a:r>
            <a:r>
              <a:rPr lang="en-US" sz="1600" dirty="0" smtClean="0"/>
              <a:t> time step ‘</a:t>
            </a:r>
            <a:r>
              <a:rPr lang="en-US" sz="1600" dirty="0" err="1" smtClean="0"/>
              <a:t>simdt</a:t>
            </a:r>
            <a:r>
              <a:rPr lang="en-US" sz="1600" dirty="0" smtClean="0"/>
              <a:t>’ and plot resolution ‘</a:t>
            </a:r>
            <a:r>
              <a:rPr lang="en-US" sz="1600" dirty="0" err="1" smtClean="0"/>
              <a:t>plotdt</a:t>
            </a:r>
            <a:r>
              <a:rPr lang="en-US" sz="1600" dirty="0" smtClean="0"/>
              <a:t>’. Also the ‘Update </a:t>
            </a:r>
            <a:r>
              <a:rPr lang="en-US" sz="1600" dirty="0" err="1" smtClean="0"/>
              <a:t>Plotdt</a:t>
            </a:r>
            <a:r>
              <a:rPr lang="en-US" sz="1600" dirty="0" smtClean="0"/>
              <a:t>’ at which the GUI plots are refreshed. Units: seconds.</a:t>
            </a:r>
          </a:p>
          <a:p>
            <a:pPr lvl="1"/>
            <a:endParaRPr lang="en-US" sz="1600" dirty="0" smtClean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30" y="76200"/>
            <a:ext cx="4552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30" y="3591186"/>
            <a:ext cx="4581770" cy="311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-76200" y="152400"/>
            <a:ext cx="4421224" cy="6553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Changing Parameters:</a:t>
            </a:r>
          </a:p>
          <a:p>
            <a:pPr lvl="1"/>
            <a:r>
              <a:rPr lang="en-US" sz="1600" dirty="0" smtClean="0"/>
              <a:t>All units are in SI.</a:t>
            </a:r>
          </a:p>
          <a:p>
            <a:pPr lvl="1"/>
            <a:r>
              <a:rPr lang="en-US" sz="1600" dirty="0" smtClean="0"/>
              <a:t>Switch to the </a:t>
            </a:r>
            <a:r>
              <a:rPr lang="en-US" sz="1600" dirty="0" err="1" smtClean="0"/>
              <a:t>KKit</a:t>
            </a:r>
            <a:r>
              <a:rPr lang="en-US" sz="1600" dirty="0" smtClean="0"/>
              <a:t> Layout tab</a:t>
            </a:r>
          </a:p>
          <a:p>
            <a:pPr lvl="1"/>
            <a:r>
              <a:rPr lang="en-US" sz="1600" dirty="0" smtClean="0"/>
              <a:t>You can see/edit properties of any object in the right ‘Properties’ panel by </a:t>
            </a:r>
            <a:r>
              <a:rPr lang="en-US" sz="1600" dirty="0" smtClean="0"/>
              <a:t>double-clicking </a:t>
            </a:r>
            <a:r>
              <a:rPr lang="en-US" sz="1600" dirty="0" smtClean="0"/>
              <a:t>on a Molecule Pool (rectangle); or </a:t>
            </a:r>
            <a:r>
              <a:rPr lang="en-US" sz="1600" dirty="0"/>
              <a:t> </a:t>
            </a:r>
            <a:r>
              <a:rPr lang="en-US" sz="1600" dirty="0" smtClean="0"/>
              <a:t>a</a:t>
            </a:r>
            <a:r>
              <a:rPr lang="en-US" sz="1600" dirty="0" smtClean="0"/>
              <a:t> </a:t>
            </a:r>
            <a:r>
              <a:rPr lang="en-US" sz="1600" dirty="0" smtClean="0"/>
              <a:t>Reaction (ellipse).</a:t>
            </a:r>
          </a:p>
          <a:p>
            <a:pPr lvl="1"/>
            <a:r>
              <a:rPr lang="en-US" sz="1600" dirty="0" smtClean="0"/>
              <a:t>Reversible reactions  are empty ellipses, with the reaction direction in green.</a:t>
            </a:r>
          </a:p>
          <a:p>
            <a:pPr lvl="1"/>
            <a:r>
              <a:rPr lang="en-US" sz="1600" dirty="0" smtClean="0"/>
              <a:t>Enzyme-catalyzed reactions are filled ellipses, with the reaction direction in red, and the enzyme link in the enzyme pool’s </a:t>
            </a:r>
            <a:r>
              <a:rPr lang="en-US" sz="1600" dirty="0" err="1" smtClean="0"/>
              <a:t>colour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An empty unlinked box near a filled ellipse signifies an explicit enzyme complex for an explicit enzyme reaction.</a:t>
            </a:r>
          </a:p>
          <a:p>
            <a:r>
              <a:rPr lang="en-US" sz="2000" dirty="0" smtClean="0"/>
              <a:t>Layout:</a:t>
            </a:r>
          </a:p>
          <a:p>
            <a:pPr lvl="1"/>
            <a:r>
              <a:rPr lang="en-US" sz="1600" dirty="0" smtClean="0"/>
              <a:t>Click and drag any pool/reaction.</a:t>
            </a:r>
          </a:p>
          <a:p>
            <a:pPr lvl="1"/>
            <a:r>
              <a:rPr lang="en-US" sz="1600" dirty="0" smtClean="0"/>
              <a:t>Keyboard shortcuts: ‘a’: fit full model; ‘&lt;‘,’&gt;’: incremental zoom out/in; </a:t>
            </a:r>
            <a:r>
              <a:rPr lang="en-US" sz="1600" dirty="0" err="1" smtClean="0"/>
              <a:t>numpad</a:t>
            </a:r>
            <a:r>
              <a:rPr lang="en-US" sz="1600" dirty="0" smtClean="0"/>
              <a:t> arrow keys: pan.</a:t>
            </a:r>
          </a:p>
          <a:p>
            <a:pPr lvl="1"/>
            <a:r>
              <a:rPr lang="en-US" sz="1600" dirty="0" smtClean="0"/>
              <a:t>Rubber-band select (click-and-drag) a rectangular region having a pool, which pops up a context menu to (1) zoom to selected region; or (2) move / click-and-drag the objects in the selected region.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16" y="141288"/>
            <a:ext cx="4801184" cy="328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16" y="3494088"/>
            <a:ext cx="4801184" cy="328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8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-76200" y="76200"/>
            <a:ext cx="4421224" cy="6781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Plotting:</a:t>
            </a:r>
          </a:p>
          <a:p>
            <a:pPr lvl="1"/>
            <a:r>
              <a:rPr lang="en-US" sz="1600" dirty="0" smtClean="0"/>
              <a:t>In the ‘Plot Configuration’ panel, click ‘New plot tab’.</a:t>
            </a:r>
          </a:p>
          <a:p>
            <a:pPr lvl="1"/>
            <a:r>
              <a:rPr lang="en-US" sz="1600" dirty="0" smtClean="0"/>
              <a:t>In the ‘</a:t>
            </a:r>
            <a:r>
              <a:rPr lang="en-US" sz="1600" dirty="0" err="1" smtClean="0"/>
              <a:t>KKit</a:t>
            </a:r>
            <a:r>
              <a:rPr lang="en-US" sz="1600" dirty="0" smtClean="0"/>
              <a:t> Layout’ tab, select an object by </a:t>
            </a:r>
            <a:r>
              <a:rPr lang="en-US" sz="1600" dirty="0" smtClean="0"/>
              <a:t>double</a:t>
            </a:r>
            <a:r>
              <a:rPr lang="en-US" sz="1600" dirty="0" smtClean="0"/>
              <a:t>-clicking </a:t>
            </a:r>
            <a:r>
              <a:rPr lang="en-US" sz="1600" dirty="0" smtClean="0"/>
              <a:t>on a Molecule Pool (rectangle); </a:t>
            </a:r>
            <a:r>
              <a:rPr lang="en-US" sz="1600" dirty="0" smtClean="0"/>
              <a:t>or on </a:t>
            </a:r>
            <a:r>
              <a:rPr lang="en-US" sz="1600" dirty="0" smtClean="0"/>
              <a:t>a Reaction (ellipse).</a:t>
            </a:r>
          </a:p>
          <a:p>
            <a:pPr lvl="1"/>
            <a:r>
              <a:rPr lang="en-US" sz="1600" dirty="0" smtClean="0"/>
              <a:t>All plot-able fields of the object appear in the ‘Plot Field’ dropdown. Select one and click ‘Add Field’ to add it to the newly created plot tab.</a:t>
            </a:r>
          </a:p>
          <a:p>
            <a:pPr lvl="1"/>
            <a:r>
              <a:rPr lang="en-US" sz="1600" dirty="0" smtClean="0"/>
              <a:t>Similarly, more object-fields may be plotted in the same tab or in new ones.</a:t>
            </a:r>
          </a:p>
          <a:p>
            <a:pPr lvl="1"/>
            <a:r>
              <a:rPr lang="en-US" sz="1600" dirty="0" err="1" smtClean="0"/>
              <a:t>Menubar</a:t>
            </a:r>
            <a:r>
              <a:rPr lang="en-US" sz="1600" dirty="0" smtClean="0"/>
              <a:t>→‘View’ →‘Sub Windows’/‘Tabs’ to tile the plots differently.</a:t>
            </a:r>
          </a:p>
          <a:p>
            <a:pPr lvl="1"/>
            <a:r>
              <a:rPr lang="en-US" sz="1600" dirty="0" smtClean="0"/>
              <a:t>Navigate the object tree by ‘See Children’ and ‘Select Parent’ (usually not needed).</a:t>
            </a:r>
          </a:p>
          <a:p>
            <a:r>
              <a:rPr lang="en-US" sz="2000" dirty="0" smtClean="0"/>
              <a:t>Switching Solvers:</a:t>
            </a:r>
          </a:p>
          <a:p>
            <a:pPr lvl="1"/>
            <a:r>
              <a:rPr lang="en-US" sz="1600" dirty="0"/>
              <a:t>S</a:t>
            </a:r>
            <a:r>
              <a:rPr lang="en-US" sz="1600" dirty="0" smtClean="0"/>
              <a:t>elect the ‘Solver’ from the main-menu: </a:t>
            </a:r>
            <a:r>
              <a:rPr lang="en-US" sz="1600" dirty="0" err="1" smtClean="0"/>
              <a:t>RungeKutta</a:t>
            </a:r>
            <a:r>
              <a:rPr lang="en-US" sz="1600" dirty="0" smtClean="0"/>
              <a:t> (Continuous) / Gillespie (Discrete).</a:t>
            </a:r>
          </a:p>
          <a:p>
            <a:pPr lvl="1"/>
            <a:r>
              <a:rPr lang="en-US" sz="1600" dirty="0" smtClean="0"/>
              <a:t>Load the model: </a:t>
            </a:r>
            <a:r>
              <a:rPr lang="en-US" sz="1600" dirty="0" err="1" smtClean="0"/>
              <a:t>File→Load</a:t>
            </a:r>
            <a:r>
              <a:rPr lang="en-US" sz="1600" dirty="0" smtClean="0"/>
              <a:t> Model.</a:t>
            </a:r>
          </a:p>
          <a:p>
            <a:pPr lvl="1"/>
            <a:r>
              <a:rPr lang="en-US" sz="1600" dirty="0" smtClean="0"/>
              <a:t>To switch solvers for the same model, first select solver, then (re-)load the model.</a:t>
            </a:r>
          </a:p>
          <a:p>
            <a:r>
              <a:rPr lang="en-US" sz="2000" dirty="0" smtClean="0"/>
              <a:t>Neuron / Electrical:</a:t>
            </a:r>
          </a:p>
          <a:p>
            <a:pPr lvl="1"/>
            <a:r>
              <a:rPr lang="en-US" sz="1600" dirty="0" smtClean="0"/>
              <a:t>Hodgkin-Huxley Squid </a:t>
            </a:r>
            <a:r>
              <a:rPr lang="en-US" sz="1600" dirty="0" smtClean="0"/>
              <a:t>demo: desktop icon</a:t>
            </a:r>
          </a:p>
          <a:p>
            <a:pPr lvl="1"/>
            <a:r>
              <a:rPr lang="en-US" sz="1600" dirty="0" smtClean="0"/>
              <a:t>CA1 / Granule cell in Demos/</a:t>
            </a:r>
            <a:r>
              <a:rPr lang="en-US" sz="1600" dirty="0" err="1" smtClean="0"/>
              <a:t>neuroml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1"/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17" y="65089"/>
            <a:ext cx="4801183" cy="328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17" y="3352800"/>
            <a:ext cx="3724275" cy="293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26" y="4817954"/>
            <a:ext cx="3326074" cy="201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580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</dc:creator>
  <cp:lastModifiedBy>aditya</cp:lastModifiedBy>
  <cp:revision>62</cp:revision>
  <dcterms:created xsi:type="dcterms:W3CDTF">2012-08-24T04:47:27Z</dcterms:created>
  <dcterms:modified xsi:type="dcterms:W3CDTF">2012-08-26T08:46:28Z</dcterms:modified>
</cp:coreProperties>
</file>