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71" r:id="rId4"/>
    <p:sldId id="258" r:id="rId6"/>
    <p:sldId id="259" r:id="rId7"/>
    <p:sldId id="272" r:id="rId8"/>
    <p:sldId id="261" r:id="rId9"/>
    <p:sldId id="266" r:id="rId10"/>
    <p:sldId id="262" r:id="rId11"/>
    <p:sldId id="263" r:id="rId12"/>
    <p:sldId id="267" r:id="rId13"/>
    <p:sldId id="274"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1</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
        <p:nvSpPr>
          <p:cNvPr id="6" name="Text Box 5"/>
          <p:cNvSpPr txBox="1"/>
          <p:nvPr/>
        </p:nvSpPr>
        <p:spPr>
          <a:xfrm>
            <a:off x="3048000" y="3106420"/>
            <a:ext cx="6096000" cy="645160"/>
          </a:xfrm>
          <a:prstGeom prst="rect">
            <a:avLst/>
          </a:prstGeom>
          <a:noFill/>
        </p:spPr>
        <p:txBody>
          <a:bodyPr wrap="square" rtlCol="0" anchor="t">
            <a:spAutoFit/>
          </a:bodyPr>
          <a:p>
            <a:r>
              <a:rPr lang="en-US" altLang="en-US"/>
              <a:t>-50	0	50	100	150	175</a:t>
            </a:r>
            <a:endParaRPr lang="en-US" altLang="en-US"/>
          </a:p>
          <a:p>
            <a:r>
              <a:rPr lang="en-US" altLang="en-US"/>
              <a:t>0.88	0.95	1.08	1.32	1.65	1.75</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Rev.0)</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1007110" y="2261870"/>
            <a:ext cx="4911090" cy="3977640"/>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
        <p:nvSpPr>
          <p:cNvPr id="2" name="Text Box 1"/>
          <p:cNvSpPr txBox="1"/>
          <p:nvPr/>
        </p:nvSpPr>
        <p:spPr>
          <a:xfrm>
            <a:off x="1007110" y="1140460"/>
            <a:ext cx="5269230" cy="922020"/>
          </a:xfrm>
          <a:prstGeom prst="rect">
            <a:avLst/>
          </a:prstGeom>
          <a:noFill/>
        </p:spPr>
        <p:txBody>
          <a:bodyPr wrap="square" rtlCol="0">
            <a:spAutoFit/>
          </a:bodyPr>
          <a:p>
            <a:r>
              <a:rPr lang="en-US"/>
              <a:t>To use the losses estimation tool, user will need to connect the block to DUT switch and measure all Vgs signal, Vds signal, and drain current as following figure.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0" name="Picture 9"/>
          <p:cNvPicPr>
            <a:picLocks noChangeAspect="1"/>
          </p:cNvPicPr>
          <p:nvPr/>
        </p:nvPicPr>
        <p:blipFill>
          <a:blip r:embed="rId2"/>
          <a:stretch>
            <a:fillRect/>
          </a:stretch>
        </p:blipFill>
        <p:spPr>
          <a:xfrm>
            <a:off x="1007110" y="2482215"/>
            <a:ext cx="5144135" cy="3854450"/>
          </a:xfrm>
          <a:prstGeom prst="rect">
            <a:avLst/>
          </a:prstGeom>
        </p:spPr>
      </p:pic>
      <p:sp>
        <p:nvSpPr>
          <p:cNvPr id="6" name="Text Box 5"/>
          <p:cNvSpPr txBox="1"/>
          <p:nvPr/>
        </p:nvSpPr>
        <p:spPr>
          <a:xfrm>
            <a:off x="1007110" y="1140460"/>
            <a:ext cx="5269230" cy="1322070"/>
          </a:xfrm>
          <a:prstGeom prst="rect">
            <a:avLst/>
          </a:prstGeom>
          <a:noFill/>
        </p:spPr>
        <p:txBody>
          <a:bodyPr wrap="square" rtlCol="0">
            <a:spAutoFit/>
          </a:bodyPr>
          <a:p>
            <a:r>
              <a:rPr lang="en-US" sz="1600"/>
              <a:t>User can now directly set the losses analysis at a certain temperature to improve the model accuracy. Furthermore, if you feel need more challenge, you can easily create the thermal circuit model and loop back the Tj estimate into the losses analyzer block.</a:t>
            </a:r>
            <a:endParaRPr lang="en-US" sz="1600"/>
          </a:p>
        </p:txBody>
      </p:sp>
      <p:pic>
        <p:nvPicPr>
          <p:cNvPr id="11" name="Picture 10"/>
          <p:cNvPicPr>
            <a:picLocks noChangeAspect="1"/>
          </p:cNvPicPr>
          <p:nvPr/>
        </p:nvPicPr>
        <p:blipFill>
          <a:blip r:embed="rId3"/>
          <a:stretch>
            <a:fillRect/>
          </a:stretch>
        </p:blipFill>
        <p:spPr>
          <a:xfrm>
            <a:off x="6769100" y="1033780"/>
            <a:ext cx="4463415" cy="535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2" name="Picture 11"/>
          <p:cNvPicPr>
            <a:picLocks noChangeAspect="1"/>
          </p:cNvPicPr>
          <p:nvPr/>
        </p:nvPicPr>
        <p:blipFill>
          <a:blip r:embed="rId2"/>
          <a:srcRect l="344" t="9835" r="50002" b="10444"/>
          <a:stretch>
            <a:fillRect/>
          </a:stretch>
        </p:blipFill>
        <p:spPr>
          <a:xfrm>
            <a:off x="1218565" y="1907540"/>
            <a:ext cx="4686300" cy="4504690"/>
          </a:xfrm>
          <a:prstGeom prst="rect">
            <a:avLst/>
          </a:prstGeom>
        </p:spPr>
      </p:pic>
      <p:sp>
        <p:nvSpPr>
          <p:cNvPr id="13" name="Text Box 12"/>
          <p:cNvSpPr txBox="1"/>
          <p:nvPr/>
        </p:nvSpPr>
        <p:spPr>
          <a:xfrm>
            <a:off x="1218565" y="984885"/>
            <a:ext cx="5354320" cy="1229995"/>
          </a:xfrm>
          <a:prstGeom prst="rect">
            <a:avLst/>
          </a:prstGeom>
          <a:noFill/>
        </p:spPr>
        <p:txBody>
          <a:bodyPr wrap="square" rtlCol="0">
            <a:spAutoFit/>
          </a:bodyPr>
          <a:p>
            <a:r>
              <a:rPr lang="en-US" sz="1400"/>
              <a:t>Example test on T-type Inverter under</a:t>
            </a:r>
            <a:endParaRPr lang="en-US" sz="1400"/>
          </a:p>
          <a:p>
            <a:r>
              <a:rPr lang="en-US" sz="1000"/>
              <a:t>AC-&gt;DC power flow (at time &lt; 0.5s) and DC-&gt;AC power flow (at time &gt; 0.5s)</a:t>
            </a:r>
            <a:endParaRPr lang="en-US" sz="1000"/>
          </a:p>
          <a:p>
            <a:endParaRPr lang="en-US" sz="1000">
              <a:sym typeface="+mn-ea"/>
            </a:endParaRPr>
          </a:p>
          <a:p>
            <a:r>
              <a:rPr lang="en-US" sz="1000">
                <a:sym typeface="+mn-ea"/>
              </a:rPr>
              <a:t>While total losses on both power flow duration are similar. However, the losses share between the DClink MOSFET (middle graph) and side MOSFET (bottom graph) are different for different power flow mode.</a:t>
            </a:r>
            <a:endParaRPr lang="en-US" sz="1000"/>
          </a:p>
          <a:p>
            <a:endParaRPr lang="en-US" sz="1000"/>
          </a:p>
        </p:txBody>
      </p:sp>
      <p:pic>
        <p:nvPicPr>
          <p:cNvPr id="14" name="Picture 13"/>
          <p:cNvPicPr>
            <a:picLocks noChangeAspect="1"/>
          </p:cNvPicPr>
          <p:nvPr/>
        </p:nvPicPr>
        <p:blipFill>
          <a:blip r:embed="rId3"/>
          <a:stretch>
            <a:fillRect/>
          </a:stretch>
        </p:blipFill>
        <p:spPr>
          <a:xfrm>
            <a:off x="6830695" y="984885"/>
            <a:ext cx="4523105" cy="54273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1052703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for the SR-boost test circuit after some comparison with Wolfspeed’s speedfit appears to be quite reasonable (I cant find Infineon’s losses simulator). This result allows me to then use the method to evaluate losses for more complex circuit (e.g. Three phase Active NPC).</a:t>
            </a:r>
            <a:endParaRPr lang="en-US" altLang="en-US"/>
          </a:p>
          <a:p>
            <a:pPr marL="305435" indent="-305435">
              <a:buFont typeface="Arial" panose="020B0604020202020204" pitchFamily="34" charset="0"/>
              <a:buChar char="•"/>
            </a:pPr>
            <a:r>
              <a:rPr lang="en-US" altLang="en-US"/>
              <a:t>Overall,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Revision History</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graphicFrame>
        <p:nvGraphicFramePr>
          <p:cNvPr id="12" name="Content Placeholder 11"/>
          <p:cNvGraphicFramePr/>
          <p:nvPr>
            <p:ph idx="1"/>
          </p:nvPr>
        </p:nvGraphicFramePr>
        <p:xfrm>
          <a:off x="838200" y="1825625"/>
          <a:ext cx="10515600" cy="1524000"/>
        </p:xfrm>
        <a:graphic>
          <a:graphicData uri="http://schemas.openxmlformats.org/drawingml/2006/table">
            <a:tbl>
              <a:tblPr>
                <a:tableStyleId>{616DA210-FB5B-4158-B5E0-FEB733F419BA}</a:tableStyleId>
              </a:tblPr>
              <a:tblGrid>
                <a:gridCol w="2156460"/>
                <a:gridCol w="8359140"/>
              </a:tblGrid>
              <a:tr h="381000">
                <a:tc>
                  <a:txBody>
                    <a:bodyPr/>
                    <a:p>
                      <a:pPr>
                        <a:buNone/>
                      </a:pPr>
                      <a:r>
                        <a:rPr lang="en-US"/>
                        <a:t>Rev.0 @ 2025/06/05</a:t>
                      </a:r>
                      <a:endParaRPr lang="en-US"/>
                    </a:p>
                  </a:txBody>
                  <a:tcPr/>
                </a:tc>
                <a:tc>
                  <a:txBody>
                    <a:bodyPr/>
                    <a:p>
                      <a:pPr>
                        <a:buNone/>
                      </a:pPr>
                      <a:r>
                        <a:rPr lang="en-US"/>
                        <a:t>Initial project design launch</a:t>
                      </a:r>
                      <a:endParaRPr lang="en-US"/>
                    </a:p>
                  </a:txBody>
                  <a:tcPr/>
                </a:tc>
              </a:tr>
              <a:tr h="381000">
                <a:tc>
                  <a:txBody>
                    <a:bodyPr/>
                    <a:p>
                      <a:pPr>
                        <a:buNone/>
                      </a:pPr>
                      <a:r>
                        <a:rPr lang="en-US" sz="1800">
                          <a:sym typeface="+mn-ea"/>
                        </a:rPr>
                        <a:t>Rev.1 @ 2025/06/05</a:t>
                      </a:r>
                      <a:endParaRPr lang="en-US"/>
                    </a:p>
                  </a:txBody>
                  <a:tcPr/>
                </a:tc>
                <a:tc>
                  <a:txBody>
                    <a:bodyPr/>
                    <a:p>
                      <a:pPr>
                        <a:buNone/>
                      </a:pPr>
                      <a:r>
                        <a:rPr lang="en-US"/>
                        <a:t>Added junction temperature input and modify the data table format to add Tj to Rdson curve</a:t>
                      </a: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pic>
        <p:nvPicPr>
          <p:cNvPr id="6" name="Picture 5"/>
          <p:cNvPicPr>
            <a:picLocks noChangeAspect="1"/>
          </p:cNvPicPr>
          <p:nvPr/>
        </p:nvPicPr>
        <p:blipFill>
          <a:blip r:embed="rId3"/>
          <a:stretch>
            <a:fillRect/>
          </a:stretch>
        </p:blipFill>
        <p:spPr>
          <a:xfrm>
            <a:off x="8610600" y="1210945"/>
            <a:ext cx="2648585" cy="288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4462145" y="2225675"/>
            <a:ext cx="2137410" cy="1374140"/>
          </a:xfrm>
          <a:prstGeom prst="rect">
            <a:avLst/>
          </a:prstGeom>
          <a:ln>
            <a:solidFill>
              <a:schemeClr val="tx1"/>
            </a:solidFill>
          </a:ln>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Picture 13"/>
          <p:cNvPicPr>
            <a:picLocks noChangeAspect="1"/>
          </p:cNvPicPr>
          <p:nvPr/>
        </p:nvPicPr>
        <p:blipFill>
          <a:blip r:embed="rId4"/>
          <a:stretch>
            <a:fillRect/>
          </a:stretch>
        </p:blipFill>
        <p:spPr>
          <a:xfrm>
            <a:off x="4462145" y="4091940"/>
            <a:ext cx="2137410" cy="1391920"/>
          </a:xfrm>
          <a:prstGeom prst="rect">
            <a:avLst/>
          </a:prstGeom>
          <a:ln>
            <a:solidFill>
              <a:schemeClr val="tx1"/>
            </a:solidFill>
          </a:ln>
        </p:spPr>
      </p:pic>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2</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6"/>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7"/>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8"/>
          <a:stretch>
            <a:fillRect/>
          </a:stretch>
        </p:blipFill>
        <p:spPr>
          <a:xfrm>
            <a:off x="8355965" y="4519930"/>
            <a:ext cx="2112645" cy="2201545"/>
          </a:xfrm>
          <a:prstGeom prst="rect">
            <a:avLst/>
          </a:prstGeom>
          <a:ln>
            <a:solidFill>
              <a:schemeClr val="tx1"/>
            </a:solidFill>
          </a:ln>
        </p:spPr>
      </p:pic>
      <p:cxnSp>
        <p:nvCxnSpPr>
          <p:cNvPr id="24" name="Straight Arrow Connector 23"/>
          <p:cNvCxnSpPr>
            <a:stCxn id="22" idx="0"/>
          </p:cNvCxnSpPr>
          <p:nvPr/>
        </p:nvCxnSpPr>
        <p:spPr>
          <a:xfrm flipH="1" flipV="1">
            <a:off x="9018905" y="4217670"/>
            <a:ext cx="393700" cy="3022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Temperature dependent loss factor</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This temperature dependent loss factor is added since Rev.1 to account for the temperature effect to the overall power loss. Currently the effect is only used to adjust the conduction loss as depicted in the following figure.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6" name="Picture 5"/>
          <p:cNvPicPr>
            <a:picLocks noChangeAspect="1"/>
          </p:cNvPicPr>
          <p:nvPr/>
        </p:nvPicPr>
        <p:blipFill>
          <a:blip r:embed="rId2"/>
          <a:stretch>
            <a:fillRect/>
          </a:stretch>
        </p:blipFill>
        <p:spPr>
          <a:xfrm>
            <a:off x="2619375" y="2066925"/>
            <a:ext cx="3749675" cy="4218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0590" cy="1920240"/>
        </p:xfrm>
        <a:graphic>
          <a:graphicData uri="http://schemas.openxmlformats.org/drawingml/2006/table">
            <a:tbl>
              <a:tblPr>
                <a:tableStyleId>{5C22544A-7EE6-4342-B048-85BDC9FD1C3A}</a:tableStyleId>
              </a:tblPr>
              <a:tblGrid>
                <a:gridCol w="1188720"/>
                <a:gridCol w="1188720"/>
                <a:gridCol w="1188720"/>
                <a:gridCol w="1188720"/>
                <a:gridCol w="1188720"/>
                <a:gridCol w="1188720"/>
              </a:tblGrid>
              <a:tr h="274320">
                <a:tc>
                  <a:txBody>
                    <a:bodyPr/>
                    <a:p>
                      <a:pPr>
                        <a:buNone/>
                      </a:pPr>
                      <a:r>
                        <a:rPr lang="en-US" sz="1200">
                          <a:latin typeface="Calibri" panose="020F0502020204030204" charset="0"/>
                          <a:cs typeface="Calibri" panose="020F0502020204030204" charset="0"/>
                        </a:rPr>
                        <a:t>Rdson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Toff</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Rg_test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Rg_int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0.0</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Vds (0V)</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Vds (Vrating)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Isd (0A)</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Isd (Irating)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Vsd(@Isd)</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sym typeface="+mn-ea"/>
                        </a:rPr>
                        <a:t>Vsd(@Isd)</a:t>
                      </a:r>
                      <a:endParaRPr lang="en-US" sz="1200">
                        <a:latin typeface="Calibri" panose="020F0502020204030204" charset="0"/>
                        <a:cs typeface="Calibri" panose="020F0502020204030204" charset="0"/>
                        <a:sym typeface="+mn-ea"/>
                      </a:endParaRPr>
                    </a:p>
                  </a:txBody>
                  <a:tcPr/>
                </a:tc>
              </a:tr>
              <a:tr h="274320">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7x6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10" name="Picture 9"/>
          <p:cNvPicPr>
            <a:picLocks noChangeAspect="1"/>
          </p:cNvPicPr>
          <p:nvPr/>
        </p:nvPicPr>
        <p:blipFill>
          <a:blip r:embed="rId2"/>
          <a:stretch>
            <a:fillRect/>
          </a:stretch>
        </p:blipFill>
        <p:spPr>
          <a:xfrm>
            <a:off x="880745" y="3192145"/>
            <a:ext cx="5792470" cy="2911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5943600" cy="922020"/>
          </a:xfrm>
          <a:prstGeom prst="rect">
            <a:avLst/>
          </a:prstGeom>
          <a:noFill/>
        </p:spPr>
        <p:txBody>
          <a:bodyPr wrap="square" rtlCol="0">
            <a:spAutoFit/>
          </a:bodyPr>
          <a:p>
            <a:r>
              <a:rPr lang="en-US"/>
              <a:t>In case Td and Toff are still obtained using old method, user can also calculate Ton and Toff from Switching losses chart (or hardware measurement). </a:t>
            </a:r>
            <a:endParaRPr lang="en-US"/>
          </a:p>
        </p:txBody>
      </p:sp>
      <p:pic>
        <p:nvPicPr>
          <p:cNvPr id="10" name="Picture 9"/>
          <p:cNvPicPr>
            <a:picLocks noChangeAspect="1"/>
          </p:cNvPicPr>
          <p:nvPr/>
        </p:nvPicPr>
        <p:blipFill>
          <a:blip r:embed="rId2"/>
          <a:stretch>
            <a:fillRect/>
          </a:stretch>
        </p:blipFill>
        <p:spPr>
          <a:xfrm>
            <a:off x="7400925" y="1105535"/>
            <a:ext cx="3784600" cy="4676140"/>
          </a:xfrm>
          <a:prstGeom prst="rect">
            <a:avLst/>
          </a:prstGeom>
        </p:spPr>
      </p:pic>
      <p:pic>
        <p:nvPicPr>
          <p:cNvPr id="11" name="Picture 10"/>
          <p:cNvPicPr>
            <a:picLocks noChangeAspect="1"/>
          </p:cNvPicPr>
          <p:nvPr/>
        </p:nvPicPr>
        <p:blipFill>
          <a:blip r:embed="rId3"/>
          <a:stretch>
            <a:fillRect/>
          </a:stretch>
        </p:blipFill>
        <p:spPr>
          <a:xfrm>
            <a:off x="6505575" y="5902325"/>
            <a:ext cx="4789170" cy="209550"/>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826770" y="2329815"/>
                <a:ext cx="4819015" cy="3565525"/>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r>
                        <a:rPr lang="en-US" sz="1600" i="1" dirty="0">
                          <a:latin typeface="Cambria Math" panose="02040503050406030204" charset="0"/>
                          <a:cs typeface="Cambria Math" panose="02040503050406030204" charset="0"/>
                        </a:rPr>
                        <m:t>     </m:t>
                      </m:r>
                      <m:r>
                        <m:rPr>
                          <m:sty m:val="p"/>
                        </m:rPr>
                        <a:rPr lang="en-US" sz="1600" dirty="0">
                          <a:latin typeface="Cambria Math" panose="02040503050406030204" charset="0"/>
                          <a:cs typeface="Cambria Math" panose="02040503050406030204" charset="0"/>
                        </a:rPr>
                        <m:t>or</m:t>
                      </m:r>
                      <m:r>
                        <a:rPr lang="en-US" sz="1600" i="1" dirty="0">
                          <a:latin typeface="Cambria Math" panose="02040503050406030204" charset="0"/>
                          <a:cs typeface="Cambria Math" panose="02040503050406030204" charset="0"/>
                        </a:rPr>
                        <m:t>     </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r>
                            <a:rPr lang="en-US" sz="1600" i="1" dirty="0">
                              <a:latin typeface="Cambria Math" panose="02040503050406030204" charset="0"/>
                              <a:cs typeface="Cambria Math" panose="02040503050406030204" charset="0"/>
                            </a:rPr>
                            <m:t>)</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𝑜𝑓𝑓</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dirty="0">
                    <a:sym typeface="+mn-ea"/>
                  </a:rPr>
                  <a:t>Please note, Eon in datasheet is often defined as total of turn on switching loss and Coss loss. The easy way to check this is by look at the base of the Eon plot and see if it converge to zero  at Id = 0 or not.</a:t>
                </a:r>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826770" y="2329815"/>
                <a:ext cx="4819015" cy="3565525"/>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8257</Words>
  <Application>WPS Presentation</Application>
  <PresentationFormat>Widescreen</PresentationFormat>
  <Paragraphs>227</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Cambria Math</vt:lpstr>
      <vt:lpstr>Calibri</vt:lpstr>
      <vt:lpstr>Microsoft YaHei</vt:lpstr>
      <vt:lpstr>Arial Unicode MS</vt:lpstr>
      <vt:lpstr>Calibri Light</vt:lpstr>
      <vt:lpstr>Office Theme</vt:lpstr>
      <vt:lpstr> </vt:lpstr>
      <vt:lpstr>Revision History</vt:lpstr>
      <vt:lpstr>Introduction</vt:lpstr>
      <vt:lpstr>5 kinds of power losses in SiC MOSFET</vt:lpstr>
      <vt:lpstr>Temperature dependent loss factor</vt:lpstr>
      <vt:lpstr>Understanding the losses table format</vt:lpstr>
      <vt:lpstr>Reasoning for losses table design</vt:lpstr>
      <vt:lpstr>Preparing the table - 1</vt:lpstr>
      <vt:lpstr>Preparing the table - 2</vt:lpstr>
      <vt:lpstr>Simulation test result (for Rev.0)</vt:lpstr>
      <vt:lpstr>Simulation test result (for Rev.1)</vt:lpstr>
      <vt:lpstr>Simulation test result (for Rev.1)</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Arief Noor Rahman</cp:lastModifiedBy>
  <cp:revision>11</cp:revision>
  <dcterms:created xsi:type="dcterms:W3CDTF">2025-06-04T16:44:00Z</dcterms:created>
  <dcterms:modified xsi:type="dcterms:W3CDTF">2025-06-05T16:00:45Z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1033-12.2.0.21179</vt:lpwstr>
  </property>
</Properties>
</file>