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1" r:id="rId7"/>
    <p:sldId id="266" r:id="rId8"/>
    <p:sldId id="262" r:id="rId9"/>
    <p:sldId id="263"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0</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8458200" y="1132205"/>
            <a:ext cx="2895600" cy="320992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4462145" y="2225675"/>
            <a:ext cx="2137410" cy="1374140"/>
          </a:xfrm>
          <a:prstGeom prst="rect">
            <a:avLst/>
          </a:prstGeom>
          <a:ln>
            <a:solidFill>
              <a:schemeClr val="tx1"/>
            </a:solidFill>
          </a:ln>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Picture 13"/>
          <p:cNvPicPr>
            <a:picLocks noChangeAspect="1"/>
          </p:cNvPicPr>
          <p:nvPr/>
        </p:nvPicPr>
        <p:blipFill>
          <a:blip r:embed="rId4"/>
          <a:stretch>
            <a:fillRect/>
          </a:stretch>
        </p:blipFill>
        <p:spPr>
          <a:xfrm>
            <a:off x="4462145" y="4091940"/>
            <a:ext cx="2137410" cy="1391920"/>
          </a:xfrm>
          <a:prstGeom prst="rect">
            <a:avLst/>
          </a:prstGeom>
          <a:ln>
            <a:solidFill>
              <a:schemeClr val="tx1"/>
            </a:solidFill>
          </a:ln>
        </p:spPr>
      </p:pic>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2</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6"/>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7"/>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8"/>
          <a:stretch>
            <a:fillRect/>
          </a:stretch>
        </p:blipFill>
        <p:spPr>
          <a:xfrm>
            <a:off x="9390380" y="4519930"/>
            <a:ext cx="2112645" cy="2201545"/>
          </a:xfrm>
          <a:prstGeom prst="rect">
            <a:avLst/>
          </a:prstGeom>
          <a:ln>
            <a:solidFill>
              <a:schemeClr val="tx1"/>
            </a:solidFill>
          </a:ln>
        </p:spPr>
      </p:pic>
      <p:cxnSp>
        <p:nvCxnSpPr>
          <p:cNvPr id="24" name="Straight Arrow Connector 23"/>
          <p:cNvCxnSpPr/>
          <p:nvPr/>
        </p:nvCxnSpPr>
        <p:spPr>
          <a:xfrm flipH="1" flipV="1">
            <a:off x="8957945" y="4372610"/>
            <a:ext cx="392430" cy="300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3765" cy="1905000"/>
        </p:xfrm>
        <a:graphic>
          <a:graphicData uri="http://schemas.openxmlformats.org/drawingml/2006/table">
            <a:tbl>
              <a:tblPr>
                <a:tableStyleId>{5C22544A-7EE6-4342-B048-85BDC9FD1C3A}</a:tableStyleId>
              </a:tblPr>
              <a:tblGrid>
                <a:gridCol w="1421765"/>
                <a:gridCol w="1421765"/>
                <a:gridCol w="1421765"/>
                <a:gridCol w="1421765"/>
                <a:gridCol w="1421765"/>
                <a:gridCol w="1421765"/>
              </a:tblGrid>
              <a:tr h="381000">
                <a:tc>
                  <a:txBody>
                    <a:bodyPr/>
                    <a:p>
                      <a:pPr>
                        <a:buNone/>
                      </a:pPr>
                      <a:r>
                        <a:rPr lang="en-US"/>
                        <a:t>Rdson</a:t>
                      </a:r>
                      <a:endParaRPr lang="en-US"/>
                    </a:p>
                  </a:txBody>
                  <a:tcPr/>
                </a:tc>
                <a:tc>
                  <a:txBody>
                    <a:bodyPr/>
                    <a:p>
                      <a:pPr>
                        <a:buNone/>
                      </a:pPr>
                      <a:r>
                        <a:rPr lang="en-US"/>
                        <a:t>Ton</a:t>
                      </a:r>
                      <a:endParaRPr lang="en-US"/>
                    </a:p>
                  </a:txBody>
                  <a:tcPr/>
                </a:tc>
                <a:tc>
                  <a:txBody>
                    <a:bodyPr/>
                    <a:p>
                      <a:pPr>
                        <a:buNone/>
                      </a:pPr>
                      <a:r>
                        <a:rPr lang="en-US"/>
                        <a:t>Toff</a:t>
                      </a:r>
                      <a:endParaRPr lang="en-US"/>
                    </a:p>
                  </a:txBody>
                  <a:tcPr/>
                </a:tc>
                <a:tc>
                  <a:txBody>
                    <a:bodyPr/>
                    <a:p>
                      <a:pPr>
                        <a:buNone/>
                      </a:pPr>
                      <a:r>
                        <a:rPr lang="en-US"/>
                        <a:t>Rg_test</a:t>
                      </a:r>
                      <a:endParaRPr lang="en-US"/>
                    </a:p>
                  </a:txBody>
                  <a:tcPr/>
                </a:tc>
                <a:tc>
                  <a:txBody>
                    <a:bodyPr/>
                    <a:p>
                      <a:pPr>
                        <a:buNone/>
                      </a:pPr>
                      <a:r>
                        <a:rPr lang="en-US"/>
                        <a:t>Rg_int</a:t>
                      </a:r>
                      <a:endParaRPr lang="en-US"/>
                    </a:p>
                  </a:txBody>
                  <a:tcPr/>
                </a:tc>
                <a:tc>
                  <a:txBody>
                    <a:bodyPr/>
                    <a:p>
                      <a:pPr>
                        <a:buNone/>
                      </a:pPr>
                      <a:r>
                        <a:rPr lang="en-US"/>
                        <a:t>0.0</a:t>
                      </a:r>
                      <a:endParaRPr lang="en-US"/>
                    </a:p>
                  </a:txBody>
                  <a:tcPr/>
                </a:tc>
              </a:tr>
              <a:tr h="381000">
                <a:tc>
                  <a:txBody>
                    <a:bodyPr/>
                    <a:p>
                      <a:pPr>
                        <a:buNone/>
                      </a:pPr>
                      <a:r>
                        <a:rPr lang="en-US"/>
                        <a:t>Vds (0V)</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Vds (Vrating)</a:t>
                      </a:r>
                      <a:endParaRPr lang="en-US"/>
                    </a:p>
                  </a:txBody>
                  <a:tcPr/>
                </a:tc>
              </a:tr>
              <a:tr h="381000">
                <a:tc>
                  <a:txBody>
                    <a:bodyPr/>
                    <a:p>
                      <a:pPr>
                        <a:buNone/>
                      </a:pPr>
                      <a:r>
                        <a:rPr lang="en-US"/>
                        <a:t>Coss(@Vds)</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Coss(@Vds)</a:t>
                      </a:r>
                      <a:endParaRPr lang="en-US"/>
                    </a:p>
                  </a:txBody>
                  <a:tcPr/>
                </a:tc>
              </a:tr>
              <a:tr h="381000">
                <a:tc>
                  <a:txBody>
                    <a:bodyPr/>
                    <a:p>
                      <a:pPr>
                        <a:buNone/>
                      </a:pPr>
                      <a:r>
                        <a:rPr lang="en-US"/>
                        <a:t>Isd (0A)</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Isd (Irating)</a:t>
                      </a:r>
                      <a:endParaRPr lang="en-US"/>
                    </a:p>
                  </a:txBody>
                  <a:tcPr/>
                </a:tc>
              </a:tr>
              <a:tr h="381000">
                <a:tc>
                  <a:txBody>
                    <a:bodyPr/>
                    <a:p>
                      <a:pPr>
                        <a:buNone/>
                      </a:pPr>
                      <a:r>
                        <a:rPr lang="en-US"/>
                        <a:t>Vsd(@Isd)</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sz="1800">
                          <a:sym typeface="+mn-ea"/>
                        </a:rPr>
                        <a:t>Vsd(@Isd)</a:t>
                      </a:r>
                      <a:endParaRPr lang="en-US"/>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5x6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27" name="Picture 26"/>
          <p:cNvPicPr>
            <a:picLocks noChangeAspect="1"/>
          </p:cNvPicPr>
          <p:nvPr/>
        </p:nvPicPr>
        <p:blipFill>
          <a:blip r:embed="rId2"/>
          <a:stretch>
            <a:fillRect/>
          </a:stretch>
        </p:blipFill>
        <p:spPr>
          <a:xfrm>
            <a:off x="880745" y="3428365"/>
            <a:ext cx="5988685" cy="2555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5943600" cy="922020"/>
          </a:xfrm>
          <a:prstGeom prst="rect">
            <a:avLst/>
          </a:prstGeom>
          <a:noFill/>
        </p:spPr>
        <p:txBody>
          <a:bodyPr wrap="square" rtlCol="0">
            <a:spAutoFit/>
          </a:bodyPr>
          <a:p>
            <a:r>
              <a:rPr lang="en-US"/>
              <a:t>In case Td and Toff are still obtained using old method, user can also calculate Ton and Toff from Switching losses chart (or hardware measurement). </a:t>
            </a:r>
            <a:endParaRPr lang="en-US"/>
          </a:p>
        </p:txBody>
      </p:sp>
      <p:pic>
        <p:nvPicPr>
          <p:cNvPr id="10" name="Picture 9"/>
          <p:cNvPicPr>
            <a:picLocks noChangeAspect="1"/>
          </p:cNvPicPr>
          <p:nvPr/>
        </p:nvPicPr>
        <p:blipFill>
          <a:blip r:embed="rId2"/>
          <a:stretch>
            <a:fillRect/>
          </a:stretch>
        </p:blipFill>
        <p:spPr>
          <a:xfrm>
            <a:off x="7400925" y="1105535"/>
            <a:ext cx="3784600" cy="4676140"/>
          </a:xfrm>
          <a:prstGeom prst="rect">
            <a:avLst/>
          </a:prstGeom>
        </p:spPr>
      </p:pic>
      <p:pic>
        <p:nvPicPr>
          <p:cNvPr id="11" name="Picture 10"/>
          <p:cNvPicPr>
            <a:picLocks noChangeAspect="1"/>
          </p:cNvPicPr>
          <p:nvPr/>
        </p:nvPicPr>
        <p:blipFill>
          <a:blip r:embed="rId3"/>
          <a:stretch>
            <a:fillRect/>
          </a:stretch>
        </p:blipFill>
        <p:spPr>
          <a:xfrm>
            <a:off x="6505575" y="5902325"/>
            <a:ext cx="4789170" cy="209550"/>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826770" y="2329815"/>
                <a:ext cx="4819015" cy="3565525"/>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r>
                        <a:rPr lang="en-US" sz="1600" i="1" dirty="0">
                          <a:latin typeface="Cambria Math" panose="02040503050406030204" charset="0"/>
                          <a:cs typeface="Cambria Math" panose="02040503050406030204" charset="0"/>
                        </a:rPr>
                        <m:t>     </m:t>
                      </m:r>
                      <m:r>
                        <m:rPr>
                          <m:sty m:val="p"/>
                        </m:rPr>
                        <a:rPr lang="en-US" sz="1600" dirty="0">
                          <a:latin typeface="Cambria Math" panose="02040503050406030204" charset="0"/>
                          <a:cs typeface="Cambria Math" panose="02040503050406030204" charset="0"/>
                        </a:rPr>
                        <m:t>or</m:t>
                      </m:r>
                      <m:r>
                        <a:rPr lang="en-US" sz="1600" i="1" dirty="0">
                          <a:latin typeface="Cambria Math" panose="02040503050406030204" charset="0"/>
                          <a:cs typeface="Cambria Math" panose="02040503050406030204" charset="0"/>
                        </a:rPr>
                        <m:t>     </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r>
                            <a:rPr lang="en-US" sz="1600" i="1" dirty="0">
                              <a:latin typeface="Cambria Math" panose="02040503050406030204" charset="0"/>
                              <a:cs typeface="Cambria Math" panose="02040503050406030204" charset="0"/>
                            </a:rPr>
                            <m:t>)</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𝑜𝑓𝑓</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dirty="0">
                    <a:sym typeface="+mn-ea"/>
                  </a:rPr>
                  <a:t>Please note, Eon in datasheet is often defined as total of turn on switching loss and Coss loss. The easy way to check this is by look at the base of the Eon plot and see if it converge to zero  at Id = 0 or not.</a:t>
                </a:r>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826770" y="2329815"/>
                <a:ext cx="4819015" cy="3565525"/>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Testing</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838200" y="1351915"/>
            <a:ext cx="5671185" cy="4592955"/>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18210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after some comparison with Wolfspeed’s speedfit appears to be quite reasonable (I cant find Infineon’s losses simulator). Though overall its greatly related to the data preparation accuracy.</a:t>
            </a:r>
            <a:endParaRPr lang="en-US" altLang="en-US"/>
          </a:p>
          <a:p>
            <a:pPr marL="305435" indent="-305435">
              <a:buFont typeface="Arial" panose="020B0604020202020204" pitchFamily="34" charset="0"/>
              <a:buChar char="•"/>
            </a:pPr>
            <a:r>
              <a:rPr lang="en-US" altLang="en-US"/>
              <a:t>Nevertheless,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6662</Words>
  <Application>WPS Presentation</Application>
  <PresentationFormat>Widescreen</PresentationFormat>
  <Paragraphs>172</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Calibri Light</vt:lpstr>
      <vt:lpstr>Calibri</vt:lpstr>
      <vt:lpstr>Microsoft YaHei</vt:lpstr>
      <vt:lpstr>Arial Unicode MS</vt:lpstr>
      <vt:lpstr>Cambria Math</vt:lpstr>
      <vt:lpstr>monospace</vt:lpstr>
      <vt:lpstr>IDAutomationC39XS</vt:lpstr>
      <vt:lpstr>Office Theme</vt:lpstr>
      <vt:lpstr> </vt:lpstr>
      <vt:lpstr>Outline</vt:lpstr>
      <vt:lpstr>Introduction</vt:lpstr>
      <vt:lpstr>5 kinds of power losses in SiC MOSFET</vt:lpstr>
      <vt:lpstr>Preparing the table - 2</vt:lpstr>
      <vt:lpstr>Understanding the losses table format</vt:lpstr>
      <vt:lpstr>Preparing the table - 1</vt:lpstr>
      <vt:lpstr>Preparing the table - 2</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Arief Noor Rahman</cp:lastModifiedBy>
  <cp:revision>3</cp:revision>
  <dcterms:created xsi:type="dcterms:W3CDTF">2025-06-04T16:44:32Z</dcterms:created>
  <dcterms:modified xsi:type="dcterms:W3CDTF">2025-06-04T19:38:46Z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1033-12.2.0.21179</vt:lpwstr>
  </property>
</Properties>
</file>