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70" r:id="rId8"/>
    <p:sldId id="269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Mag[IN2-IN1](dB)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Sheet1!$B$2:$B$32</c:f>
              <c:numCache>
                <c:formatCode>General</c:formatCode>
                <c:ptCount val="31"/>
                <c:pt idx="0">
                  <c:v>50</c:v>
                </c:pt>
                <c:pt idx="1">
                  <c:v>62.946269999999998</c:v>
                </c:pt>
                <c:pt idx="2">
                  <c:v>79.244659999999996</c:v>
                </c:pt>
                <c:pt idx="3">
                  <c:v>99.763120000000001</c:v>
                </c:pt>
                <c:pt idx="4">
                  <c:v>125.59432</c:v>
                </c:pt>
                <c:pt idx="5">
                  <c:v>158.11387999999999</c:v>
                </c:pt>
                <c:pt idx="6">
                  <c:v>199.05359000000001</c:v>
                </c:pt>
                <c:pt idx="7">
                  <c:v>250.59361999999999</c:v>
                </c:pt>
                <c:pt idx="8">
                  <c:v>315.47867000000002</c:v>
                </c:pt>
                <c:pt idx="9">
                  <c:v>397.16412000000003</c:v>
                </c:pt>
                <c:pt idx="10">
                  <c:v>500</c:v>
                </c:pt>
                <c:pt idx="11">
                  <c:v>629.46271000000002</c:v>
                </c:pt>
                <c:pt idx="12">
                  <c:v>792.44659999999999</c:v>
                </c:pt>
                <c:pt idx="13">
                  <c:v>997.63116000000002</c:v>
                </c:pt>
                <c:pt idx="14">
                  <c:v>1255.9432200000001</c:v>
                </c:pt>
                <c:pt idx="15">
                  <c:v>1581.1388300000001</c:v>
                </c:pt>
                <c:pt idx="16">
                  <c:v>1990.53585</c:v>
                </c:pt>
                <c:pt idx="17">
                  <c:v>2505.9361699999999</c:v>
                </c:pt>
                <c:pt idx="18">
                  <c:v>3154.7867200000001</c:v>
                </c:pt>
                <c:pt idx="19">
                  <c:v>3971.6411699999999</c:v>
                </c:pt>
                <c:pt idx="20">
                  <c:v>5000</c:v>
                </c:pt>
                <c:pt idx="21">
                  <c:v>6294.6270599999998</c:v>
                </c:pt>
                <c:pt idx="22">
                  <c:v>7924.4659600000005</c:v>
                </c:pt>
                <c:pt idx="23">
                  <c:v>9976.3115699999998</c:v>
                </c:pt>
                <c:pt idx="24">
                  <c:v>12559.43216</c:v>
                </c:pt>
                <c:pt idx="25">
                  <c:v>15811.388300000001</c:v>
                </c:pt>
                <c:pt idx="26">
                  <c:v>19905.358530000001</c:v>
                </c:pt>
                <c:pt idx="27">
                  <c:v>25059.361680000002</c:v>
                </c:pt>
                <c:pt idx="28">
                  <c:v>31547.86722</c:v>
                </c:pt>
                <c:pt idx="29">
                  <c:v>39716.411740000003</c:v>
                </c:pt>
                <c:pt idx="30">
                  <c:v>50000</c:v>
                </c:pt>
              </c:numCache>
            </c:numRef>
          </c:xVal>
          <c:yVal>
            <c:numRef>
              <c:f>Sheet1!$G$2:$G$32</c:f>
              <c:numCache>
                <c:formatCode>General</c:formatCode>
                <c:ptCount val="31"/>
                <c:pt idx="0">
                  <c:v>-11.62557</c:v>
                </c:pt>
                <c:pt idx="1">
                  <c:v>-11.60399</c:v>
                </c:pt>
                <c:pt idx="2">
                  <c:v>-11.56615</c:v>
                </c:pt>
                <c:pt idx="3">
                  <c:v>-11.51769</c:v>
                </c:pt>
                <c:pt idx="4">
                  <c:v>-11.440860000000001</c:v>
                </c:pt>
                <c:pt idx="5">
                  <c:v>-11.35524</c:v>
                </c:pt>
                <c:pt idx="6">
                  <c:v>-11.233370000000001</c:v>
                </c:pt>
                <c:pt idx="7">
                  <c:v>-10.981249999999999</c:v>
                </c:pt>
                <c:pt idx="8">
                  <c:v>-10.763199999999999</c:v>
                </c:pt>
                <c:pt idx="9">
                  <c:v>-10.55095</c:v>
                </c:pt>
                <c:pt idx="10">
                  <c:v>-11.585649999999999</c:v>
                </c:pt>
                <c:pt idx="11">
                  <c:v>-11.74851</c:v>
                </c:pt>
                <c:pt idx="12">
                  <c:v>-14.743230000000001</c:v>
                </c:pt>
                <c:pt idx="13">
                  <c:v>-18.558859999999999</c:v>
                </c:pt>
                <c:pt idx="14">
                  <c:v>-23.286490000000001</c:v>
                </c:pt>
                <c:pt idx="15">
                  <c:v>-27.682670000000002</c:v>
                </c:pt>
                <c:pt idx="16">
                  <c:v>-31.871459999999999</c:v>
                </c:pt>
                <c:pt idx="17">
                  <c:v>-35.916879999999999</c:v>
                </c:pt>
                <c:pt idx="18">
                  <c:v>-39.422739999999997</c:v>
                </c:pt>
                <c:pt idx="19">
                  <c:v>-42.104799999999997</c:v>
                </c:pt>
                <c:pt idx="20">
                  <c:v>-43.858930000000001</c:v>
                </c:pt>
                <c:pt idx="21">
                  <c:v>-46.41704</c:v>
                </c:pt>
                <c:pt idx="22">
                  <c:v>-49.2378</c:v>
                </c:pt>
                <c:pt idx="23">
                  <c:v>-51.822229999999998</c:v>
                </c:pt>
                <c:pt idx="24">
                  <c:v>-57.154960000000003</c:v>
                </c:pt>
                <c:pt idx="25">
                  <c:v>-58.300730000000001</c:v>
                </c:pt>
                <c:pt idx="26">
                  <c:v>-59.986469999999997</c:v>
                </c:pt>
                <c:pt idx="27">
                  <c:v>-60.546799999999998</c:v>
                </c:pt>
                <c:pt idx="28">
                  <c:v>-61.731319999999997</c:v>
                </c:pt>
                <c:pt idx="29">
                  <c:v>-66.742109999999997</c:v>
                </c:pt>
                <c:pt idx="30">
                  <c:v>-96.090230000000005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502-46A1-A7D5-554FF27C1D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543487"/>
        <c:axId val="1344527679"/>
      </c:scatterChart>
      <c:valAx>
        <c:axId val="1344543487"/>
        <c:scaling>
          <c:logBase val="10"/>
          <c:orientation val="minMax"/>
          <c:max val="50000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27679"/>
        <c:crosses val="autoZero"/>
        <c:crossBetween val="midCat"/>
      </c:valAx>
      <c:valAx>
        <c:axId val="134452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43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Ph[IN2-IN1](deg)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Sheet1!$B$2:$B$32</c:f>
              <c:numCache>
                <c:formatCode>General</c:formatCode>
                <c:ptCount val="31"/>
                <c:pt idx="0">
                  <c:v>50</c:v>
                </c:pt>
                <c:pt idx="1">
                  <c:v>62.946269999999998</c:v>
                </c:pt>
                <c:pt idx="2">
                  <c:v>79.244659999999996</c:v>
                </c:pt>
                <c:pt idx="3">
                  <c:v>99.763120000000001</c:v>
                </c:pt>
                <c:pt idx="4">
                  <c:v>125.59432</c:v>
                </c:pt>
                <c:pt idx="5">
                  <c:v>158.11387999999999</c:v>
                </c:pt>
                <c:pt idx="6">
                  <c:v>199.05359000000001</c:v>
                </c:pt>
                <c:pt idx="7">
                  <c:v>250.59361999999999</c:v>
                </c:pt>
                <c:pt idx="8">
                  <c:v>315.47867000000002</c:v>
                </c:pt>
                <c:pt idx="9">
                  <c:v>397.16412000000003</c:v>
                </c:pt>
                <c:pt idx="10">
                  <c:v>500</c:v>
                </c:pt>
                <c:pt idx="11">
                  <c:v>629.46271000000002</c:v>
                </c:pt>
                <c:pt idx="12">
                  <c:v>792.44659999999999</c:v>
                </c:pt>
                <c:pt idx="13">
                  <c:v>997.63116000000002</c:v>
                </c:pt>
                <c:pt idx="14">
                  <c:v>1255.9432200000001</c:v>
                </c:pt>
                <c:pt idx="15">
                  <c:v>1581.1388300000001</c:v>
                </c:pt>
                <c:pt idx="16">
                  <c:v>1990.53585</c:v>
                </c:pt>
                <c:pt idx="17">
                  <c:v>2505.9361699999999</c:v>
                </c:pt>
                <c:pt idx="18">
                  <c:v>3154.7867200000001</c:v>
                </c:pt>
                <c:pt idx="19">
                  <c:v>3971.6411699999999</c:v>
                </c:pt>
                <c:pt idx="20">
                  <c:v>5000</c:v>
                </c:pt>
                <c:pt idx="21">
                  <c:v>6294.6270599999998</c:v>
                </c:pt>
                <c:pt idx="22">
                  <c:v>7924.4659600000005</c:v>
                </c:pt>
                <c:pt idx="23">
                  <c:v>9976.3115699999998</c:v>
                </c:pt>
                <c:pt idx="24">
                  <c:v>12559.43216</c:v>
                </c:pt>
                <c:pt idx="25">
                  <c:v>15811.388300000001</c:v>
                </c:pt>
                <c:pt idx="26">
                  <c:v>19905.358530000001</c:v>
                </c:pt>
                <c:pt idx="27">
                  <c:v>25059.361680000002</c:v>
                </c:pt>
                <c:pt idx="28">
                  <c:v>31547.86722</c:v>
                </c:pt>
                <c:pt idx="29">
                  <c:v>39716.411740000003</c:v>
                </c:pt>
                <c:pt idx="30">
                  <c:v>50000</c:v>
                </c:pt>
              </c:numCache>
            </c:numRef>
          </c:xVal>
          <c:yVal>
            <c:numRef>
              <c:f>Sheet1!$H$2:$H$32</c:f>
              <c:numCache>
                <c:formatCode>General</c:formatCode>
                <c:ptCount val="31"/>
                <c:pt idx="0">
                  <c:v>-4.9444900000000001</c:v>
                </c:pt>
                <c:pt idx="1">
                  <c:v>-7.0143700000000004</c:v>
                </c:pt>
                <c:pt idx="2">
                  <c:v>-8.9597499999999997</c:v>
                </c:pt>
                <c:pt idx="3">
                  <c:v>-11.221869999999999</c:v>
                </c:pt>
                <c:pt idx="4">
                  <c:v>-14.097379999999999</c:v>
                </c:pt>
                <c:pt idx="5">
                  <c:v>-17.569009999999999</c:v>
                </c:pt>
                <c:pt idx="6">
                  <c:v>-22.145610000000001</c:v>
                </c:pt>
                <c:pt idx="7">
                  <c:v>-28.435310000000001</c:v>
                </c:pt>
                <c:pt idx="8">
                  <c:v>-37.474379999999996</c:v>
                </c:pt>
                <c:pt idx="9">
                  <c:v>-51.050699999999999</c:v>
                </c:pt>
                <c:pt idx="10">
                  <c:v>-72.258679999999998</c:v>
                </c:pt>
                <c:pt idx="11">
                  <c:v>-97.339429999999993</c:v>
                </c:pt>
                <c:pt idx="12">
                  <c:v>-120.03261000000001</c:v>
                </c:pt>
                <c:pt idx="13">
                  <c:v>-139.91213999999999</c:v>
                </c:pt>
                <c:pt idx="14">
                  <c:v>-151.17182</c:v>
                </c:pt>
                <c:pt idx="15">
                  <c:v>-160.12702999999999</c:v>
                </c:pt>
                <c:pt idx="16">
                  <c:v>-167.06747999999999</c:v>
                </c:pt>
                <c:pt idx="17">
                  <c:v>-173.23011</c:v>
                </c:pt>
                <c:pt idx="18">
                  <c:v>179.41802000000001</c:v>
                </c:pt>
                <c:pt idx="19">
                  <c:v>169.87925000000001</c:v>
                </c:pt>
                <c:pt idx="20">
                  <c:v>156.57861</c:v>
                </c:pt>
                <c:pt idx="21">
                  <c:v>146.90894</c:v>
                </c:pt>
                <c:pt idx="22">
                  <c:v>126.02602</c:v>
                </c:pt>
                <c:pt idx="23">
                  <c:v>109.43624</c:v>
                </c:pt>
                <c:pt idx="24">
                  <c:v>75.688999999999993</c:v>
                </c:pt>
                <c:pt idx="25">
                  <c:v>32.752960000000002</c:v>
                </c:pt>
                <c:pt idx="26">
                  <c:v>-18.343920000000001</c:v>
                </c:pt>
                <c:pt idx="27">
                  <c:v>-63.366439999999997</c:v>
                </c:pt>
                <c:pt idx="28">
                  <c:v>-154.48358999999999</c:v>
                </c:pt>
                <c:pt idx="29">
                  <c:v>91.821700000000007</c:v>
                </c:pt>
                <c:pt idx="30">
                  <c:v>-157.3759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8FD-4FE3-9EED-D4DE24BD7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4543487"/>
        <c:axId val="1344527679"/>
      </c:scatterChart>
      <c:valAx>
        <c:axId val="1344543487"/>
        <c:scaling>
          <c:logBase val="10"/>
          <c:orientation val="minMax"/>
          <c:max val="50000"/>
          <c:min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27679"/>
        <c:crosses val="autoZero"/>
        <c:crossBetween val="midCat"/>
      </c:valAx>
      <c:valAx>
        <c:axId val="1344527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454348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 anchorCtr="0">
            <a:normAutofit fontScale="90000"/>
          </a:bodyPr>
          <a:lstStyle/>
          <a:p>
            <a:r>
              <a:rPr lang="en-US" dirty="0"/>
              <a:t>Custom Frequency Response Analysis (FRA) block for Qspice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r>
              <a:rPr lang="en-US"/>
              <a:t>By: Arief Noor Rahman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0"/>
            <a:ext cx="11711305" cy="1087755"/>
          </a:xfrm>
        </p:spPr>
        <p:txBody>
          <a:bodyPr>
            <a:normAutofit/>
          </a:bodyPr>
          <a:lstStyle/>
          <a:p>
            <a:r>
              <a:rPr lang="en-US" dirty="0"/>
              <a:t>Possible Connection for Converter Analysis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383ACF-451E-4C91-B27E-65B00CB8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295525"/>
            <a:ext cx="4634103" cy="27511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17D19-8D21-4FB6-9316-07D0B630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920" y="1798134"/>
            <a:ext cx="6622303" cy="32617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BEFDF6-DC33-4FC7-838C-F905F6E5B6A3}"/>
              </a:ext>
            </a:extLst>
          </p:cNvPr>
          <p:cNvSpPr txBox="1"/>
          <p:nvPr/>
        </p:nvSpPr>
        <p:spPr>
          <a:xfrm>
            <a:off x="1306033" y="1506974"/>
            <a:ext cx="250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Loop Gain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CE1C1-CFD9-4C28-91DC-826ECDBC4F9E}"/>
              </a:ext>
            </a:extLst>
          </p:cNvPr>
          <p:cNvSpPr txBox="1"/>
          <p:nvPr/>
        </p:nvSpPr>
        <p:spPr>
          <a:xfrm>
            <a:off x="7420030" y="1428168"/>
            <a:ext cx="24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 Loop Gain Analysis</a:t>
            </a:r>
          </a:p>
        </p:txBody>
      </p:sp>
    </p:spTree>
    <p:extLst>
      <p:ext uri="{BB962C8B-B14F-4D97-AF65-F5344CB8AC3E}">
        <p14:creationId xmlns:p14="http://schemas.microsoft.com/office/powerpoint/2010/main" val="337844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/>
          <a:lstStyle/>
          <a:p>
            <a:r>
              <a:rPr lang="en-US"/>
              <a:t>In Qspice currently there are two approach for FRA, however they both have their own advantage and disadvantage.</a:t>
            </a:r>
          </a:p>
          <a:p>
            <a:pPr lvl="1"/>
            <a:r>
              <a:rPr lang="en-US"/>
              <a:t>To use “.bode” directive</a:t>
            </a:r>
          </a:p>
          <a:p>
            <a:pPr marL="914400" lvl="2" indent="0">
              <a:buNone/>
            </a:pPr>
            <a:r>
              <a:rPr lang="en-US"/>
              <a:t>+  Very fast analysis</a:t>
            </a:r>
          </a:p>
          <a:p>
            <a:pPr marL="914400" lvl="2" indent="0">
              <a:buNone/>
            </a:pPr>
            <a:r>
              <a:rPr lang="en-US"/>
              <a:t>-  The algorithm is not published</a:t>
            </a:r>
          </a:p>
          <a:p>
            <a:pPr marL="914400" lvl="2" indent="0">
              <a:buNone/>
            </a:pPr>
            <a:r>
              <a:rPr lang="en-US"/>
              <a:t>-  Not the best accuracy (from Mike’s word)</a:t>
            </a:r>
          </a:p>
          <a:p>
            <a:pPr marL="914400" lvl="2" indent="0">
              <a:buNone/>
            </a:pPr>
            <a:r>
              <a:rPr lang="en-US"/>
              <a:t>-  Performed in post processing</a:t>
            </a:r>
          </a:p>
          <a:p>
            <a:pPr lvl="1"/>
            <a:r>
              <a:rPr lang="en-US"/>
              <a:t>To use “.meas fra” directive</a:t>
            </a:r>
          </a:p>
          <a:p>
            <a:pPr marL="914400" lvl="2" indent="0">
              <a:buNone/>
            </a:pPr>
            <a:r>
              <a:rPr lang="en-US"/>
              <a:t>+  Utilize standard fourier series algorithm implementation</a:t>
            </a:r>
          </a:p>
          <a:p>
            <a:pPr marL="914400" lvl="2" indent="0">
              <a:buNone/>
            </a:pPr>
            <a:r>
              <a:rPr lang="en-US"/>
              <a:t>+  Considered to be the go to reference for standard fra implentation</a:t>
            </a:r>
          </a:p>
          <a:p>
            <a:pPr marL="914400" lvl="2" indent="0">
              <a:buNone/>
            </a:pPr>
            <a:r>
              <a:rPr lang="en-US"/>
              <a:t>-   Performed in post processing -&gt; large transient data storage is required and also rather slow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/>
              <a:t>The FRA block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7284720" cy="556387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main motivation to develop this FRA block that runs fast, accurate, and storage efficient (does not require .</a:t>
            </a:r>
            <a:r>
              <a:rPr lang="en-US" dirty="0" err="1"/>
              <a:t>qraw</a:t>
            </a:r>
            <a:r>
              <a:rPr lang="en-US" dirty="0"/>
              <a:t>). Additionally, this FRA block has parameters that is equal to the actual physical FRA analyzer.</a:t>
            </a:r>
          </a:p>
          <a:p>
            <a:pPr algn="just"/>
            <a:r>
              <a:rPr lang="en-US" dirty="0"/>
              <a:t>Features:</a:t>
            </a:r>
          </a:p>
          <a:p>
            <a:pPr lvl="1" algn="just"/>
            <a:r>
              <a:rPr lang="en-US" dirty="0"/>
              <a:t>programmable magnitude signal injection</a:t>
            </a:r>
          </a:p>
          <a:p>
            <a:pPr lvl="1" algn="just"/>
            <a:r>
              <a:rPr lang="en-US" dirty="0"/>
              <a:t>programmable linear or logarithmic scale injection frequency stepping</a:t>
            </a:r>
          </a:p>
          <a:p>
            <a:pPr lvl="1" algn="just"/>
            <a:r>
              <a:rPr lang="en-US" dirty="0"/>
              <a:t>programmable startup pre-dwell time</a:t>
            </a:r>
          </a:p>
          <a:p>
            <a:pPr lvl="1" algn="just"/>
            <a:r>
              <a:rPr lang="en-US" dirty="0"/>
              <a:t>programmable injection dwelling time/period</a:t>
            </a:r>
          </a:p>
          <a:p>
            <a:pPr lvl="1" algn="just"/>
            <a:r>
              <a:rPr lang="en-US" dirty="0"/>
              <a:t>programmable measurement dwelling time/period</a:t>
            </a:r>
          </a:p>
          <a:p>
            <a:pPr lvl="1" algn="just"/>
            <a:r>
              <a:rPr lang="en-US" dirty="0"/>
              <a:t>users can easily observe if the time domain data is good enough and made necessary alteration on the FRA block parameters to improve the result</a:t>
            </a:r>
          </a:p>
          <a:p>
            <a:pPr lvl="1" algn="just"/>
            <a:r>
              <a:rPr lang="en-US" dirty="0"/>
              <a:t>Provide param1~4 input to let user save the circuit operation point at the end of </a:t>
            </a:r>
            <a:r>
              <a:rPr lang="en-US" dirty="0" err="1"/>
              <a:t>pre_dwell</a:t>
            </a:r>
            <a:r>
              <a:rPr lang="en-US" dirty="0"/>
              <a:t> period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887335" y="517461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+mn-ea"/>
              </a:rPr>
              <a:t>Disadvantage:</a:t>
            </a:r>
          </a:p>
          <a:p>
            <a:r>
              <a:rPr lang="en-US" dirty="0">
                <a:sym typeface="+mn-ea"/>
              </a:rPr>
              <a:t>The FRA data from this FRA block must be manually imported from the text log data into spreadsheet and plotted.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4B941-984C-4A97-A4FC-CE4FEF136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950" y="1153159"/>
            <a:ext cx="3192493" cy="4080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The core of the FRA block is by simply applying injection signal and analyze the measured input and output signal using fourier series.</a:t>
            </a:r>
          </a:p>
          <a:p>
            <a:pPr algn="just"/>
            <a:r>
              <a:rPr lang="en-US"/>
              <a:t>Fourier series is implemented using behavioral source and integral command idt(), as analog integrator implementation will be a lot more accurate compared to the C-block implementation.</a:t>
            </a:r>
          </a:p>
          <a:p>
            <a:pPr algn="just"/>
            <a:r>
              <a:rPr lang="en-US"/>
              <a:t>By running the integral command in real time instead of as a post-processing as in the alternative method, our approach is able to run reasonably fast and reliable. *storing transient data into .qraw takes a lot of time</a:t>
            </a:r>
          </a:p>
          <a:p>
            <a:pPr algn="just"/>
            <a:r>
              <a:rPr lang="en-US"/>
              <a:t>A C-block is used to control the signal injector (amplitude, frequency, and duration) at different time of the simulation and to sample the integral result to obtain the fourier spectrum.</a:t>
            </a:r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 dirty="0">
                <a:sym typeface="+mn-ea"/>
              </a:rPr>
              <a:t>Custom user-defined injection amplitude-frequency relationship to maximize the analysis accuracy</a:t>
            </a: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endParaRPr lang="en-US" sz="2300" dirty="0">
              <a:sym typeface="+mn-ea"/>
            </a:endParaRPr>
          </a:p>
          <a:p>
            <a:pPr algn="just"/>
            <a:r>
              <a:rPr lang="en-US" sz="2300" dirty="0">
                <a:sym typeface="+mn-ea"/>
              </a:rPr>
              <a:t>Timing arrangement during the transient simulation from beginning to the end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3AE9FD-4A76-441F-8C90-33B62764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80" y="1568397"/>
            <a:ext cx="4402324" cy="26694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B0C6219-79E6-4161-AED7-5D1FFC14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03" y="4825022"/>
            <a:ext cx="9354856" cy="17623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>
                <a:sym typeface="+mn-ea"/>
              </a:rPr>
              <a:t>The FRA block - Under the hood (3)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95" y="1087120"/>
            <a:ext cx="11711940" cy="5563870"/>
          </a:xfrm>
        </p:spPr>
        <p:txBody>
          <a:bodyPr>
            <a:normAutofit/>
          </a:bodyPr>
          <a:lstStyle/>
          <a:p>
            <a:pPr algn="just"/>
            <a:r>
              <a:rPr lang="en-US" sz="2300">
                <a:sym typeface="+mn-ea"/>
              </a:rPr>
              <a:t>To ensure measurement accuracy three dwell times are use in this custom FRA block.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pre-dwell time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This parameter is used to let the FRA block to wait for a certain duration until the circuit can certainly reach steady-state without any disturbance injection. Pre-dwell time only occured one for the whole duration of transient simulation.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sine_dwell_mintime and sine_dwell_period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to let the circuit reach the next bounded AC steady-state with various AC disturbance injection. The C-block will choose the one with the longest duration for any given frequency.</a:t>
            </a:r>
            <a:endParaRPr lang="en-US" sz="2300"/>
          </a:p>
          <a:p>
            <a:pPr lvl="1" algn="just"/>
            <a:r>
              <a:rPr lang="en-US" sz="2300">
                <a:sym typeface="+mn-ea"/>
              </a:rPr>
              <a:t>sine_meas_mintime and sine_meas_period</a:t>
            </a:r>
            <a:endParaRPr lang="en-US" sz="2300"/>
          </a:p>
          <a:p>
            <a:pPr marL="457200" lvl="1" indent="0" algn="just">
              <a:buNone/>
            </a:pPr>
            <a:r>
              <a:rPr lang="en-US" sz="2300">
                <a:sym typeface="+mn-ea"/>
              </a:rPr>
              <a:t>These parameter is used by the c-block to determine the sampling duration of the fourier series spectrum. The C-block will choose the one with the longest duration for any given frequency.</a:t>
            </a:r>
          </a:p>
          <a:p>
            <a:pPr algn="just"/>
            <a:endParaRPr lang="en-US" sz="2300"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Basic Example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5DC4D36-C3DB-4B44-BF3B-DF8D7FD9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25" y="1282700"/>
            <a:ext cx="9693349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52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DUT Converter Example </a:t>
            </a:r>
            <a:r>
              <a:rPr lang="en-US" altLang="zh-TW" dirty="0"/>
              <a:t>Waveform</a:t>
            </a:r>
            <a:r>
              <a:rPr lang="en-US" dirty="0"/>
              <a:t>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8FFD97B-5A17-4A71-AE30-5CE03AF90414}"/>
              </a:ext>
            </a:extLst>
          </p:cNvPr>
          <p:cNvGrpSpPr/>
          <p:nvPr/>
        </p:nvGrpSpPr>
        <p:grpSpPr>
          <a:xfrm>
            <a:off x="1285875" y="1257300"/>
            <a:ext cx="10185570" cy="5480049"/>
            <a:chOff x="0" y="1228725"/>
            <a:chExt cx="10185570" cy="54800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B21FE3-9EDD-4DE3-8AE6-F59A882E4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28725"/>
              <a:ext cx="10185570" cy="548004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C4C77D-412A-437B-8215-E1AC336E7370}"/>
                </a:ext>
              </a:extLst>
            </p:cNvPr>
            <p:cNvSpPr txBox="1"/>
            <p:nvPr/>
          </p:nvSpPr>
          <p:spPr>
            <a:xfrm>
              <a:off x="7340434" y="1659746"/>
              <a:ext cx="2039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Injection Amplitude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DC5B0E-C43C-47C4-8248-378E9F71ED7B}"/>
                </a:ext>
              </a:extLst>
            </p:cNvPr>
            <p:cNvSpPr txBox="1"/>
            <p:nvPr/>
          </p:nvSpPr>
          <p:spPr>
            <a:xfrm>
              <a:off x="7340434" y="2872200"/>
              <a:ext cx="2039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Injection Frequency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07EE9A-3BC1-4922-A6A3-CA63BD5864BF}"/>
                </a:ext>
              </a:extLst>
            </p:cNvPr>
            <p:cNvSpPr txBox="1"/>
            <p:nvPr/>
          </p:nvSpPr>
          <p:spPr>
            <a:xfrm>
              <a:off x="7591720" y="4093591"/>
              <a:ext cx="1536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DUT Response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354C6-A155-4366-AC20-2D1F230A1E85}"/>
                </a:ext>
              </a:extLst>
            </p:cNvPr>
            <p:cNvSpPr txBox="1"/>
            <p:nvPr/>
          </p:nvSpPr>
          <p:spPr>
            <a:xfrm>
              <a:off x="7554530" y="5322654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Injection Signal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669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" y="365125"/>
            <a:ext cx="11711305" cy="722630"/>
          </a:xfrm>
        </p:spPr>
        <p:txBody>
          <a:bodyPr>
            <a:normAutofit/>
          </a:bodyPr>
          <a:lstStyle/>
          <a:p>
            <a:r>
              <a:rPr lang="en-US" dirty="0"/>
              <a:t>DUT Converter Example Data Output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40030" y="102108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40030" y="1087120"/>
            <a:ext cx="117113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3A4D4D-E1EA-4818-9169-7BDC0CA34DC2}"/>
              </a:ext>
            </a:extLst>
          </p:cNvPr>
          <p:cNvGrpSpPr/>
          <p:nvPr/>
        </p:nvGrpSpPr>
        <p:grpSpPr>
          <a:xfrm>
            <a:off x="7471468" y="1336576"/>
            <a:ext cx="4479867" cy="5047811"/>
            <a:chOff x="6264333" y="1336138"/>
            <a:chExt cx="4479867" cy="5047811"/>
          </a:xfrm>
        </p:grpSpPr>
        <p:graphicFrame>
          <p:nvGraphicFramePr>
            <p:cNvPr id="14" name="Chart 13">
              <a:extLst>
                <a:ext uri="{FF2B5EF4-FFF2-40B4-BE49-F238E27FC236}">
                  <a16:creationId xmlns:a16="http://schemas.microsoft.com/office/drawing/2014/main" id="{3BA3D43B-8135-4743-93FA-46B642A6B1D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2500114"/>
                </p:ext>
              </p:extLst>
            </p:nvPr>
          </p:nvGraphicFramePr>
          <p:xfrm>
            <a:off x="6264333" y="1336138"/>
            <a:ext cx="4479867" cy="24822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5" name="Chart 14">
              <a:extLst>
                <a:ext uri="{FF2B5EF4-FFF2-40B4-BE49-F238E27FC236}">
                  <a16:creationId xmlns:a16="http://schemas.microsoft.com/office/drawing/2014/main" id="{2BDC3FAC-F412-4039-A9AB-32A20BDA282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895439"/>
                </p:ext>
              </p:extLst>
            </p:nvPr>
          </p:nvGraphicFramePr>
          <p:xfrm>
            <a:off x="6264333" y="3901734"/>
            <a:ext cx="4479867" cy="248221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701FE-A857-4365-96D5-B5C7A7AD2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30" y="1336576"/>
            <a:ext cx="6794995" cy="46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624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 Frequency Response Analysis (FRA) block for Qspice</vt:lpstr>
      <vt:lpstr>Background</vt:lpstr>
      <vt:lpstr>The FRA block - Introduction</vt:lpstr>
      <vt:lpstr>The FRA block - Under the hood (1)</vt:lpstr>
      <vt:lpstr>The FRA block - Under the hood (2)</vt:lpstr>
      <vt:lpstr>The FRA block - Under the hood (3)</vt:lpstr>
      <vt:lpstr>Basic Example</vt:lpstr>
      <vt:lpstr>DUT Converter Example Waveform Output</vt:lpstr>
      <vt:lpstr>DUT Converter Example Data Output</vt:lpstr>
      <vt:lpstr>Possible Connection for Converter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Frequency Response Analysis (FRA) block for Qspice</dc:title>
  <dc:creator/>
  <cp:lastModifiedBy>阿里福</cp:lastModifiedBy>
  <cp:revision>11</cp:revision>
  <dcterms:created xsi:type="dcterms:W3CDTF">2023-12-24T15:32:36Z</dcterms:created>
  <dcterms:modified xsi:type="dcterms:W3CDTF">2023-12-26T09:19:40Z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E0EC0FBDA7E8413D943572A255DE1AF7_11</vt:lpwstr>
  </property>
  <property fmtid="{D5CDD505-2E9C-101B-9397-08002B2CF9AE}" pid="3" name="KSOProductBuildVer">
    <vt:lpwstr>1033-12.2.0.13359</vt:lpwstr>
  </property>
</Properties>
</file>