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59" r:id="rId6"/>
    <p:sldId id="261" r:id="rId7"/>
    <p:sldId id="266" r:id="rId8"/>
    <p:sldId id="262" r:id="rId9"/>
    <p:sldId id="263"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0</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8458200" y="1132205"/>
            <a:ext cx="2895600" cy="320992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4462145" y="2225675"/>
            <a:ext cx="2137410" cy="1374140"/>
          </a:xfrm>
          <a:prstGeom prst="rect">
            <a:avLst/>
          </a:prstGeom>
          <a:ln>
            <a:solidFill>
              <a:schemeClr val="tx1"/>
            </a:solidFill>
          </a:ln>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Picture 13"/>
          <p:cNvPicPr>
            <a:picLocks noChangeAspect="1"/>
          </p:cNvPicPr>
          <p:nvPr/>
        </p:nvPicPr>
        <p:blipFill>
          <a:blip r:embed="rId4"/>
          <a:stretch>
            <a:fillRect/>
          </a:stretch>
        </p:blipFill>
        <p:spPr>
          <a:xfrm>
            <a:off x="4462145" y="4091940"/>
            <a:ext cx="2137410" cy="1391920"/>
          </a:xfrm>
          <a:prstGeom prst="rect">
            <a:avLst/>
          </a:prstGeom>
          <a:ln>
            <a:solidFill>
              <a:schemeClr val="tx1"/>
            </a:solidFill>
          </a:ln>
        </p:spPr>
      </p:pic>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2</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6"/>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7"/>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8"/>
          <a:stretch>
            <a:fillRect/>
          </a:stretch>
        </p:blipFill>
        <p:spPr>
          <a:xfrm>
            <a:off x="9390380" y="4519930"/>
            <a:ext cx="2112645" cy="2201545"/>
          </a:xfrm>
          <a:prstGeom prst="rect">
            <a:avLst/>
          </a:prstGeom>
          <a:ln>
            <a:solidFill>
              <a:schemeClr val="tx1"/>
            </a:solidFill>
          </a:ln>
        </p:spPr>
      </p:pic>
      <p:cxnSp>
        <p:nvCxnSpPr>
          <p:cNvPr id="24" name="Straight Arrow Connector 23"/>
          <p:cNvCxnSpPr/>
          <p:nvPr/>
        </p:nvCxnSpPr>
        <p:spPr>
          <a:xfrm flipH="1" flipV="1">
            <a:off x="8957945" y="4372610"/>
            <a:ext cx="392430" cy="300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3765" cy="1905000"/>
        </p:xfrm>
        <a:graphic>
          <a:graphicData uri="http://schemas.openxmlformats.org/drawingml/2006/table">
            <a:tbl>
              <a:tblPr>
                <a:tableStyleId>{5C22544A-7EE6-4342-B048-85BDC9FD1C3A}</a:tableStyleId>
              </a:tblPr>
              <a:tblGrid>
                <a:gridCol w="1421765"/>
                <a:gridCol w="1421765"/>
                <a:gridCol w="1421765"/>
                <a:gridCol w="1421765"/>
                <a:gridCol w="1421765"/>
                <a:gridCol w="1421765"/>
              </a:tblGrid>
              <a:tr h="381000">
                <a:tc>
                  <a:txBody>
                    <a:bodyPr/>
                    <a:p>
                      <a:pPr>
                        <a:buNone/>
                      </a:pPr>
                      <a:r>
                        <a:rPr lang="en-US"/>
                        <a:t>Rdson</a:t>
                      </a:r>
                      <a:endParaRPr lang="en-US"/>
                    </a:p>
                  </a:txBody>
                  <a:tcPr/>
                </a:tc>
                <a:tc>
                  <a:txBody>
                    <a:bodyPr/>
                    <a:p>
                      <a:pPr>
                        <a:buNone/>
                      </a:pPr>
                      <a:r>
                        <a:rPr lang="en-US"/>
                        <a:t>Ton</a:t>
                      </a:r>
                      <a:endParaRPr lang="en-US"/>
                    </a:p>
                  </a:txBody>
                  <a:tcPr/>
                </a:tc>
                <a:tc>
                  <a:txBody>
                    <a:bodyPr/>
                    <a:p>
                      <a:pPr>
                        <a:buNone/>
                      </a:pPr>
                      <a:r>
                        <a:rPr lang="en-US"/>
                        <a:t>Toff</a:t>
                      </a:r>
                      <a:endParaRPr lang="en-US"/>
                    </a:p>
                  </a:txBody>
                  <a:tcPr/>
                </a:tc>
                <a:tc>
                  <a:txBody>
                    <a:bodyPr/>
                    <a:p>
                      <a:pPr>
                        <a:buNone/>
                      </a:pPr>
                      <a:r>
                        <a:rPr lang="en-US"/>
                        <a:t>Rg_test</a:t>
                      </a:r>
                      <a:endParaRPr lang="en-US"/>
                    </a:p>
                  </a:txBody>
                  <a:tcPr/>
                </a:tc>
                <a:tc>
                  <a:txBody>
                    <a:bodyPr/>
                    <a:p>
                      <a:pPr>
                        <a:buNone/>
                      </a:pPr>
                      <a:r>
                        <a:rPr lang="en-US"/>
                        <a:t>Rg_int</a:t>
                      </a:r>
                      <a:endParaRPr lang="en-US"/>
                    </a:p>
                  </a:txBody>
                  <a:tcPr/>
                </a:tc>
                <a:tc>
                  <a:txBody>
                    <a:bodyPr/>
                    <a:p>
                      <a:pPr>
                        <a:buNone/>
                      </a:pPr>
                      <a:r>
                        <a:rPr lang="en-US"/>
                        <a:t>0.0</a:t>
                      </a:r>
                      <a:endParaRPr lang="en-US"/>
                    </a:p>
                  </a:txBody>
                  <a:tcPr/>
                </a:tc>
              </a:tr>
              <a:tr h="381000">
                <a:tc>
                  <a:txBody>
                    <a:bodyPr/>
                    <a:p>
                      <a:pPr>
                        <a:buNone/>
                      </a:pPr>
                      <a:r>
                        <a:rPr lang="en-US"/>
                        <a:t>Vds (0V)</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Vds (Vrating)</a:t>
                      </a:r>
                      <a:endParaRPr lang="en-US"/>
                    </a:p>
                  </a:txBody>
                  <a:tcPr/>
                </a:tc>
              </a:tr>
              <a:tr h="381000">
                <a:tc>
                  <a:txBody>
                    <a:bodyPr/>
                    <a:p>
                      <a:pPr>
                        <a:buNone/>
                      </a:pPr>
                      <a:r>
                        <a:rPr lang="en-US"/>
                        <a:t>Coss(@Vds)</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Coss(@Vds)</a:t>
                      </a:r>
                      <a:endParaRPr lang="en-US"/>
                    </a:p>
                  </a:txBody>
                  <a:tcPr/>
                </a:tc>
              </a:tr>
              <a:tr h="381000">
                <a:tc>
                  <a:txBody>
                    <a:bodyPr/>
                    <a:p>
                      <a:pPr>
                        <a:buNone/>
                      </a:pPr>
                      <a:r>
                        <a:rPr lang="en-US"/>
                        <a:t>Isd (0A)</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a:t>Isd (Irating)</a:t>
                      </a:r>
                      <a:endParaRPr lang="en-US"/>
                    </a:p>
                  </a:txBody>
                  <a:tcPr/>
                </a:tc>
              </a:tr>
              <a:tr h="381000">
                <a:tc>
                  <a:txBody>
                    <a:bodyPr/>
                    <a:p>
                      <a:pPr>
                        <a:buNone/>
                      </a:pPr>
                      <a:r>
                        <a:rPr lang="en-US"/>
                        <a:t>Vsd(@Isd)</a:t>
                      </a: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endParaRPr lang="en-US"/>
                    </a:p>
                  </a:txBody>
                  <a:tcPr/>
                </a:tc>
                <a:tc>
                  <a:txBody>
                    <a:bodyPr/>
                    <a:p>
                      <a:pPr>
                        <a:buNone/>
                      </a:pPr>
                      <a:r>
                        <a:rPr lang="en-US" sz="1800">
                          <a:sym typeface="+mn-ea"/>
                        </a:rPr>
                        <a:t>Vsd(@Isd)</a:t>
                      </a:r>
                      <a:endParaRPr lang="en-US"/>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5x6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27" name="Picture 26"/>
          <p:cNvPicPr>
            <a:picLocks noChangeAspect="1"/>
          </p:cNvPicPr>
          <p:nvPr/>
        </p:nvPicPr>
        <p:blipFill>
          <a:blip r:embed="rId2"/>
          <a:stretch>
            <a:fillRect/>
          </a:stretch>
        </p:blipFill>
        <p:spPr>
          <a:xfrm>
            <a:off x="880745" y="3428365"/>
            <a:ext cx="5988685" cy="25552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5943600" cy="922020"/>
          </a:xfrm>
          <a:prstGeom prst="rect">
            <a:avLst/>
          </a:prstGeom>
          <a:noFill/>
        </p:spPr>
        <p:txBody>
          <a:bodyPr wrap="square" rtlCol="0">
            <a:spAutoFit/>
          </a:bodyPr>
          <a:p>
            <a:r>
              <a:rPr lang="en-US"/>
              <a:t>In case Td and Toff are still obtained using old method, user can also calculate Ton and Toff from Switching losses chart (or hardware measurement). </a:t>
            </a:r>
            <a:endParaRPr lang="en-US"/>
          </a:p>
        </p:txBody>
      </p:sp>
      <p:pic>
        <p:nvPicPr>
          <p:cNvPr id="10" name="Picture 9"/>
          <p:cNvPicPr>
            <a:picLocks noChangeAspect="1"/>
          </p:cNvPicPr>
          <p:nvPr/>
        </p:nvPicPr>
        <p:blipFill>
          <a:blip r:embed="rId2"/>
          <a:stretch>
            <a:fillRect/>
          </a:stretch>
        </p:blipFill>
        <p:spPr>
          <a:xfrm>
            <a:off x="7400925" y="1105535"/>
            <a:ext cx="3784600" cy="4676140"/>
          </a:xfrm>
          <a:prstGeom prst="rect">
            <a:avLst/>
          </a:prstGeom>
        </p:spPr>
      </p:pic>
      <p:pic>
        <p:nvPicPr>
          <p:cNvPr id="11" name="Picture 10"/>
          <p:cNvPicPr>
            <a:picLocks noChangeAspect="1"/>
          </p:cNvPicPr>
          <p:nvPr/>
        </p:nvPicPr>
        <p:blipFill>
          <a:blip r:embed="rId3"/>
          <a:stretch>
            <a:fillRect/>
          </a:stretch>
        </p:blipFill>
        <p:spPr>
          <a:xfrm>
            <a:off x="6505575" y="5902325"/>
            <a:ext cx="4789170" cy="209550"/>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826770" y="2329815"/>
                <a:ext cx="4819015" cy="3565525"/>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r>
                        <a:rPr lang="en-US" sz="1600" i="1" dirty="0">
                          <a:latin typeface="Cambria Math" panose="02040503050406030204" charset="0"/>
                          <a:cs typeface="Cambria Math" panose="02040503050406030204" charset="0"/>
                        </a:rPr>
                        <m:t>     </m:t>
                      </m:r>
                      <m:r>
                        <m:rPr>
                          <m:sty m:val="p"/>
                        </m:rPr>
                        <a:rPr lang="en-US" sz="1600" dirty="0">
                          <a:latin typeface="Cambria Math" panose="02040503050406030204" charset="0"/>
                          <a:cs typeface="Cambria Math" panose="02040503050406030204" charset="0"/>
                        </a:rPr>
                        <m:t>or</m:t>
                      </m:r>
                      <m:r>
                        <a:rPr lang="en-US" sz="1600" i="1" dirty="0">
                          <a:latin typeface="Cambria Math" panose="02040503050406030204" charset="0"/>
                          <a:cs typeface="Cambria Math" panose="02040503050406030204" charset="0"/>
                        </a:rPr>
                        <m:t>     </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r>
                            <a:rPr lang="en-US" sz="1600" i="1" dirty="0">
                              <a:latin typeface="Cambria Math" panose="02040503050406030204" charset="0"/>
                              <a:cs typeface="Cambria Math" panose="02040503050406030204" charset="0"/>
                            </a:rPr>
                            <m:t>)</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𝑜𝑓𝑓</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dirty="0">
                    <a:sym typeface="+mn-ea"/>
                  </a:rPr>
                  <a:t>Please note, Eon in datasheet is often defined as total of turn on switching loss and Coss loss. The easy way to check this is by look at the base of the Eon plot and see if it converge to zero  at Id = 0 or not.</a:t>
                </a:r>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826770" y="2329815"/>
                <a:ext cx="4819015" cy="3565525"/>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Testing</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1007110" y="2261870"/>
            <a:ext cx="4911090" cy="3977640"/>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
        <p:nvSpPr>
          <p:cNvPr id="2" name="Text Box 1"/>
          <p:cNvSpPr txBox="1"/>
          <p:nvPr/>
        </p:nvSpPr>
        <p:spPr>
          <a:xfrm>
            <a:off x="1007110" y="1140460"/>
            <a:ext cx="5269230" cy="922020"/>
          </a:xfrm>
          <a:prstGeom prst="rect">
            <a:avLst/>
          </a:prstGeom>
          <a:noFill/>
        </p:spPr>
        <p:txBody>
          <a:bodyPr wrap="square" rtlCol="0">
            <a:spAutoFit/>
          </a:bodyPr>
          <a:p>
            <a:r>
              <a:rPr lang="en-US"/>
              <a:t>To use the losses estimation tool, user will need to connect the block to DUT switch and measure all Vgs signal, Vds signal, and drain current as following figure.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1052703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for the SR-boost test circuit after some comparison with Wolfspeed’s speedfit appears to be quite reasonable (I cant find Infineon’s losses simulator). This result allows me to then use the method to evaluate losses for more complex circuit (e.g. Three phase Active NPC).</a:t>
            </a:r>
            <a:endParaRPr lang="en-US" altLang="en-US"/>
          </a:p>
          <a:p>
            <a:pPr marL="305435" indent="-305435">
              <a:buFont typeface="Arial" panose="020B0604020202020204" pitchFamily="34" charset="0"/>
              <a:buChar char="•"/>
            </a:pPr>
            <a:r>
              <a:rPr lang="en-US" altLang="en-US"/>
              <a:t>Overall,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6901</Words>
  <Application>WPS Presentation</Application>
  <PresentationFormat>Widescreen</PresentationFormat>
  <Paragraphs>174</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Cambria Math</vt:lpstr>
      <vt:lpstr>Calibri</vt:lpstr>
      <vt:lpstr>Microsoft YaHei</vt:lpstr>
      <vt:lpstr>Arial Unicode MS</vt:lpstr>
      <vt:lpstr>Calibri Light</vt:lpstr>
      <vt:lpstr>Office Theme</vt:lpstr>
      <vt:lpstr> </vt:lpstr>
      <vt:lpstr>Introduction</vt:lpstr>
      <vt:lpstr>5 kinds of power losses in SiC MOSFET</vt:lpstr>
      <vt:lpstr>Understanding the losses table format</vt:lpstr>
      <vt:lpstr>Reasoning for losses table design</vt:lpstr>
      <vt:lpstr>Preparing the table - 1</vt:lpstr>
      <vt:lpstr>Preparing the table - 2</vt:lpstr>
      <vt:lpstr>Testing</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Arief Noor Rahman</cp:lastModifiedBy>
  <cp:revision>5</cp:revision>
  <dcterms:created xsi:type="dcterms:W3CDTF">2025-06-04T16:44:00Z</dcterms:created>
  <dcterms:modified xsi:type="dcterms:W3CDTF">2025-06-04T19:46:44Z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1033-12.2.0.21179</vt:lpwstr>
  </property>
</Properties>
</file>