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5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05" y="1657350"/>
            <a:ext cx="10662285" cy="177165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Efficient Frequency Response Analysis block for Qspice - Rev.6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5710"/>
            <a:ext cx="9144000" cy="718820"/>
          </a:xfrm>
        </p:spPr>
        <p:txBody>
          <a:bodyPr anchor="b" anchorCtr="0"/>
          <a:lstStyle/>
          <a:p>
            <a:r>
              <a:rPr lang="en-US"/>
              <a:t>By: Arief Noor Rahman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0030" y="3602355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458471905"/>
            <a:ext cx="3048000" cy="3048000"/>
          </a:xfrm>
          <a:prstGeom prst="rect">
            <a:avLst/>
          </a:prstGeom>
        </p:spPr>
      </p:pic>
      <p:pic>
        <p:nvPicPr>
          <p:cNvPr id="8" name="Picture 7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0" y="4185285"/>
            <a:ext cx="2331085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/>
          <a:lstStyle/>
          <a:p>
            <a:r>
              <a:rPr lang="en-US"/>
              <a:t>In Qspice currently there are two approach for FRA, however they both have their own advantage and disadvantage.</a:t>
            </a:r>
            <a:endParaRPr lang="en-US"/>
          </a:p>
          <a:p>
            <a:pPr lvl="1"/>
            <a:r>
              <a:rPr lang="en-US"/>
              <a:t>To use “.bode”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Very fast analysis</a:t>
            </a:r>
            <a:endParaRPr lang="en-US"/>
          </a:p>
          <a:p>
            <a:pPr marL="914400" lvl="2" indent="0">
              <a:buNone/>
            </a:pPr>
            <a:r>
              <a:rPr lang="en-US"/>
              <a:t>-  The algorithm is not published</a:t>
            </a:r>
            <a:endParaRPr lang="en-US"/>
          </a:p>
          <a:p>
            <a:pPr marL="914400" lvl="2" indent="0">
              <a:buNone/>
            </a:pPr>
            <a:r>
              <a:rPr lang="en-US"/>
              <a:t>-  Not the best accuracy (from Mike’s word)</a:t>
            </a:r>
            <a:endParaRPr lang="en-US"/>
          </a:p>
          <a:p>
            <a:pPr marL="914400" lvl="2" indent="0">
              <a:buNone/>
            </a:pPr>
            <a:r>
              <a:rPr lang="en-US"/>
              <a:t>-  Performed in post processing</a:t>
            </a:r>
            <a:endParaRPr lang="en-US"/>
          </a:p>
          <a:p>
            <a:pPr lvl="1"/>
            <a:r>
              <a:rPr lang="en-US"/>
              <a:t>To use “.meas fra”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Utilize standard fourier series algorithm implementation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+  Considered to be the go to reference for standard fra implentation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-   Performed in post processing -&gt; large transient data storage is required and also rather slow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The FRA block -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7284720" cy="5563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main motivation to develop this FRA block that runs fast, accurate, and storage efficient (does not require .</a:t>
            </a:r>
            <a:r>
              <a:rPr lang="en-US" dirty="0" err="1"/>
              <a:t>qraw</a:t>
            </a:r>
            <a:r>
              <a:rPr lang="en-US" dirty="0"/>
              <a:t>). Additionally, this FRA block has parameters that is equal to the actual physical FRA analyzer.</a:t>
            </a:r>
            <a:endParaRPr lang="en-US" dirty="0"/>
          </a:p>
          <a:p>
            <a:pPr algn="just"/>
            <a:r>
              <a:rPr lang="en-US" dirty="0"/>
              <a:t>Features:</a:t>
            </a:r>
            <a:endParaRPr lang="en-US" dirty="0"/>
          </a:p>
          <a:p>
            <a:pPr lvl="1" algn="just"/>
            <a:r>
              <a:rPr lang="en-US" dirty="0"/>
              <a:t>programmable magnitude signal injection</a:t>
            </a:r>
            <a:endParaRPr lang="en-US" dirty="0"/>
          </a:p>
          <a:p>
            <a:pPr lvl="1" algn="just"/>
            <a:r>
              <a:rPr lang="en-US" dirty="0"/>
              <a:t>programmable linear or logarithmic scale injection frequency stepping</a:t>
            </a:r>
            <a:endParaRPr lang="en-US" dirty="0"/>
          </a:p>
          <a:p>
            <a:pPr lvl="1" algn="just"/>
            <a:r>
              <a:rPr lang="en-US" dirty="0"/>
              <a:t>programmable startup pre-dwell time</a:t>
            </a:r>
            <a:endParaRPr lang="en-US" dirty="0"/>
          </a:p>
          <a:p>
            <a:pPr lvl="1" algn="just"/>
            <a:r>
              <a:rPr lang="en-US" dirty="0"/>
              <a:t>programmable injection dwelling time/period</a:t>
            </a:r>
            <a:endParaRPr lang="en-US" dirty="0"/>
          </a:p>
          <a:p>
            <a:pPr lvl="1" algn="just"/>
            <a:r>
              <a:rPr lang="en-US" dirty="0"/>
              <a:t>programmable measurement dwelling time/period</a:t>
            </a:r>
            <a:endParaRPr lang="en-US" dirty="0"/>
          </a:p>
          <a:p>
            <a:pPr lvl="1" algn="just"/>
            <a:r>
              <a:rPr lang="en-US" dirty="0"/>
              <a:t>users can easily observe if the time domain data is good enough and made necessary alteration on the FRA block parameters to improve the result</a:t>
            </a:r>
            <a:endParaRPr lang="en-US" dirty="0"/>
          </a:p>
          <a:p>
            <a:pPr lvl="1" algn="just"/>
            <a:r>
              <a:rPr lang="en-US" dirty="0"/>
              <a:t>Provide param1~4 input to let user save the circuit operation point at the end of </a:t>
            </a:r>
            <a:r>
              <a:rPr lang="en-US" dirty="0" err="1"/>
              <a:t>pre_dwell</a:t>
            </a:r>
            <a:r>
              <a:rPr lang="en-US" dirty="0"/>
              <a:t> period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6870" y="1153160"/>
            <a:ext cx="3974465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The core of the FRA block is by simply applying injection signal and analyze the measured input and output signal using fourier series.</a:t>
            </a:r>
            <a:endParaRPr lang="en-US"/>
          </a:p>
          <a:p>
            <a:pPr algn="just"/>
            <a:r>
              <a:rPr lang="en-US"/>
              <a:t>Fourier series is entirely implemented inside the C-block for with trapezoidal integration method. This approach ensure the highest accuracy regardless of the spice solver used (Gear or Trap).</a:t>
            </a:r>
            <a:endParaRPr lang="en-US"/>
          </a:p>
          <a:p>
            <a:pPr algn="just"/>
            <a:r>
              <a:rPr lang="en-US"/>
              <a:t>To improve high frequency accuracy, at high frequency now input band pass filter is applied using SOGI structure. The k is limited between 0.25 and 1, for k &gt; 1 BPF is bypassed.</a:t>
            </a:r>
            <a:endParaRPr lang="en-US"/>
          </a:p>
          <a:p>
            <a:pPr algn="just"/>
            <a:r>
              <a:rPr lang="en-US"/>
              <a:t>By running the fourier series in real time instead of as a post-processing as in the alternative method, our approach is able to run reasonably fast and reliable. *storing transient data into .qraw takes a lot of time</a:t>
            </a:r>
            <a:endParaRPr lang="en-US"/>
          </a:p>
          <a:p>
            <a:pPr algn="just"/>
            <a:r>
              <a:rPr lang="en-US"/>
              <a:t>A C-block is used to control the signal injector (amplitude, frequency, and duration) at different time of the simulation and to sample the integral result to obtain the fourier spectrum.</a:t>
            </a:r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ym typeface="+mn-ea"/>
              </a:rPr>
              <a:t>Custom user-defined injection amplitude-frequency relationship to maximize the analysis accuracy</a:t>
            </a:r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r>
              <a:rPr lang="en-US" sz="2300" dirty="0">
                <a:sym typeface="+mn-ea"/>
              </a:rPr>
              <a:t>Timing arrangement during the transient simulation from beginning to the end</a:t>
            </a:r>
            <a:endParaRPr lang="en-US" sz="2300" dirty="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080" y="1568397"/>
            <a:ext cx="4402324" cy="266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4719320"/>
            <a:ext cx="926782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sym typeface="+mn-ea"/>
              </a:rPr>
              <a:t>To ensure measurement accuracy three dwell times are use in this custom FRA block.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SS_TMAX time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This parameter is used to let the FRA block to wait for a certain duration until the circuit can certainly reach steady-state without any disturbance injection. Pre-dwell time only occured one for the whole duration of transient simulation.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DWELL_MINTIME and DWELL_PERIOD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to let the circuit reach the next bounded AC steady-state with various AC disturbance injection. The C-block will choose the one with the longest duration for any given frequency.</a:t>
            </a:r>
            <a:endParaRPr lang="en-US" sz="2300"/>
          </a:p>
          <a:p>
            <a:pPr lvl="1" algn="just"/>
            <a:r>
              <a:rPr lang="en-US" sz="2300"/>
              <a:t>MEAS_MINTIME and MEAS_PERIOD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by the c-block to determine the sampling duration of the fourier series spectrum. The C-block will choose the one with the longest duration for any given frequency.</a:t>
            </a:r>
            <a:endParaRPr lang="en-US" sz="2300">
              <a:sym typeface="+mn-ea"/>
            </a:endParaRPr>
          </a:p>
          <a:p>
            <a:pPr algn="just"/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Basic 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153160"/>
            <a:ext cx="9047480" cy="541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Data 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153160"/>
            <a:ext cx="920940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0"/>
            <a:ext cx="11711305" cy="1087755"/>
          </a:xfrm>
        </p:spPr>
        <p:txBody>
          <a:bodyPr>
            <a:normAutofit/>
          </a:bodyPr>
          <a:lstStyle/>
          <a:p>
            <a:r>
              <a:rPr lang="en-US" dirty="0"/>
              <a:t>Possible Connection for Converter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2295525"/>
            <a:ext cx="4634103" cy="275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0" y="1798134"/>
            <a:ext cx="6622303" cy="3261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033" y="150697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Loop Gain Analysis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0030" y="1428168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 Analysis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944745" y="5525135"/>
            <a:ext cx="689927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/>
              <a:t>This picture is taken from the old reference guide, the injection signal name has been changed from “INJ” to “OUT”.</a:t>
            </a:r>
            <a:endParaRPr lang="en-US"/>
          </a:p>
          <a:p>
            <a:endParaRPr lang="en-US"/>
          </a:p>
          <a:p>
            <a:r>
              <a:rPr lang="en-US"/>
              <a:t>Nevertheless the wiring method remain the same.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3595</Words>
  <Application>WPS Presentation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Efficient Frequency Response Analysis block for Qspice - Rev.5</vt:lpstr>
      <vt:lpstr>Background</vt:lpstr>
      <vt:lpstr>The FRA block - Introduction</vt:lpstr>
      <vt:lpstr>The FRA block - Under the hood (1)</vt:lpstr>
      <vt:lpstr>The FRA block - Under the hood (2)</vt:lpstr>
      <vt:lpstr>The FRA block - Under the hood (3)</vt:lpstr>
      <vt:lpstr>Basic Example</vt:lpstr>
      <vt:lpstr>DUT Converter Example Data Output</vt:lpstr>
      <vt:lpstr>Possible Connection for Converter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Analysis (FRA) block for Qspice</dc:title>
  <dc:creator/>
  <cp:lastModifiedBy>user</cp:lastModifiedBy>
  <cp:revision>17</cp:revision>
  <dcterms:created xsi:type="dcterms:W3CDTF">2023-12-24T15:32:00Z</dcterms:created>
  <dcterms:modified xsi:type="dcterms:W3CDTF">2025-09-15T12:57:49Z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E0EC0FBDA7E8413D943572A255DE1AF7_11</vt:lpwstr>
  </property>
  <property fmtid="{D5CDD505-2E9C-101B-9397-08002B2CF9AE}" pid="3" name="KSOProductBuildVer">
    <vt:lpwstr>1033-12.2.0.22549</vt:lpwstr>
  </property>
</Properties>
</file>