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5" r:id="rId3"/>
    <p:sldId id="271" r:id="rId4"/>
    <p:sldId id="258" r:id="rId6"/>
    <p:sldId id="259" r:id="rId7"/>
    <p:sldId id="272" r:id="rId8"/>
    <p:sldId id="261" r:id="rId9"/>
    <p:sldId id="266" r:id="rId10"/>
    <p:sldId id="262" r:id="rId11"/>
    <p:sldId id="263" r:id="rId12"/>
    <p:sldId id="267" r:id="rId13"/>
    <p:sldId id="274" r:id="rId14"/>
    <p:sldId id="27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physicboy/QSPICE" TargetMode="External"/><Relationship Id="rId3" Type="http://schemas.openxmlformats.org/officeDocument/2006/relationships/hyperlink" Target="https://forum.qorvo.com/u/physicboy/summary" TargetMode="External"/><Relationship Id="rId2" Type="http://schemas.openxmlformats.org/officeDocument/2006/relationships/hyperlink" Target="https://www.linkedin.com/in/arief-noor-rahman-3880a536" TargetMode="External"/><Relationship Id="rId1" Type="http://schemas.openxmlformats.org/officeDocument/2006/relationships/hyperlink" Target="mailto:noorrahman.arief@gmail.com" TargetMode="Externa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0" Type="http://schemas.openxmlformats.org/officeDocument/2006/relationships/notesSlide" Target="../notesSlides/notesSlide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2"/>
            <a:ext cx="12192000" cy="2846754"/>
          </a:xfr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t="100000" r="100000"/>
            </a:path>
            <a:tileRect l="-100000" b="-100000"/>
          </a:gradFill>
        </p:spPr>
        <p:txBody>
          <a:bodyPr>
            <a:noAutofit/>
          </a:bodyPr>
          <a:lstStyle/>
          <a:p>
            <a:r>
              <a:rPr lang="en-US" sz="4800" b="0" i="0" dirty="0">
                <a:solidFill>
                  <a:srgbClr val="222222"/>
                </a:solidFill>
                <a:effectLst/>
                <a:latin typeface="Arial" panose="020B0604020202020204" pitchFamily="34" charset="0"/>
              </a:rPr>
              <a:t> </a:t>
            </a:r>
            <a:endParaRPr lang="en-US" sz="4800" b="0" i="0" dirty="0">
              <a:solidFill>
                <a:srgbClr val="222222"/>
              </a:solidFill>
              <a:effectLst/>
              <a:latin typeface="Arial" panose="020B0604020202020204" pitchFamily="34" charset="0"/>
            </a:endParaRPr>
          </a:p>
        </p:txBody>
      </p:sp>
      <p:sp>
        <p:nvSpPr>
          <p:cNvPr id="5" name="Subtitle 4"/>
          <p:cNvSpPr>
            <a:spLocks noGrp="1"/>
          </p:cNvSpPr>
          <p:nvPr>
            <p:ph type="subTitle" idx="1"/>
          </p:nvPr>
        </p:nvSpPr>
        <p:spPr>
          <a:xfrm>
            <a:off x="669681" y="4537557"/>
            <a:ext cx="3462706" cy="1342544"/>
          </a:xfrm>
        </p:spPr>
        <p:txBody>
          <a:bodyPr>
            <a:normAutofit fontScale="25000" lnSpcReduction="20000"/>
          </a:bodyPr>
          <a:lstStyle/>
          <a:p>
            <a:r>
              <a:rPr lang="en-US" sz="12800" dirty="0"/>
              <a:t>Arief Noor Rahman</a:t>
            </a:r>
            <a:endParaRPr lang="en-US" sz="6400" dirty="0"/>
          </a:p>
          <a:p>
            <a:pPr>
              <a:spcAft>
                <a:spcPts val="600"/>
              </a:spcAft>
            </a:pPr>
            <a:r>
              <a:rPr lang="en-US" sz="4800" dirty="0"/>
              <a:t>Senior Power Electronic HW/Control/FW Engineer</a:t>
            </a:r>
            <a:endParaRPr lang="en-US" sz="4800" dirty="0"/>
          </a:p>
          <a:p>
            <a:pPr algn="l">
              <a:spcAft>
                <a:spcPts val="600"/>
              </a:spcAft>
            </a:pPr>
            <a:r>
              <a:rPr lang="en-US" sz="4800" dirty="0">
                <a:hlinkClick r:id="rId1"/>
              </a:rPr>
              <a:t>noorrahman.arief@gmail.com</a:t>
            </a:r>
            <a:endParaRPr lang="en-US" sz="4800" dirty="0"/>
          </a:p>
          <a:p>
            <a:pPr algn="l">
              <a:spcBef>
                <a:spcPts val="600"/>
              </a:spcBef>
            </a:pPr>
            <a:r>
              <a:rPr kumimoji="0" lang="en-US" altLang="en-US" sz="4000" b="0" i="0" u="none" strike="noStrike" cap="none" normalizeH="0" baseline="0" dirty="0">
                <a:ln>
                  <a:noFill/>
                </a:ln>
                <a:solidFill>
                  <a:srgbClr val="1155CC"/>
                </a:solidFill>
                <a:effectLst/>
                <a:cs typeface="Arial" panose="020B0604020202020204" pitchFamily="34" charset="0"/>
                <a:hlinkClick r:id="rId2"/>
              </a:rPr>
              <a:t>https://www.linkedin.com/in/arief-noor-rahman-3880a536</a:t>
            </a:r>
            <a:endParaRPr kumimoji="0" lang="en-US" altLang="en-US" sz="4000" b="0" i="0" u="none" strike="noStrike" cap="none" normalizeH="0" baseline="0" dirty="0">
              <a:ln>
                <a:noFill/>
              </a:ln>
              <a:solidFill>
                <a:srgbClr val="1155CC"/>
              </a:solidFill>
              <a:effectLst/>
              <a:cs typeface="Arial" panose="020B0604020202020204" pitchFamily="34" charset="0"/>
            </a:endParaRPr>
          </a:p>
          <a:p>
            <a:pPr algn="l">
              <a:spcBef>
                <a:spcPts val="600"/>
              </a:spcBef>
            </a:pPr>
            <a:r>
              <a:rPr kumimoji="0" lang="en-US" altLang="en-US" sz="4000" b="0" i="0" u="none" strike="noStrike" cap="none" normalizeH="0" baseline="0" dirty="0">
                <a:ln>
                  <a:noFill/>
                </a:ln>
                <a:solidFill>
                  <a:schemeClr val="tx1"/>
                </a:solidFill>
                <a:effectLst/>
                <a:hlinkClick r:id="rId3"/>
              </a:rPr>
              <a:t>https://forum.qorvo.com/u/physicboy/summary</a:t>
            </a:r>
            <a:endParaRPr kumimoji="0" lang="en-US" altLang="en-US" sz="4000" b="0" i="0" u="none" strike="noStrike" cap="none" normalizeH="0" baseline="0" dirty="0">
              <a:ln>
                <a:noFill/>
              </a:ln>
              <a:solidFill>
                <a:schemeClr val="tx1"/>
              </a:solidFill>
              <a:effectLst/>
            </a:endParaRPr>
          </a:p>
          <a:p>
            <a:pPr algn="l">
              <a:spcBef>
                <a:spcPts val="600"/>
              </a:spcBef>
            </a:pPr>
            <a:r>
              <a:rPr lang="en-US" altLang="en-US" sz="4000" dirty="0">
                <a:hlinkClick r:id="rId4"/>
              </a:rPr>
              <a:t>https://github.com/physicboy/QSPICE</a:t>
            </a:r>
            <a:endParaRPr kumimoji="0" lang="en-US" altLang="en-US" sz="4000" b="0" i="0" u="none" strike="noStrike" cap="none" normalizeH="0" baseline="0" dirty="0">
              <a:ln>
                <a:noFill/>
              </a:ln>
              <a:solidFill>
                <a:schemeClr val="tx1"/>
              </a:solidFill>
              <a:effectLs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310" y="4451350"/>
            <a:ext cx="1875790" cy="187579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5045" y="4451350"/>
            <a:ext cx="1875790" cy="1875790"/>
          </a:xfrm>
          <a:prstGeom prst="rect">
            <a:avLst/>
          </a:prstGeom>
        </p:spPr>
      </p:pic>
      <p:sp>
        <p:nvSpPr>
          <p:cNvPr id="10" name="Right Brace 9"/>
          <p:cNvSpPr/>
          <p:nvPr/>
        </p:nvSpPr>
        <p:spPr>
          <a:xfrm flipV="1">
            <a:off x="4132580"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5840" y="4451350"/>
            <a:ext cx="1875790" cy="1875790"/>
          </a:xfrm>
          <a:prstGeom prst="rect">
            <a:avLst/>
          </a:prstGeom>
        </p:spPr>
      </p:pic>
      <p:sp>
        <p:nvSpPr>
          <p:cNvPr id="15" name="Right Brace 14"/>
          <p:cNvSpPr/>
          <p:nvPr/>
        </p:nvSpPr>
        <p:spPr>
          <a:xfrm rot="10800000" flipV="1">
            <a:off x="421005"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 Box 12"/>
          <p:cNvSpPr txBox="1"/>
          <p:nvPr/>
        </p:nvSpPr>
        <p:spPr>
          <a:xfrm>
            <a:off x="421005" y="353060"/>
            <a:ext cx="10288905" cy="2493645"/>
          </a:xfrm>
          <a:prstGeom prst="rect">
            <a:avLst/>
          </a:prstGeom>
          <a:noFill/>
        </p:spPr>
        <p:txBody>
          <a:bodyPr wrap="square" rtlCol="0" anchor="t">
            <a:noAutofit/>
          </a:bodyPr>
          <a:lstStyle/>
          <a:p>
            <a:pPr algn="l"/>
            <a:r>
              <a:rPr lang="en-US" altLang="en-US" sz="4800" b="1" dirty="0">
                <a:solidFill>
                  <a:srgbClr val="222222"/>
                </a:solidFill>
                <a:effectLst/>
                <a:latin typeface="Arial" panose="020B0604020202020204" pitchFamily="34" charset="0"/>
                <a:sym typeface="+mn-ea"/>
              </a:rPr>
              <a:t>PWL SiC MOSFET Transient Losses Analysis in Qspice - Rev. 2</a:t>
            </a:r>
            <a:endParaRPr lang="en-US" altLang="en-US" sz="4800" b="1" dirty="0">
              <a:solidFill>
                <a:srgbClr val="222222"/>
              </a:solidFill>
              <a:effectLst/>
              <a:latin typeface="Arial" panose="020B0604020202020204" pitchFamily="34" charset="0"/>
              <a:sym typeface="+mn-ea"/>
            </a:endParaRPr>
          </a:p>
        </p:txBody>
      </p:sp>
      <p:sp>
        <p:nvSpPr>
          <p:cNvPr id="8" name="Slide Number Placeholder 7"/>
          <p:cNvSpPr>
            <a:spLocks noGrp="1"/>
          </p:cNvSpPr>
          <p:nvPr>
            <p:ph type="sldNum" sz="quarter" idx="12"/>
          </p:nvPr>
        </p:nvSpPr>
        <p:spPr/>
        <p:txBody>
          <a:bodyPr/>
          <a:lstStyle/>
          <a:p>
            <a:fld id="{9B618960-8005-486C-9A75-10CB2AAC16F9}" type="slidenum">
              <a:rPr lang="en-US" smtClean="0"/>
            </a:fld>
            <a:endParaRPr lang="en-US"/>
          </a:p>
        </p:txBody>
      </p:sp>
      <p:pic>
        <p:nvPicPr>
          <p:cNvPr id="3" name="Picture 2" descr="logo_detail"/>
          <p:cNvPicPr>
            <a:picLocks noChangeAspect="1"/>
          </p:cNvPicPr>
          <p:nvPr/>
        </p:nvPicPr>
        <p:blipFill>
          <a:blip r:embed="rId8"/>
          <a:stretch>
            <a:fillRect/>
          </a:stretch>
        </p:blipFill>
        <p:spPr>
          <a:xfrm>
            <a:off x="10962640" y="222250"/>
            <a:ext cx="875665" cy="875665"/>
          </a:xfrm>
          <a:prstGeom prst="rect">
            <a:avLst/>
          </a:prstGeom>
        </p:spPr>
      </p:pic>
      <p:sp>
        <p:nvSpPr>
          <p:cNvPr id="2" name="Text Box 1"/>
          <p:cNvSpPr txBox="1"/>
          <p:nvPr/>
        </p:nvSpPr>
        <p:spPr>
          <a:xfrm>
            <a:off x="421005" y="2846705"/>
            <a:ext cx="7732395" cy="368300"/>
          </a:xfrm>
          <a:prstGeom prst="rect">
            <a:avLst/>
          </a:prstGeom>
          <a:noFill/>
        </p:spPr>
        <p:txBody>
          <a:bodyPr wrap="square" rtlCol="0">
            <a:spAutoFit/>
          </a:bodyPr>
          <a:p>
            <a:r>
              <a:rPr lang="en-US"/>
              <a:t>PWL based transient losses analysis is previously popularized by PLECS and PSIM.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Simulation test result (for Rev.0)</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16" name="Picture 15"/>
          <p:cNvPicPr>
            <a:picLocks noChangeAspect="1"/>
          </p:cNvPicPr>
          <p:nvPr/>
        </p:nvPicPr>
        <p:blipFill>
          <a:blip r:embed="rId2"/>
          <a:stretch>
            <a:fillRect/>
          </a:stretch>
        </p:blipFill>
        <p:spPr>
          <a:xfrm>
            <a:off x="1007110" y="2261870"/>
            <a:ext cx="4911090" cy="3977640"/>
          </a:xfrm>
          <a:prstGeom prst="rect">
            <a:avLst/>
          </a:prstGeom>
        </p:spPr>
      </p:pic>
      <p:pic>
        <p:nvPicPr>
          <p:cNvPr id="18" name="Picture 17"/>
          <p:cNvPicPr>
            <a:picLocks noChangeAspect="1"/>
          </p:cNvPicPr>
          <p:nvPr/>
        </p:nvPicPr>
        <p:blipFill>
          <a:blip r:embed="rId3"/>
          <a:stretch>
            <a:fillRect/>
          </a:stretch>
        </p:blipFill>
        <p:spPr>
          <a:xfrm>
            <a:off x="6972300" y="1097915"/>
            <a:ext cx="4381500" cy="5258435"/>
          </a:xfrm>
          <a:prstGeom prst="rect">
            <a:avLst/>
          </a:prstGeom>
        </p:spPr>
      </p:pic>
      <p:sp>
        <p:nvSpPr>
          <p:cNvPr id="2" name="Text Box 1"/>
          <p:cNvSpPr txBox="1"/>
          <p:nvPr/>
        </p:nvSpPr>
        <p:spPr>
          <a:xfrm>
            <a:off x="1007110" y="1140460"/>
            <a:ext cx="5269230" cy="922020"/>
          </a:xfrm>
          <a:prstGeom prst="rect">
            <a:avLst/>
          </a:prstGeom>
          <a:noFill/>
        </p:spPr>
        <p:txBody>
          <a:bodyPr wrap="square" rtlCol="0">
            <a:spAutoFit/>
          </a:bodyPr>
          <a:p>
            <a:r>
              <a:rPr lang="en-US"/>
              <a:t>To use the losses estimation tool, user will need to connect the block to DUT switch and measure all Vgs signal, Vds signal, and drain current as following figure.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Simulation test result (for Rev.1)</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10" name="Picture 9"/>
          <p:cNvPicPr>
            <a:picLocks noChangeAspect="1"/>
          </p:cNvPicPr>
          <p:nvPr/>
        </p:nvPicPr>
        <p:blipFill>
          <a:blip r:embed="rId2"/>
          <a:stretch>
            <a:fillRect/>
          </a:stretch>
        </p:blipFill>
        <p:spPr>
          <a:xfrm>
            <a:off x="1007110" y="2482215"/>
            <a:ext cx="5144135" cy="3854450"/>
          </a:xfrm>
          <a:prstGeom prst="rect">
            <a:avLst/>
          </a:prstGeom>
        </p:spPr>
      </p:pic>
      <p:sp>
        <p:nvSpPr>
          <p:cNvPr id="6" name="Text Box 5"/>
          <p:cNvSpPr txBox="1"/>
          <p:nvPr/>
        </p:nvSpPr>
        <p:spPr>
          <a:xfrm>
            <a:off x="1007110" y="1140460"/>
            <a:ext cx="5269230" cy="1322070"/>
          </a:xfrm>
          <a:prstGeom prst="rect">
            <a:avLst/>
          </a:prstGeom>
          <a:noFill/>
        </p:spPr>
        <p:txBody>
          <a:bodyPr wrap="square" rtlCol="0">
            <a:spAutoFit/>
          </a:bodyPr>
          <a:p>
            <a:r>
              <a:rPr lang="en-US" sz="1600"/>
              <a:t>User can now directly set the losses analysis at a certain temperature to improve the model accuracy. Furthermore, if you feel need more challenge, you can easily create the thermal circuit model and loop back the Tj estimate into the losses analyzer block.</a:t>
            </a:r>
            <a:endParaRPr lang="en-US" sz="1600"/>
          </a:p>
        </p:txBody>
      </p:sp>
      <p:pic>
        <p:nvPicPr>
          <p:cNvPr id="11" name="Picture 10"/>
          <p:cNvPicPr>
            <a:picLocks noChangeAspect="1"/>
          </p:cNvPicPr>
          <p:nvPr/>
        </p:nvPicPr>
        <p:blipFill>
          <a:blip r:embed="rId3"/>
          <a:stretch>
            <a:fillRect/>
          </a:stretch>
        </p:blipFill>
        <p:spPr>
          <a:xfrm>
            <a:off x="6769100" y="1033780"/>
            <a:ext cx="4463415" cy="5356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Simulation test result (for Rev.1)</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12" name="Picture 11"/>
          <p:cNvPicPr>
            <a:picLocks noChangeAspect="1"/>
          </p:cNvPicPr>
          <p:nvPr/>
        </p:nvPicPr>
        <p:blipFill>
          <a:blip r:embed="rId2"/>
          <a:srcRect l="344" t="9835" r="50002" b="10444"/>
          <a:stretch>
            <a:fillRect/>
          </a:stretch>
        </p:blipFill>
        <p:spPr>
          <a:xfrm>
            <a:off x="1218565" y="1907540"/>
            <a:ext cx="4686300" cy="4504690"/>
          </a:xfrm>
          <a:prstGeom prst="rect">
            <a:avLst/>
          </a:prstGeom>
        </p:spPr>
      </p:pic>
      <p:sp>
        <p:nvSpPr>
          <p:cNvPr id="13" name="Text Box 12"/>
          <p:cNvSpPr txBox="1"/>
          <p:nvPr/>
        </p:nvSpPr>
        <p:spPr>
          <a:xfrm>
            <a:off x="1218565" y="984885"/>
            <a:ext cx="5354320" cy="1229995"/>
          </a:xfrm>
          <a:prstGeom prst="rect">
            <a:avLst/>
          </a:prstGeom>
          <a:noFill/>
        </p:spPr>
        <p:txBody>
          <a:bodyPr wrap="square" rtlCol="0">
            <a:spAutoFit/>
          </a:bodyPr>
          <a:p>
            <a:r>
              <a:rPr lang="en-US" sz="1400"/>
              <a:t>Example test on T-type Inverter under</a:t>
            </a:r>
            <a:endParaRPr lang="en-US" sz="1400"/>
          </a:p>
          <a:p>
            <a:r>
              <a:rPr lang="en-US" sz="1000"/>
              <a:t>AC-&gt;DC power flow (at time &lt; 0.5s) and DC-&gt;AC power flow (at time &gt; 0.5s)</a:t>
            </a:r>
            <a:endParaRPr lang="en-US" sz="1000"/>
          </a:p>
          <a:p>
            <a:endParaRPr lang="en-US" sz="1000">
              <a:sym typeface="+mn-ea"/>
            </a:endParaRPr>
          </a:p>
          <a:p>
            <a:r>
              <a:rPr lang="en-US" sz="1000">
                <a:sym typeface="+mn-ea"/>
              </a:rPr>
              <a:t>While total losses on both power flow duration are similar. However, the losses share between the DClink MOSFET (middle graph) and side MOSFET (bottom graph) are different for different power flow mode.</a:t>
            </a:r>
            <a:endParaRPr lang="en-US" sz="1000"/>
          </a:p>
          <a:p>
            <a:endParaRPr lang="en-US" sz="1000"/>
          </a:p>
        </p:txBody>
      </p:sp>
      <p:pic>
        <p:nvPicPr>
          <p:cNvPr id="14" name="Picture 13"/>
          <p:cNvPicPr>
            <a:picLocks noChangeAspect="1"/>
          </p:cNvPicPr>
          <p:nvPr/>
        </p:nvPicPr>
        <p:blipFill>
          <a:blip r:embed="rId3"/>
          <a:stretch>
            <a:fillRect/>
          </a:stretch>
        </p:blipFill>
        <p:spPr>
          <a:xfrm>
            <a:off x="6830695" y="984885"/>
            <a:ext cx="4523105" cy="54273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Conclusion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10527030" cy="2861310"/>
          </a:xfrm>
          <a:prstGeom prst="rect">
            <a:avLst/>
          </a:prstGeom>
          <a:noFill/>
        </p:spPr>
        <p:txBody>
          <a:bodyPr wrap="square" rtlCol="0">
            <a:spAutoFit/>
          </a:bodyPr>
          <a:p>
            <a:pPr marL="305435" indent="-305435">
              <a:buFont typeface="Arial" panose="020B0604020202020204" pitchFamily="34" charset="0"/>
              <a:buChar char="•"/>
            </a:pPr>
            <a:r>
              <a:rPr lang="en-US"/>
              <a:t>An alternative method of transient loss estimation has been developed to be used in Qspice.</a:t>
            </a:r>
            <a:endParaRPr lang="en-US"/>
          </a:p>
          <a:p>
            <a:pPr marL="305435" indent="-305435">
              <a:buFont typeface="Arial" panose="020B0604020202020204" pitchFamily="34" charset="0"/>
              <a:buChar char="•"/>
            </a:pPr>
            <a:r>
              <a:rPr lang="en-US" altLang="en-US"/>
              <a:t>The presented method has a number of simplification layers, with the rationale of the approach explained. Note: some reasoning maybe technical, some maybe practical.</a:t>
            </a:r>
            <a:endParaRPr lang="en-US" altLang="en-US"/>
          </a:p>
          <a:p>
            <a:pPr marL="305435" indent="-305435">
              <a:buFont typeface="Arial" panose="020B0604020202020204" pitchFamily="34" charset="0"/>
              <a:buChar char="•"/>
            </a:pPr>
            <a:r>
              <a:rPr lang="en-US" altLang="en-US"/>
              <a:t>Simulation result accuracy for the SR-boost test circuit after some comparison with Wolfspeed’s speedfit appears to be quite reasonable (I cant find Infineon’s losses simulator). This result allows me to then use the method to evaluate losses for more complex circuit (e.g. Three phase Active NPC).</a:t>
            </a:r>
            <a:endParaRPr lang="en-US" altLang="en-US"/>
          </a:p>
          <a:p>
            <a:pPr marL="305435" indent="-305435">
              <a:buFont typeface="Arial" panose="020B0604020202020204" pitchFamily="34" charset="0"/>
              <a:buChar char="•"/>
            </a:pPr>
            <a:r>
              <a:rPr lang="en-US" altLang="en-US"/>
              <a:t>Overall, this tool I believe is a very powerful tool for every power supply engineer.</a:t>
            </a:r>
            <a:endParaRPr lang="en-US" altLang="en-US"/>
          </a:p>
          <a:p>
            <a:pPr marL="305435" indent="-305435">
              <a:buFont typeface="Arial" panose="020B0604020202020204" pitchFamily="34" charset="0"/>
              <a:buChar char="•"/>
            </a:pPr>
            <a:endParaRPr lang="en-US" altLang="en-US"/>
          </a:p>
          <a:p>
            <a:pPr marL="305435" indent="-305435">
              <a:buFont typeface="Arial" panose="020B0604020202020204" pitchFamily="34" charset="0"/>
              <a:buChar char="•"/>
            </a:pPr>
            <a:endParaRPr lang="en-US" altLang="en-US"/>
          </a:p>
          <a:p>
            <a:pPr indent="0">
              <a:buFont typeface="Arial" panose="020B0604020202020204" pitchFamily="34" charset="0"/>
              <a:buNone/>
            </a:pPr>
            <a:r>
              <a:rPr lang="en-US" altLang="en-US"/>
              <a:t>Next? for IGBT?</a:t>
            </a:r>
            <a:endParaRPr lang="en-US" altLang="en-US"/>
          </a:p>
        </p:txBody>
      </p:sp>
      <p:sp>
        <p:nvSpPr>
          <p:cNvPr id="2" name="Text Box 1"/>
          <p:cNvSpPr txBox="1"/>
          <p:nvPr/>
        </p:nvSpPr>
        <p:spPr>
          <a:xfrm>
            <a:off x="817245" y="4824095"/>
            <a:ext cx="10535920" cy="1198880"/>
          </a:xfrm>
          <a:prstGeom prst="rect">
            <a:avLst/>
          </a:prstGeom>
          <a:noFill/>
        </p:spPr>
        <p:txBody>
          <a:bodyPr wrap="square" rtlCol="0" anchor="t">
            <a:spAutoFit/>
          </a:bodyPr>
          <a:p>
            <a:pPr marL="305435" indent="-305435"/>
            <a:r>
              <a:rPr lang="en-US">
                <a:sym typeface="+mn-ea"/>
              </a:rPr>
              <a:t>[1] Infineon </a:t>
            </a:r>
            <a:r>
              <a:rPr lang="en-US" altLang="en-US">
                <a:sym typeface="+mn-ea"/>
              </a:rPr>
              <a:t>IMZA75R040M1H - Datasheet</a:t>
            </a:r>
            <a:endParaRPr lang="en-US" altLang="en-US"/>
          </a:p>
          <a:p>
            <a:pPr marL="305435" indent="-305435"/>
            <a:r>
              <a:rPr lang="en-US" altLang="en-US">
                <a:sym typeface="+mn-ea"/>
              </a:rPr>
              <a:t>[2] Infineon IMW120R040M1H - Datasheet</a:t>
            </a:r>
            <a:endParaRPr lang="en-US" altLang="en-US"/>
          </a:p>
          <a:p>
            <a:pPr marL="305435" indent="-305435"/>
            <a:r>
              <a:rPr lang="en-US" altLang="en-US">
                <a:sym typeface="+mn-ea"/>
              </a:rPr>
              <a:t>[3] Estimating SiC MOSFET switching losses in applications https://community.infineon.com/t5/Knowledge-Base-Articles/Estimating-SiC-MOSFET-switching-losses-in-applications/ta-p/709113</a:t>
            </a:r>
            <a:endParaRPr lang="en-US" altLang="en-US">
              <a:sym typeface="+mn-ea"/>
            </a:endParaRPr>
          </a:p>
        </p:txBody>
      </p:sp>
      <p:sp>
        <p:nvSpPr>
          <p:cNvPr id="10" name="Title 4"/>
          <p:cNvSpPr>
            <a:spLocks noGrp="1"/>
          </p:cNvSpPr>
          <p:nvPr/>
        </p:nvSpPr>
        <p:spPr>
          <a:xfrm>
            <a:off x="828675" y="4232275"/>
            <a:ext cx="10515600" cy="619613"/>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a:t>
            </a:r>
            <a:endParaRPr lang="en-US" dirty="0"/>
          </a:p>
        </p:txBody>
      </p:sp>
      <p:cxnSp>
        <p:nvCxnSpPr>
          <p:cNvPr id="11" name="Straight Connector 10"/>
          <p:cNvCxnSpPr/>
          <p:nvPr/>
        </p:nvCxnSpPr>
        <p:spPr>
          <a:xfrm>
            <a:off x="816949" y="480792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16949" y="423520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Revision History</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graphicFrame>
        <p:nvGraphicFramePr>
          <p:cNvPr id="12" name="Content Placeholder 11"/>
          <p:cNvGraphicFramePr/>
          <p:nvPr>
            <p:ph idx="1"/>
          </p:nvPr>
        </p:nvGraphicFramePr>
        <p:xfrm>
          <a:off x="838200" y="1825625"/>
          <a:ext cx="10515600" cy="1524000"/>
        </p:xfrm>
        <a:graphic>
          <a:graphicData uri="http://schemas.openxmlformats.org/drawingml/2006/table">
            <a:tbl>
              <a:tblPr>
                <a:tableStyleId>{616DA210-FB5B-4158-B5E0-FEB733F419BA}</a:tableStyleId>
              </a:tblPr>
              <a:tblGrid>
                <a:gridCol w="2156460"/>
                <a:gridCol w="8359140"/>
              </a:tblGrid>
              <a:tr h="381000">
                <a:tc>
                  <a:txBody>
                    <a:bodyPr/>
                    <a:p>
                      <a:pPr>
                        <a:buNone/>
                      </a:pPr>
                      <a:r>
                        <a:rPr lang="en-US"/>
                        <a:t>Rev.0 @ 2025/06/05</a:t>
                      </a:r>
                      <a:endParaRPr lang="en-US"/>
                    </a:p>
                  </a:txBody>
                  <a:tcPr/>
                </a:tc>
                <a:tc>
                  <a:txBody>
                    <a:bodyPr/>
                    <a:p>
                      <a:pPr>
                        <a:buNone/>
                      </a:pPr>
                      <a:r>
                        <a:rPr lang="en-US"/>
                        <a:t>Initial project design launch</a:t>
                      </a:r>
                      <a:endParaRPr lang="en-US"/>
                    </a:p>
                  </a:txBody>
                  <a:tcPr/>
                </a:tc>
              </a:tr>
              <a:tr h="381000">
                <a:tc>
                  <a:txBody>
                    <a:bodyPr/>
                    <a:p>
                      <a:pPr>
                        <a:buNone/>
                      </a:pPr>
                      <a:r>
                        <a:rPr lang="en-US" sz="1800">
                          <a:sym typeface="+mn-ea"/>
                        </a:rPr>
                        <a:t>Rev.1 @ 2025/06/05</a:t>
                      </a:r>
                      <a:endParaRPr lang="en-US"/>
                    </a:p>
                  </a:txBody>
                  <a:tcPr/>
                </a:tc>
                <a:tc>
                  <a:txBody>
                    <a:bodyPr/>
                    <a:p>
                      <a:pPr>
                        <a:buNone/>
                      </a:pPr>
                      <a:r>
                        <a:rPr lang="en-US"/>
                        <a:t>Added junction temperature input and modify the data table format to add Tj to Rdson curve</a:t>
                      </a:r>
                      <a:endParaRPr lang="en-US"/>
                    </a:p>
                  </a:txBody>
                  <a:tcPr/>
                </a:tc>
              </a:tr>
              <a:tr h="381000">
                <a:tc>
                  <a:txBody>
                    <a:bodyPr/>
                    <a:p>
                      <a:pPr>
                        <a:buNone/>
                      </a:pPr>
                      <a:r>
                        <a:rPr lang="en-US" sz="1800">
                          <a:sym typeface="+mn-ea"/>
                        </a:rPr>
                        <a:t>Rev.2 @ 2025/06/21</a:t>
                      </a:r>
                      <a:endParaRPr lang="en-US"/>
                    </a:p>
                  </a:txBody>
                  <a:tcPr/>
                </a:tc>
                <a:tc>
                  <a:txBody>
                    <a:bodyPr/>
                    <a:p>
                      <a:pPr>
                        <a:buNone/>
                      </a:pPr>
                      <a:r>
                        <a:rPr lang="en-US"/>
                        <a:t>Modified the definition of “t</a:t>
                      </a:r>
                      <a:r>
                        <a:rPr lang="en-US" baseline="-25000"/>
                        <a:t>on</a:t>
                      </a:r>
                      <a:r>
                        <a:rPr lang="en-US"/>
                        <a:t>” and “t</a:t>
                      </a:r>
                      <a:r>
                        <a:rPr lang="en-US" baseline="-25000"/>
                        <a:t>off</a:t>
                      </a:r>
                      <a:r>
                        <a:rPr lang="en-US"/>
                        <a:t>” and change the formula for E</a:t>
                      </a:r>
                      <a:r>
                        <a:rPr lang="en-US" baseline="-25000"/>
                        <a:t>off</a:t>
                      </a:r>
                      <a:r>
                        <a:rPr lang="en-US"/>
                        <a:t> following the latest research finding</a:t>
                      </a:r>
                      <a:endParaRPr lang="en-US"/>
                    </a:p>
                  </a:txBody>
                  <a:tcPr/>
                </a:tc>
              </a:tr>
              <a:tr h="381000">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Introduction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38200" y="1336040"/>
            <a:ext cx="7172960" cy="4841240"/>
          </a:xfrm>
        </p:spPr>
        <p:txBody>
          <a:bodyPr>
            <a:normAutofit fontScale="90000" lnSpcReduction="10000"/>
          </a:bodyPr>
          <a:lstStyle/>
          <a:p>
            <a:pPr marL="0" indent="0" algn="just">
              <a:buNone/>
            </a:pPr>
            <a:r>
              <a:rPr lang="en-US" sz="1600" dirty="0"/>
              <a:t>Losses analysis is one of the most crucial design aspect within power electronic. Improper losses analysis often lead to early overheat during prototyping stage which then require more PCB iterations and potentially extend the overall development cycle time.</a:t>
            </a:r>
            <a:endParaRPr lang="en-US" sz="1600" dirty="0"/>
          </a:p>
          <a:p>
            <a:pPr marL="0" indent="0" algn="just">
              <a:buNone/>
            </a:pPr>
            <a:endParaRPr lang="en-US" sz="1600" dirty="0"/>
          </a:p>
          <a:p>
            <a:pPr marL="0" indent="0" algn="just">
              <a:buNone/>
            </a:pPr>
            <a:r>
              <a:rPr lang="en-US" sz="1600" dirty="0"/>
              <a:t>There are multiple approaches engineers do to perform losses analysis. The simplest method is just using Excel based on the datasheet’s parameter. This method is reasonable for simple topology but cumbersome or nearly impossible for more complex topology. Another method could be using Spice model of the device then run Spice simulation. Unfortunately simulating switching converter with full device semiconductor model are both very slow and very prone to simulation not converging.</a:t>
            </a:r>
            <a:endParaRPr lang="en-US" sz="1600" dirty="0"/>
          </a:p>
          <a:p>
            <a:pPr marL="0" indent="0" algn="just">
              <a:buNone/>
            </a:pPr>
            <a:endParaRPr lang="en-US" sz="1600" dirty="0"/>
          </a:p>
          <a:p>
            <a:pPr marL="0" indent="0" algn="just">
              <a:buNone/>
            </a:pPr>
            <a:r>
              <a:rPr lang="en-US" sz="1600" dirty="0"/>
              <a:t>Another solution that is now popular is to use ideal Switch simulation in PWL based simulator (i.e. PLECS, PSIM, Simba, etc) to obtain the device voltage and current during both ON state, turn on event and turn off event. Then, use simple math to estimate the losses by interpolating the data from losses table (pre-computed or measurement). This method have the benefit of being very fast and quite good accuracy (depending on how the user generate the losses table).</a:t>
            </a:r>
            <a:endParaRPr lang="en-US" sz="1600" dirty="0"/>
          </a:p>
          <a:p>
            <a:pPr marL="0" indent="0" algn="just">
              <a:buNone/>
            </a:pPr>
            <a:endParaRPr lang="en-US" sz="1600" dirty="0"/>
          </a:p>
          <a:p>
            <a:pPr marL="0" indent="0" algn="just">
              <a:buNone/>
            </a:pPr>
            <a:r>
              <a:rPr lang="en-US" sz="1600" dirty="0"/>
              <a:t>Here, I emulate the similar algorithm used by these propietary software and implement them in Qspice. At this moment, I am using a simplified version of losses table due to my C-coding limitation. I hope there will be some potential contributor to further extend the performance in the future.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sp>
        <p:nvSpPr>
          <p:cNvPr id="11" name="Text Box 10"/>
          <p:cNvSpPr txBox="1"/>
          <p:nvPr/>
        </p:nvSpPr>
        <p:spPr>
          <a:xfrm>
            <a:off x="8202295" y="4533265"/>
            <a:ext cx="3560445" cy="1383665"/>
          </a:xfrm>
          <a:prstGeom prst="rect">
            <a:avLst/>
          </a:prstGeom>
          <a:noFill/>
          <a:ln>
            <a:solidFill>
              <a:schemeClr val="tx1"/>
            </a:solidFill>
          </a:ln>
        </p:spPr>
        <p:txBody>
          <a:bodyPr wrap="square" rtlCol="0">
            <a:spAutoFit/>
          </a:bodyPr>
          <a:p>
            <a:r>
              <a:rPr lang="en-US" sz="1400"/>
              <a:t>Rgon 	= Turn on gate resistance</a:t>
            </a:r>
            <a:endParaRPr lang="en-US" sz="1400"/>
          </a:p>
          <a:p>
            <a:r>
              <a:rPr lang="en-US" sz="1400"/>
              <a:t>Rgoff 	= Turn off gate resistance</a:t>
            </a:r>
            <a:endParaRPr lang="en-US" sz="1400"/>
          </a:p>
          <a:p>
            <a:r>
              <a:rPr lang="en-US" sz="1400"/>
              <a:t>dtime 	= deadtime duration</a:t>
            </a:r>
            <a:endParaRPr lang="en-US" sz="1400"/>
          </a:p>
          <a:p>
            <a:r>
              <a:rPr lang="en-US" sz="1400"/>
              <a:t>Npara 	= Number of parallel device</a:t>
            </a:r>
            <a:endParaRPr lang="en-US" sz="1400"/>
          </a:p>
          <a:p>
            <a:r>
              <a:rPr lang="en-US" sz="1400"/>
              <a:t>xx_factor 	= losses correction scaling factor</a:t>
            </a:r>
            <a:endParaRPr lang="en-US" sz="1400"/>
          </a:p>
          <a:p>
            <a:r>
              <a:rPr lang="en-US" sz="1400"/>
              <a:t>fname	= losses table file name</a:t>
            </a:r>
            <a:endParaRPr lang="en-US" sz="1400"/>
          </a:p>
        </p:txBody>
      </p:sp>
      <p:pic>
        <p:nvPicPr>
          <p:cNvPr id="6" name="Picture 5"/>
          <p:cNvPicPr>
            <a:picLocks noChangeAspect="1"/>
          </p:cNvPicPr>
          <p:nvPr/>
        </p:nvPicPr>
        <p:blipFill>
          <a:blip r:embed="rId3"/>
          <a:stretch>
            <a:fillRect/>
          </a:stretch>
        </p:blipFill>
        <p:spPr>
          <a:xfrm>
            <a:off x="8610600" y="1210945"/>
            <a:ext cx="2648585" cy="288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5 kinds of power losses in SiC MOSFET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26770" y="1143635"/>
            <a:ext cx="6881495" cy="923290"/>
          </a:xfrm>
        </p:spPr>
        <p:txBody>
          <a:bodyPr>
            <a:normAutofit/>
          </a:bodyPr>
          <a:lstStyle/>
          <a:p>
            <a:pPr marL="0" indent="0" algn="just">
              <a:buNone/>
            </a:pPr>
            <a:r>
              <a:rPr lang="en-US" sz="1600" dirty="0"/>
              <a:t>Note1: losses is calculated as an average for each switching period</a:t>
            </a:r>
            <a:endParaRPr lang="en-US" sz="1600" dirty="0"/>
          </a:p>
          <a:p>
            <a:pPr marL="0" indent="0" algn="just">
              <a:buNone/>
            </a:pPr>
            <a:r>
              <a:rPr lang="en-US" sz="1600" dirty="0"/>
              <a:t>Note2: In this case, we are ignoring body diode reverse recovery loss since its mostly negligible.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cxnSp>
        <p:nvCxnSpPr>
          <p:cNvPr id="11" name="Straight Arrow Connector 10"/>
          <p:cNvCxnSpPr/>
          <p:nvPr/>
        </p:nvCxnSpPr>
        <p:spPr>
          <a:xfrm flipH="1">
            <a:off x="3550920" y="3006090"/>
            <a:ext cx="861060" cy="10033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p:nvPr/>
        </p:nvCxnSpPr>
        <p:spPr>
          <a:xfrm flipH="1">
            <a:off x="3851910" y="4874260"/>
            <a:ext cx="560070" cy="250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7" name="Text Box 16"/>
              <p:cNvSpPr txBox="1"/>
              <p:nvPr/>
            </p:nvSpPr>
            <p:spPr>
              <a:xfrm>
                <a:off x="975995" y="2528570"/>
                <a:ext cx="3555365" cy="307594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sym typeface="+mn-ea"/>
                  </a:rPr>
                  <a:t>Conduction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𝑐𝑜𝑛𝑑</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nary>
                        <m:naryPr>
                          <m:limLoc m:val="undOvr"/>
                          <m:ctrlPr>
                            <a:rPr lang="en-US" sz="1600" i="1" dirty="0">
                              <a:latin typeface="Cambria Math" panose="02040503050406030204" charset="0"/>
                              <a:cs typeface="Cambria Math" panose="02040503050406030204" charset="0"/>
                            </a:rPr>
                          </m:ctrlPr>
                        </m:naryPr>
                        <m:sub>
                          <m:r>
                            <a:rPr lang="en-US" sz="1600" i="1" dirty="0">
                              <a:latin typeface="Cambria Math" panose="02040503050406030204" charset="0"/>
                              <a:cs typeface="Cambria Math" panose="02040503050406030204" charset="0"/>
                            </a:rPr>
                            <m:t>0</m:t>
                          </m:r>
                        </m:sub>
                        <m:sup>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sup>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𝑅</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p>
                            <m:sSupPr>
                              <m:ctrlPr>
                                <a:rPr lang="en-US" sz="1600" i="1" dirty="0">
                                  <a:latin typeface="Cambria Math" panose="02040503050406030204" charset="0"/>
                                  <a:cs typeface="Cambria Math" panose="02040503050406030204" charset="0"/>
                                </a:rPr>
                              </m:ctrlPr>
                            </m:sSupPr>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e>
                            <m:sup>
                              <m:r>
                                <a:rPr lang="en-US" sz="1600" i="1" dirty="0">
                                  <a:latin typeface="Cambria Math" panose="02040503050406030204" charset="0"/>
                                  <a:cs typeface="Cambria Math" panose="02040503050406030204" charset="0"/>
                                </a:rPr>
                                <m:t>2</m:t>
                              </m:r>
                            </m:sup>
                          </m:sSup>
                        </m:e>
                      </m:nary>
                      <m:r>
                        <m:rPr>
                          <m:sty m:val="p"/>
                        </m:rPr>
                        <a:rPr lang="en-US" sz="1600" dirty="0">
                          <a:latin typeface="Cambria Math" panose="02040503050406030204" charset="0"/>
                          <a:cs typeface="Cambria Math" panose="02040503050406030204" charset="0"/>
                        </a:rPr>
                        <m:t>dt</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r>
                            <a:rPr lang="en-US" sz="1370" i="1" dirty="0">
                              <a:latin typeface="Cambria Math" panose="02040503050406030204" charset="0"/>
                              <a:cs typeface="Cambria Math" panose="02040503050406030204" charset="0"/>
                            </a:rPr>
                            <m:t>1</m:t>
                          </m:r>
                        </m:num>
                        <m:den>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𝑠𝑤</m:t>
                              </m:r>
                            </m:sub>
                          </m:sSub>
                        </m:den>
                      </m:f>
                      <m:r>
                        <a:rPr lang="en-US" sz="137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𝑜𝑛</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𝑉</m:t>
                              </m:r>
                            </m:e>
                            <m:sub>
                              <m:r>
                                <a:rPr lang="en-US" sz="1370" i="1" dirty="0">
                                  <a:latin typeface="Cambria Math" panose="02040503050406030204" charset="0"/>
                                  <a:cs typeface="Cambria Math" panose="02040503050406030204" charset="0"/>
                                </a:rPr>
                                <m:t>𝑑𝑠</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𝐼</m:t>
                              </m:r>
                            </m:e>
                            <m:sub>
                              <m:r>
                                <a:rPr lang="en-US" sz="1370" i="1" dirty="0">
                                  <a:latin typeface="Cambria Math" panose="02040503050406030204" charset="0"/>
                                  <a:cs typeface="Cambria Math" panose="02040503050406030204" charset="0"/>
                                </a:rPr>
                                <m:t>𝑑</m:t>
                              </m:r>
                            </m:sub>
                          </m:sSub>
                        </m:num>
                        <m:den>
                          <m:r>
                            <a:rPr lang="en-US" sz="1370" i="1" dirty="0">
                              <a:latin typeface="Cambria Math" panose="02040503050406030204" charset="0"/>
                              <a:cs typeface="Cambria Math" panose="02040503050406030204" charset="0"/>
                            </a:rPr>
                            <m:t>2</m:t>
                          </m:r>
                        </m:den>
                      </m:f>
                    </m:oMath>
                  </m:oMathPara>
                </a14:m>
                <a:endParaRPr lang="en-US" sz="1370" i="1"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off loss</a:t>
                </a:r>
                <a:endParaRPr lang="en-US" sz="1600" dirty="0">
                  <a:sym typeface="+mn-ea"/>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num>
                        <m:den>
                          <m:r>
                            <a:rPr lang="en-US" sz="1600" i="1" dirty="0">
                              <a:latin typeface="Cambria Math" panose="02040503050406030204" charset="0"/>
                              <a:cs typeface="Cambria Math" panose="02040503050406030204" charset="0"/>
                            </a:rPr>
                            <m:t>6</m:t>
                          </m:r>
                        </m:den>
                      </m:f>
                    </m:oMath>
                  </m:oMathPara>
                </a14:m>
                <a:endParaRPr lang="en-US" sz="1600" dirty="0">
                  <a:sym typeface="+mn-ea"/>
                </a:endParaRPr>
              </a:p>
            </p:txBody>
          </p:sp>
        </mc:Choice>
        <mc:Fallback>
          <p:sp>
            <p:nvSpPr>
              <p:cNvPr id="17" name="Text Box 16"/>
              <p:cNvSpPr txBox="1">
                <a:spLocks noRot="1" noChangeAspect="1" noMove="1" noResize="1" noEditPoints="1" noAdjustHandles="1" noChangeArrowheads="1" noChangeShapeType="1" noTextEdit="1"/>
              </p:cNvSpPr>
              <p:nvPr/>
            </p:nvSpPr>
            <p:spPr>
              <a:xfrm>
                <a:off x="975995" y="2528570"/>
                <a:ext cx="3555365" cy="3075940"/>
              </a:xfrm>
              <a:prstGeom prst="rect">
                <a:avLst/>
              </a:prstGeom>
              <a:blipFill rotWithShape="1">
                <a:blip r:embed="rId3"/>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9" name="Text Box 18"/>
              <p:cNvSpPr txBox="1"/>
              <p:nvPr/>
            </p:nvSpPr>
            <p:spPr>
              <a:xfrm>
                <a:off x="6853555" y="2528570"/>
                <a:ext cx="3555365" cy="182880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t>Body diode deadtime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𝑑𝑡𝑖𝑚𝑒</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𝑠𝑑</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r>
                        <a:rPr lang="en-US" sz="1600" i="1" dirty="0">
                          <a:latin typeface="Cambria Math" panose="02040503050406030204" charset="0"/>
                          <a:cs typeface="Cambria Math" panose="02040503050406030204" charset="0"/>
                        </a:rPr>
                        <m:t>.</m:t>
                      </m:r>
                      <m:r>
                        <a:rPr lang="en-US" sz="1600" i="1" dirty="0">
                          <a:latin typeface="Cambria Math" panose="02040503050406030204" charset="0"/>
                          <a:cs typeface="Cambria Math" panose="02040503050406030204" charset="0"/>
                        </a:rPr>
                        <m:t>𝐷𝑒𝑎𝑑𝑡𝑖𝑚𝑒</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Coss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𝐶𝑜𝑠𝑠</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𝑜𝑠𝑠</m:t>
                          </m:r>
                        </m:sub>
                      </m:sSub>
                    </m:oMath>
                  </m:oMathPara>
                </a14:m>
                <a:endParaRPr lang="en-US" sz="1600" dirty="0">
                  <a:sym typeface="+mn-ea"/>
                </a:endParaRPr>
              </a:p>
            </p:txBody>
          </p:sp>
        </mc:Choice>
        <mc:Fallback>
          <p:sp>
            <p:nvSpPr>
              <p:cNvPr id="19" name="Text Box 18"/>
              <p:cNvSpPr txBox="1">
                <a:spLocks noRot="1" noChangeAspect="1" noMove="1" noResize="1" noEditPoints="1" noAdjustHandles="1" noChangeArrowheads="1" noChangeShapeType="1" noTextEdit="1"/>
              </p:cNvSpPr>
              <p:nvPr/>
            </p:nvSpPr>
            <p:spPr>
              <a:xfrm>
                <a:off x="6853555" y="2528570"/>
                <a:ext cx="3555365" cy="1828800"/>
              </a:xfrm>
              <a:prstGeom prst="rect">
                <a:avLst/>
              </a:prstGeom>
              <a:blipFill rotWithShape="1">
                <a:blip r:embed="rId4"/>
                <a:stretch>
                  <a:fillRect/>
                </a:stretch>
              </a:blipFill>
            </p:spPr>
            <p:txBody>
              <a:bodyPr/>
              <a:lstStyle/>
              <a:p>
                <a:r>
                  <a:rPr lang="en-US" altLang="en-US">
                    <a:noFill/>
                  </a:rPr>
                  <a:t> </a:t>
                </a:r>
              </a:p>
            </p:txBody>
          </p:sp>
        </mc:Fallback>
      </mc:AlternateContent>
      <p:pic>
        <p:nvPicPr>
          <p:cNvPr id="20" name="Picture 19"/>
          <p:cNvPicPr>
            <a:picLocks noChangeAspect="1"/>
          </p:cNvPicPr>
          <p:nvPr/>
        </p:nvPicPr>
        <p:blipFill>
          <a:blip r:embed="rId5"/>
          <a:stretch>
            <a:fillRect/>
          </a:stretch>
        </p:blipFill>
        <p:spPr>
          <a:xfrm>
            <a:off x="10082530" y="1003300"/>
            <a:ext cx="1919605" cy="2002790"/>
          </a:xfrm>
          <a:prstGeom prst="rect">
            <a:avLst/>
          </a:prstGeom>
          <a:ln>
            <a:solidFill>
              <a:schemeClr val="tx1"/>
            </a:solidFill>
          </a:ln>
        </p:spPr>
      </p:pic>
      <p:cxnSp>
        <p:nvCxnSpPr>
          <p:cNvPr id="21" name="Straight Arrow Connector 20"/>
          <p:cNvCxnSpPr/>
          <p:nvPr/>
        </p:nvCxnSpPr>
        <p:spPr>
          <a:xfrm flipH="1">
            <a:off x="9500870" y="2225675"/>
            <a:ext cx="532130" cy="6889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2" name="Picture 21"/>
          <p:cNvPicPr>
            <a:picLocks noChangeAspect="1"/>
          </p:cNvPicPr>
          <p:nvPr/>
        </p:nvPicPr>
        <p:blipFill>
          <a:blip r:embed="rId6"/>
          <a:stretch>
            <a:fillRect/>
          </a:stretch>
        </p:blipFill>
        <p:spPr>
          <a:xfrm>
            <a:off x="8355965" y="4519930"/>
            <a:ext cx="2112645" cy="2201545"/>
          </a:xfrm>
          <a:prstGeom prst="rect">
            <a:avLst/>
          </a:prstGeom>
          <a:ln>
            <a:solidFill>
              <a:schemeClr val="tx1"/>
            </a:solidFill>
          </a:ln>
        </p:spPr>
      </p:pic>
      <p:cxnSp>
        <p:nvCxnSpPr>
          <p:cNvPr id="24" name="Straight Arrow Connector 23"/>
          <p:cNvCxnSpPr>
            <a:stCxn id="22" idx="0"/>
          </p:cNvCxnSpPr>
          <p:nvPr/>
        </p:nvCxnSpPr>
        <p:spPr>
          <a:xfrm flipH="1" flipV="1">
            <a:off x="9018905" y="4217670"/>
            <a:ext cx="393700" cy="3022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6" name="Picture 5"/>
          <p:cNvPicPr>
            <a:picLocks noChangeAspect="1"/>
          </p:cNvPicPr>
          <p:nvPr/>
        </p:nvPicPr>
        <p:blipFill>
          <a:blip r:embed="rId7"/>
          <a:stretch>
            <a:fillRect/>
          </a:stretch>
        </p:blipFill>
        <p:spPr>
          <a:xfrm>
            <a:off x="4531360" y="1998345"/>
            <a:ext cx="1972945" cy="1837055"/>
          </a:xfrm>
          <a:prstGeom prst="rect">
            <a:avLst/>
          </a:prstGeom>
          <a:ln>
            <a:solidFill>
              <a:srgbClr val="FF0000"/>
            </a:solidFill>
          </a:ln>
        </p:spPr>
      </p:pic>
      <p:pic>
        <p:nvPicPr>
          <p:cNvPr id="12" name="Picture 11"/>
          <p:cNvPicPr>
            <a:picLocks noChangeAspect="1"/>
          </p:cNvPicPr>
          <p:nvPr/>
        </p:nvPicPr>
        <p:blipFill>
          <a:blip r:embed="rId8"/>
          <a:stretch>
            <a:fillRect/>
          </a:stretch>
        </p:blipFill>
        <p:spPr>
          <a:xfrm>
            <a:off x="4524375" y="4137025"/>
            <a:ext cx="1979930" cy="1859915"/>
          </a:xfrm>
          <a:prstGeom prst="rect">
            <a:avLst/>
          </a:prstGeom>
          <a:ln>
            <a:solidFill>
              <a:srgbClr val="FF00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Temperature dependent loss factor</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26770" y="1143635"/>
            <a:ext cx="6881495" cy="923290"/>
          </a:xfrm>
        </p:spPr>
        <p:txBody>
          <a:bodyPr>
            <a:normAutofit/>
          </a:bodyPr>
          <a:lstStyle/>
          <a:p>
            <a:pPr marL="0" indent="0" algn="just">
              <a:buNone/>
            </a:pPr>
            <a:r>
              <a:rPr lang="en-US" sz="1600" dirty="0"/>
              <a:t>This temperature dependent loss factor is added since Rev.1 to account for the temperature effect to the overall power loss. Currently the effect is only used to adjust the conduction loss as depicted in the following figure.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6" name="Picture 5"/>
          <p:cNvPicPr>
            <a:picLocks noChangeAspect="1"/>
          </p:cNvPicPr>
          <p:nvPr/>
        </p:nvPicPr>
        <p:blipFill>
          <a:blip r:embed="rId2"/>
          <a:stretch>
            <a:fillRect/>
          </a:stretch>
        </p:blipFill>
        <p:spPr>
          <a:xfrm>
            <a:off x="2619375" y="2066925"/>
            <a:ext cx="3749675" cy="42189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Understanding the losses table format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graphicFrame>
        <p:nvGraphicFramePr>
          <p:cNvPr id="13" name="Table 12"/>
          <p:cNvGraphicFramePr/>
          <p:nvPr/>
        </p:nvGraphicFramePr>
        <p:xfrm>
          <a:off x="880745" y="1157605"/>
          <a:ext cx="8530590" cy="1920240"/>
        </p:xfrm>
        <a:graphic>
          <a:graphicData uri="http://schemas.openxmlformats.org/drawingml/2006/table">
            <a:tbl>
              <a:tblPr>
                <a:tableStyleId>{5C22544A-7EE6-4342-B048-85BDC9FD1C3A}</a:tableStyleId>
              </a:tblPr>
              <a:tblGrid>
                <a:gridCol w="1188720"/>
                <a:gridCol w="1188720"/>
                <a:gridCol w="1188720"/>
                <a:gridCol w="1188720"/>
                <a:gridCol w="1188720"/>
                <a:gridCol w="1188720"/>
              </a:tblGrid>
              <a:tr h="274320">
                <a:tc>
                  <a:txBody>
                    <a:bodyPr/>
                    <a:p>
                      <a:pPr>
                        <a:buNone/>
                      </a:pPr>
                      <a:r>
                        <a:rPr lang="en-US" sz="1200">
                          <a:latin typeface="Calibri" panose="020F0502020204030204" charset="0"/>
                          <a:cs typeface="Calibri" panose="020F0502020204030204" charset="0"/>
                        </a:rPr>
                        <a:t>Rdson</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Ton</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Toff</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Rg_test</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Rg_int</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0.0</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Vds (0V)</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Vds (Vrating)</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Coss(@Vds)</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Coss(@Vds)</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Isd (0A)</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Isd (Irating)</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Vsd(@Isd)</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sym typeface="+mn-ea"/>
                        </a:rPr>
                        <a:t>Vsd(@Isd)</a:t>
                      </a:r>
                      <a:endParaRPr lang="en-US" sz="1200">
                        <a:latin typeface="Calibri" panose="020F0502020204030204" charset="0"/>
                        <a:cs typeface="Calibri" panose="020F0502020204030204" charset="0"/>
                        <a:sym typeface="+mn-ea"/>
                      </a:endParaRPr>
                    </a:p>
                  </a:txBody>
                  <a:tcPr/>
                </a:tc>
              </a:tr>
              <a:tr h="274320">
                <a:tc>
                  <a:txBody>
                    <a:bodyPr/>
                    <a:p>
                      <a:pPr>
                        <a:buNone/>
                      </a:pPr>
                      <a:r>
                        <a:rPr lang="en-US" sz="1200">
                          <a:latin typeface="Calibri" panose="020F0502020204030204" charset="0"/>
                          <a:cs typeface="Calibri" panose="020F0502020204030204" charset="0"/>
                        </a:rPr>
                        <a:t>Tj,min (⁰C)</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Tj,min (⁰C)</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Rds_factor</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Rds_factor</a:t>
                      </a:r>
                      <a:endParaRPr lang="en-US" sz="1200">
                        <a:latin typeface="Calibri" panose="020F0502020204030204" charset="0"/>
                        <a:cs typeface="Calibri" panose="020F0502020204030204" charset="0"/>
                      </a:endParaRPr>
                    </a:p>
                  </a:txBody>
                  <a:tcPr/>
                </a:tc>
              </a:tr>
            </a:tbl>
          </a:graphicData>
        </a:graphic>
      </p:graphicFrame>
      <p:sp>
        <p:nvSpPr>
          <p:cNvPr id="26" name="Text Box 25"/>
          <p:cNvSpPr txBox="1"/>
          <p:nvPr/>
        </p:nvSpPr>
        <p:spPr>
          <a:xfrm>
            <a:off x="6968490" y="3428365"/>
            <a:ext cx="4839970" cy="3138170"/>
          </a:xfrm>
          <a:prstGeom prst="rect">
            <a:avLst/>
          </a:prstGeom>
          <a:noFill/>
        </p:spPr>
        <p:txBody>
          <a:bodyPr wrap="square" rtlCol="0">
            <a:spAutoFit/>
          </a:bodyPr>
          <a:p>
            <a:pPr marL="285750" indent="-285750">
              <a:buFont typeface="Arial" panose="020B0604020202020204" pitchFamily="34" charset="0"/>
              <a:buChar char="•"/>
            </a:pPr>
            <a:r>
              <a:rPr lang="en-US"/>
              <a:t>The table size must be strictly 7x6 and written with the exact format.</a:t>
            </a:r>
            <a:endParaRPr lang="en-US"/>
          </a:p>
          <a:p>
            <a:pPr marL="285750" indent="-285750">
              <a:buFont typeface="Arial" panose="020B0604020202020204" pitchFamily="34" charset="0"/>
              <a:buChar char="•"/>
            </a:pPr>
            <a:r>
              <a:rPr lang="en-US"/>
              <a:t>Between one collumn to the next, the data is separated by using tab (tab delimited data).</a:t>
            </a:r>
            <a:endParaRPr lang="en-US"/>
          </a:p>
          <a:p>
            <a:pPr marL="285750" indent="-285750">
              <a:buFont typeface="Arial" panose="020B0604020202020204" pitchFamily="34" charset="0"/>
              <a:buChar char="•"/>
            </a:pPr>
            <a:r>
              <a:rPr lang="en-US"/>
              <a:t>The losses Eoss and body diode are calculated by taking linear interpolation from the losses table. </a:t>
            </a:r>
            <a:r>
              <a:rPr lang="en-US" b="1"/>
              <a:t>The data table dont need to be equally spaced</a:t>
            </a:r>
            <a:r>
              <a:rPr lang="en-US"/>
              <a:t>. If the Vds or Id is greater than the highest value in the datasheet, the Eoss and Vsd are assumed to be equal to the maximum value on the table.</a:t>
            </a:r>
            <a:endParaRPr lang="en-US"/>
          </a:p>
        </p:txBody>
      </p:sp>
      <p:pic>
        <p:nvPicPr>
          <p:cNvPr id="10" name="Picture 9"/>
          <p:cNvPicPr>
            <a:picLocks noChangeAspect="1"/>
          </p:cNvPicPr>
          <p:nvPr/>
        </p:nvPicPr>
        <p:blipFill>
          <a:blip r:embed="rId2"/>
          <a:stretch>
            <a:fillRect/>
          </a:stretch>
        </p:blipFill>
        <p:spPr>
          <a:xfrm>
            <a:off x="880745" y="3192145"/>
            <a:ext cx="5792470" cy="2911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Reasoning for losses table design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9877425" cy="2676525"/>
          </a:xfrm>
          <a:prstGeom prst="rect">
            <a:avLst/>
          </a:prstGeom>
          <a:noFill/>
        </p:spPr>
        <p:txBody>
          <a:bodyPr wrap="square" rtlCol="0">
            <a:spAutoFit/>
          </a:bodyPr>
          <a:p>
            <a:r>
              <a:rPr lang="en-US" sz="1400"/>
              <a:t>The losses table used in this design is much simpler than the table used by PLECS. The reasoning why this table might be reasonably acceptable is because the more complex table is still a simple approximation as it only based on measurement with one gate resistance value, one or a few V</a:t>
            </a:r>
            <a:r>
              <a:rPr lang="en-US" sz="1400" baseline="-25000"/>
              <a:t>ds</a:t>
            </a:r>
            <a:r>
              <a:rPr lang="en-US" sz="1400"/>
              <a:t> levels, and some I</a:t>
            </a:r>
            <a:r>
              <a:rPr lang="en-US" sz="1400" baseline="-25000"/>
              <a:t>d</a:t>
            </a:r>
            <a:r>
              <a:rPr lang="en-US" sz="1400"/>
              <a:t> levels, and typically only measured at 25</a:t>
            </a:r>
            <a:r>
              <a:rPr lang="en-US" sz="1400">
                <a:latin typeface="Arial" panose="020B0604020202020204" pitchFamily="34" charset="0"/>
                <a:cs typeface="Arial" panose="020B0604020202020204" pitchFamily="34" charset="0"/>
              </a:rPr>
              <a:t>⁰</a:t>
            </a:r>
            <a:r>
              <a:rPr lang="en-US" sz="1400"/>
              <a:t>C and at T</a:t>
            </a:r>
            <a:r>
              <a:rPr lang="en-US" sz="1400" baseline="-25000"/>
              <a:t>j(op),max</a:t>
            </a:r>
            <a:r>
              <a:rPr lang="en-US" sz="1400"/>
              <a:t>.</a:t>
            </a:r>
            <a:endParaRPr lang="en-US" sz="1400"/>
          </a:p>
          <a:p>
            <a:endParaRPr lang="en-US" sz="1400"/>
          </a:p>
          <a:p>
            <a:r>
              <a:rPr lang="en-US" sz="1400"/>
              <a:t>Second part that might be worth a discussion is, the linear simplification of switching loss parameter into T</a:t>
            </a:r>
            <a:r>
              <a:rPr lang="en-US" sz="1400" baseline="-25000"/>
              <a:t>on</a:t>
            </a:r>
            <a:r>
              <a:rPr lang="en-US" sz="1400"/>
              <a:t> and T</a:t>
            </a:r>
            <a:r>
              <a:rPr lang="en-US" sz="1400" baseline="-25000"/>
              <a:t>off</a:t>
            </a:r>
            <a:r>
              <a:rPr lang="en-US" sz="1400"/>
              <a:t>. As shown below, Infineon and Rohm are very linear thus the assumption should be considered reasonable. However while Wolfspeed  and ST are more wobly curve which means the assumption may not be very correct. But anyway practically speaking, just eyeball it and call it a day if you want to choose Wolfspeed or ST or calculate the losses with Infineon/Rohm device with similar Rdson as generally losses among different vendor are not too dissimilar...haha.</a:t>
            </a:r>
            <a:endParaRPr lang="en-US" sz="1400"/>
          </a:p>
          <a:p>
            <a:endParaRPr lang="en-US" sz="1400"/>
          </a:p>
          <a:p>
            <a:r>
              <a:rPr lang="en-US" sz="1400"/>
              <a:t>Note: if you cant understand the second part, means you havent work in company. Where it is common for us to simply swap MOSFET with similar Rdson from supplier A to supplier B, in most cases nothing really bad happened except with simply 5~10</a:t>
            </a:r>
            <a:r>
              <a:rPr lang="en-US" sz="1400">
                <a:latin typeface="Arial" panose="020B0604020202020204" pitchFamily="34" charset="0"/>
                <a:cs typeface="Arial" panose="020B0604020202020204" pitchFamily="34" charset="0"/>
              </a:rPr>
              <a:t>⁰</a:t>
            </a:r>
            <a:r>
              <a:rPr lang="en-US" sz="1400"/>
              <a:t>C temp.</a:t>
            </a:r>
            <a:endParaRPr lang="en-US" sz="1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9329420" y="4221480"/>
            <a:ext cx="1858010" cy="2134870"/>
          </a:xfrm>
          <a:prstGeom prst="rect">
            <a:avLst/>
          </a:prstGeom>
        </p:spPr>
      </p:pic>
      <p:sp>
        <p:nvSpPr>
          <p:cNvPr id="13" name="Text Box 12"/>
          <p:cNvSpPr txBox="1"/>
          <p:nvPr/>
        </p:nvSpPr>
        <p:spPr>
          <a:xfrm>
            <a:off x="9329420" y="3914775"/>
            <a:ext cx="1921510" cy="252730"/>
          </a:xfrm>
          <a:prstGeom prst="rect">
            <a:avLst/>
          </a:prstGeom>
          <a:noFill/>
        </p:spPr>
        <p:txBody>
          <a:bodyPr wrap="square" rtlCol="0">
            <a:noAutofit/>
          </a:bodyPr>
          <a:p>
            <a:r>
              <a:rPr lang="en-US" altLang="en-US" sz="1400"/>
              <a:t>Rohm SCT3040KR</a:t>
            </a:r>
            <a:endParaRPr lang="en-US" altLang="en-US" sz="1400"/>
          </a:p>
        </p:txBody>
      </p:sp>
      <p:sp>
        <p:nvSpPr>
          <p:cNvPr id="15" name="Text Box 14"/>
          <p:cNvSpPr txBox="1"/>
          <p:nvPr/>
        </p:nvSpPr>
        <p:spPr>
          <a:xfrm>
            <a:off x="6114415" y="3914775"/>
            <a:ext cx="2647950" cy="306705"/>
          </a:xfrm>
          <a:prstGeom prst="rect">
            <a:avLst/>
          </a:prstGeom>
          <a:noFill/>
        </p:spPr>
        <p:txBody>
          <a:bodyPr wrap="square" rtlCol="0" anchor="t">
            <a:spAutoFit/>
          </a:bodyPr>
          <a:p>
            <a:r>
              <a:rPr lang="en-US" altLang="en-US" sz="1400"/>
              <a:t>Wolfspeed C3M0016120D</a:t>
            </a:r>
            <a:endParaRPr lang="en-US" altLang="en-US" sz="1400"/>
          </a:p>
        </p:txBody>
      </p:sp>
      <p:pic>
        <p:nvPicPr>
          <p:cNvPr id="16" name="Picture 15"/>
          <p:cNvPicPr>
            <a:picLocks noChangeAspect="1"/>
          </p:cNvPicPr>
          <p:nvPr/>
        </p:nvPicPr>
        <p:blipFill>
          <a:blip r:embed="rId3"/>
          <a:stretch>
            <a:fillRect/>
          </a:stretch>
        </p:blipFill>
        <p:spPr>
          <a:xfrm>
            <a:off x="6180455" y="4279900"/>
            <a:ext cx="2907665" cy="2026920"/>
          </a:xfrm>
          <a:prstGeom prst="rect">
            <a:avLst/>
          </a:prstGeom>
        </p:spPr>
      </p:pic>
      <p:pic>
        <p:nvPicPr>
          <p:cNvPr id="17" name="Picture 16"/>
          <p:cNvPicPr>
            <a:picLocks noChangeAspect="1"/>
          </p:cNvPicPr>
          <p:nvPr/>
        </p:nvPicPr>
        <p:blipFill>
          <a:blip r:embed="rId4"/>
          <a:stretch>
            <a:fillRect/>
          </a:stretch>
        </p:blipFill>
        <p:spPr>
          <a:xfrm>
            <a:off x="3552825" y="4279900"/>
            <a:ext cx="1964055" cy="2152650"/>
          </a:xfrm>
          <a:prstGeom prst="rect">
            <a:avLst/>
          </a:prstGeom>
        </p:spPr>
      </p:pic>
      <p:sp>
        <p:nvSpPr>
          <p:cNvPr id="18" name="Text Box 17"/>
          <p:cNvSpPr txBox="1"/>
          <p:nvPr/>
        </p:nvSpPr>
        <p:spPr>
          <a:xfrm>
            <a:off x="3383280" y="3973195"/>
            <a:ext cx="2374265" cy="306705"/>
          </a:xfrm>
          <a:prstGeom prst="rect">
            <a:avLst/>
          </a:prstGeom>
          <a:noFill/>
        </p:spPr>
        <p:txBody>
          <a:bodyPr wrap="square" rtlCol="0">
            <a:spAutoFit/>
          </a:bodyPr>
          <a:p>
            <a:r>
              <a:rPr lang="en-US" sz="1400"/>
              <a:t>Infineon </a:t>
            </a:r>
            <a:r>
              <a:rPr lang="en-US" altLang="en-US" sz="1400"/>
              <a:t>IMW120R040M1H</a:t>
            </a:r>
            <a:endParaRPr lang="en-US" altLang="en-US" sz="1400"/>
          </a:p>
        </p:txBody>
      </p:sp>
      <p:pic>
        <p:nvPicPr>
          <p:cNvPr id="19" name="Picture 18"/>
          <p:cNvPicPr>
            <a:picLocks noChangeAspect="1"/>
          </p:cNvPicPr>
          <p:nvPr/>
        </p:nvPicPr>
        <p:blipFill>
          <a:blip r:embed="rId5"/>
          <a:stretch>
            <a:fillRect/>
          </a:stretch>
        </p:blipFill>
        <p:spPr>
          <a:xfrm>
            <a:off x="1085215" y="4356100"/>
            <a:ext cx="2199640" cy="2000250"/>
          </a:xfrm>
          <a:prstGeom prst="rect">
            <a:avLst/>
          </a:prstGeom>
        </p:spPr>
      </p:pic>
      <p:sp>
        <p:nvSpPr>
          <p:cNvPr id="20" name="Text Box 19"/>
          <p:cNvSpPr txBox="1"/>
          <p:nvPr/>
        </p:nvSpPr>
        <p:spPr>
          <a:xfrm>
            <a:off x="1085215" y="4024630"/>
            <a:ext cx="2137410" cy="306705"/>
          </a:xfrm>
          <a:prstGeom prst="rect">
            <a:avLst/>
          </a:prstGeom>
          <a:noFill/>
        </p:spPr>
        <p:txBody>
          <a:bodyPr wrap="square" rtlCol="0">
            <a:spAutoFit/>
          </a:bodyPr>
          <a:p>
            <a:r>
              <a:rPr lang="en-US" sz="1400"/>
              <a:t>ST </a:t>
            </a:r>
            <a:r>
              <a:rPr lang="en-US" altLang="en-US" sz="1400"/>
              <a:t>SCT018W65G3AG</a:t>
            </a:r>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- 1</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2" name="Picture 1"/>
          <p:cNvPicPr>
            <a:picLocks noChangeAspect="1"/>
          </p:cNvPicPr>
          <p:nvPr/>
        </p:nvPicPr>
        <p:blipFill>
          <a:blip r:embed="rId2"/>
          <a:stretch>
            <a:fillRect/>
          </a:stretch>
        </p:blipFill>
        <p:spPr>
          <a:xfrm>
            <a:off x="6760845" y="1595755"/>
            <a:ext cx="4747895" cy="4219575"/>
          </a:xfrm>
          <a:prstGeom prst="rect">
            <a:avLst/>
          </a:prstGeom>
        </p:spPr>
      </p:pic>
      <p:sp>
        <p:nvSpPr>
          <p:cNvPr id="6" name="Text Box 5"/>
          <p:cNvSpPr txBox="1"/>
          <p:nvPr/>
        </p:nvSpPr>
        <p:spPr>
          <a:xfrm>
            <a:off x="817245" y="1066800"/>
            <a:ext cx="5943600" cy="2584450"/>
          </a:xfrm>
          <a:prstGeom prst="rect">
            <a:avLst/>
          </a:prstGeom>
          <a:noFill/>
        </p:spPr>
        <p:txBody>
          <a:bodyPr wrap="square" rtlCol="0">
            <a:spAutoFit/>
          </a:bodyPr>
          <a:p>
            <a:r>
              <a:rPr lang="en-US"/>
              <a:t>I believe for most of the parameters are quite self explanatory.</a:t>
            </a:r>
            <a:endParaRPr lang="en-US"/>
          </a:p>
          <a:p>
            <a:br>
              <a:rPr lang="en-US"/>
            </a:br>
            <a:r>
              <a:rPr lang="en-US"/>
              <a:t>However, for Ton and Toff, please be sure that the datasheet parameter is measured using diode clamped inductive switching test (double pulse test) instead of resistive switching test as commonly used by older silicon MOSFET datasheet.</a:t>
            </a:r>
            <a:endParaRPr lang="en-US"/>
          </a:p>
          <a:p>
            <a:endParaRPr lang="en-US"/>
          </a:p>
          <a:p>
            <a:endParaRPr lang="en-US"/>
          </a:p>
        </p:txBody>
      </p:sp>
      <p:pic>
        <p:nvPicPr>
          <p:cNvPr id="14" name="Picture 13"/>
          <p:cNvPicPr>
            <a:picLocks noChangeAspect="1"/>
          </p:cNvPicPr>
          <p:nvPr/>
        </p:nvPicPr>
        <p:blipFill>
          <a:blip r:embed="rId3"/>
          <a:stretch>
            <a:fillRect/>
          </a:stretch>
        </p:blipFill>
        <p:spPr>
          <a:xfrm>
            <a:off x="838200" y="3181350"/>
            <a:ext cx="5667375" cy="19538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- 2</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mc:AlternateContent xmlns:mc="http://schemas.openxmlformats.org/markup-compatibility/2006">
        <mc:Choice xmlns:a14="http://schemas.microsoft.com/office/drawing/2010/main" Requires="a14">
          <p:sp>
            <p:nvSpPr>
              <p:cNvPr id="12" name="Text Box 11"/>
              <p:cNvSpPr txBox="1"/>
              <p:nvPr/>
            </p:nvSpPr>
            <p:spPr>
              <a:xfrm>
                <a:off x="1113155" y="2758440"/>
                <a:ext cx="4819015" cy="3072130"/>
              </a:xfrm>
              <a:prstGeom prst="rect">
                <a:avLst/>
              </a:prstGeom>
              <a:noFill/>
            </p:spPr>
            <p:txBody>
              <a:bodyPr wrap="square" rtlCol="0" anchor="t">
                <a:spAutoFit/>
              </a:bodyPr>
              <a:p>
                <a:pPr indent="0" algn="just">
                  <a:buFont typeface="Arial" panose="020B0604020202020204" pitchFamily="34" charset="0"/>
                  <a:buNone/>
                </a:pPr>
                <a:r>
                  <a:rPr lang="en-US" sz="1600" dirty="0">
                    <a:sym typeface="+mn-ea"/>
                  </a:rPr>
                  <a:t>We can easily calculate Ton and Toff using following formula.</a:t>
                </a: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𝑟𝑖</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𝑟</m:t>
                          </m:r>
                        </m:sub>
                      </m:sSub>
                    </m:oMath>
                  </m:oMathPara>
                </a14:m>
                <a:endParaRPr lang="en-US" sz="1600" dirty="0">
                  <a:sym typeface="+mn-ea"/>
                </a:endParaRPr>
              </a:p>
              <a:p>
                <a:pPr marL="0" indent="0" algn="just">
                  <a:buNone/>
                </a:pPr>
                <a:endParaRPr lang="en-US" sz="1600" dirty="0"/>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𝑓</m:t>
                          </m:r>
                        </m:sub>
                      </m:sSub>
                    </m:oMath>
                  </m:oMathPara>
                </a14:m>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r>
                  <a:rPr lang="en-US" sz="1600" i="1" dirty="0">
                    <a:latin typeface="Cambria Math" panose="02040503050406030204" charset="0"/>
                    <a:cs typeface="Cambria Math" panose="02040503050406030204" charset="0"/>
                  </a:rPr>
                  <a:t>with</a:t>
                </a:r>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𝑇</m:t>
                          </m:r>
                        </m:e>
                        <m:sub>
                          <m:r>
                            <a:rPr lang="en-US" sz="1600" i="1">
                              <a:latin typeface="Cambria Math" panose="02040503050406030204" charset="0"/>
                              <a:cs typeface="Cambria Math" panose="02040503050406030204" charset="0"/>
                            </a:rPr>
                            <m:t>𝑟𝑖</m:t>
                          </m:r>
                        </m:sub>
                      </m:sSub>
                      <m:r>
                        <a:rPr lang="en-US" sz="1600" i="1">
                          <a:latin typeface="Cambria Math" panose="02040503050406030204" charset="0"/>
                          <a:cs typeface="Cambria Math" panose="02040503050406030204" charset="0"/>
                        </a:rPr>
                        <m:t>=</m:t>
                      </m:r>
                      <m:d>
                        <m:dPr>
                          <m:ctrlPr>
                            <a:rPr lang="en-US" sz="1600" i="1">
                              <a:latin typeface="Cambria Math" panose="02040503050406030204" charset="0"/>
                              <a:cs typeface="Cambria Math" panose="02040503050406030204" charset="0"/>
                            </a:rPr>
                          </m:ctrlPr>
                        </m:dPr>
                        <m:e>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𝑅</m:t>
                              </m:r>
                            </m:e>
                            <m:sub>
                              <m:r>
                                <a:rPr lang="en-US" sz="1600" i="1">
                                  <a:latin typeface="Cambria Math" panose="02040503050406030204" charset="0"/>
                                  <a:cs typeface="Cambria Math" panose="02040503050406030204" charset="0"/>
                                </a:rPr>
                                <m:t>𝑔</m:t>
                              </m:r>
                              <m:r>
                                <a:rPr lang="en-US" sz="1600" i="1">
                                  <a:latin typeface="Cambria Math" panose="02040503050406030204" charset="0"/>
                                  <a:cs typeface="Cambria Math" panose="02040503050406030204" charset="0"/>
                                </a:rPr>
                                <m:t>,</m:t>
                              </m:r>
                              <m:r>
                                <a:rPr lang="en-US" sz="1600" i="1">
                                  <a:latin typeface="Cambria Math" panose="02040503050406030204" charset="0"/>
                                  <a:cs typeface="Cambria Math" panose="02040503050406030204" charset="0"/>
                                </a:rPr>
                                <m:t>𝑛𝑜𝑚</m:t>
                              </m:r>
                            </m:sub>
                          </m:sSub>
                          <m:r>
                            <a:rPr lang="en-US" sz="1600" i="1">
                              <a:latin typeface="Cambria Math" panose="02040503050406030204" charset="0"/>
                              <a:cs typeface="Cambria Math" panose="02040503050406030204" charset="0"/>
                            </a:rPr>
                            <m:t>+</m:t>
                          </m:r>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𝑅</m:t>
                              </m:r>
                            </m:e>
                            <m:sub>
                              <m:r>
                                <a:rPr lang="en-US" sz="1600" i="1">
                                  <a:latin typeface="Cambria Math" panose="02040503050406030204" charset="0"/>
                                  <a:cs typeface="Cambria Math" panose="02040503050406030204" charset="0"/>
                                </a:rPr>
                                <m:t>𝑔</m:t>
                              </m:r>
                              <m:r>
                                <a:rPr lang="en-US" sz="1600" i="1">
                                  <a:latin typeface="Cambria Math" panose="02040503050406030204" charset="0"/>
                                  <a:cs typeface="Cambria Math" panose="02040503050406030204" charset="0"/>
                                </a:rPr>
                                <m:t>,</m:t>
                              </m:r>
                              <m:r>
                                <a:rPr lang="en-US" sz="1600" i="1">
                                  <a:latin typeface="Cambria Math" panose="02040503050406030204" charset="0"/>
                                  <a:cs typeface="Cambria Math" panose="02040503050406030204" charset="0"/>
                                </a:rPr>
                                <m:t>𝑖𝑛𝑡</m:t>
                              </m:r>
                            </m:sub>
                          </m:sSub>
                        </m:e>
                      </m:d>
                      <m:r>
                        <a:rPr lang="en-US" sz="1600" i="1">
                          <a:latin typeface="Cambria Math" panose="02040503050406030204" charset="0"/>
                          <a:cs typeface="Cambria Math" panose="02040503050406030204" charset="0"/>
                        </a:rPr>
                        <m:t>.</m:t>
                      </m:r>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𝐶</m:t>
                          </m:r>
                        </m:e>
                        <m:sub>
                          <m:r>
                            <a:rPr lang="en-US" sz="1600" i="1">
                              <a:latin typeface="Cambria Math" panose="02040503050406030204" charset="0"/>
                              <a:cs typeface="Cambria Math" panose="02040503050406030204" charset="0"/>
                            </a:rPr>
                            <m:t>𝑖𝑠𝑠</m:t>
                          </m:r>
                        </m:sub>
                      </m:sSub>
                      <m:r>
                        <a:rPr lang="en-US" sz="1600" i="1">
                          <a:latin typeface="Cambria Math" panose="02040503050406030204" charset="0"/>
                          <a:cs typeface="Cambria Math" panose="02040503050406030204" charset="0"/>
                        </a:rPr>
                        <m:t>.</m:t>
                      </m:r>
                      <m:func>
                        <m:funcPr>
                          <m:ctrlPr>
                            <a:rPr lang="en-US" sz="1600">
                              <a:latin typeface="Cambria Math" panose="02040503050406030204" charset="0"/>
                              <a:cs typeface="Cambria Math" panose="02040503050406030204" charset="0"/>
                            </a:rPr>
                          </m:ctrlPr>
                        </m:funcPr>
                        <m:fName>
                          <m:r>
                            <m:rPr>
                              <m:sty m:val="p"/>
                            </m:rPr>
                            <a:rPr lang="en-US" sz="1600">
                              <a:latin typeface="Cambria Math" panose="02040503050406030204" charset="0"/>
                              <a:cs typeface="Cambria Math" panose="02040503050406030204" charset="0"/>
                            </a:rPr>
                            <m:t>ln</m:t>
                          </m:r>
                        </m:fName>
                        <m:e>
                          <m:f>
                            <m:fPr>
                              <m:ctrlPr>
                                <a:rPr lang="en-US" sz="1600" i="1">
                                  <a:latin typeface="Cambria Math" panose="02040503050406030204" charset="0"/>
                                  <a:cs typeface="Cambria Math" panose="02040503050406030204" charset="0"/>
                                </a:rPr>
                              </m:ctrlPr>
                            </m:fPr>
                            <m:num>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𝑉</m:t>
                                  </m:r>
                                </m:e>
                                <m:sub>
                                  <m:r>
                                    <a:rPr lang="en-US" sz="1600" i="1">
                                      <a:latin typeface="Cambria Math" panose="02040503050406030204" charset="0"/>
                                      <a:cs typeface="Cambria Math" panose="02040503050406030204" charset="0"/>
                                    </a:rPr>
                                    <m:t>𝑔𝑠</m:t>
                                  </m:r>
                                  <m:r>
                                    <a:rPr lang="en-US" sz="1600" i="1">
                                      <a:latin typeface="Cambria Math" panose="02040503050406030204" charset="0"/>
                                      <a:cs typeface="Cambria Math" panose="02040503050406030204" charset="0"/>
                                    </a:rPr>
                                    <m:t>,</m:t>
                                  </m:r>
                                  <m:r>
                                    <a:rPr lang="en-US" sz="1600" i="1">
                                      <a:latin typeface="Cambria Math" panose="02040503050406030204" charset="0"/>
                                      <a:cs typeface="Cambria Math" panose="02040503050406030204" charset="0"/>
                                    </a:rPr>
                                    <m:t>𝑜𝑛</m:t>
                                  </m:r>
                                </m:sub>
                              </m:sSub>
                              <m:r>
                                <a:rPr lang="en-US" sz="1600" i="1">
                                  <a:latin typeface="Cambria Math" panose="02040503050406030204" charset="0"/>
                                  <a:cs typeface="Cambria Math" panose="02040503050406030204" charset="0"/>
                                </a:rPr>
                                <m:t>−</m:t>
                              </m:r>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𝑉</m:t>
                                  </m:r>
                                </m:e>
                                <m:sub>
                                  <m:r>
                                    <a:rPr lang="en-US" sz="1600" i="1">
                                      <a:latin typeface="Cambria Math" panose="02040503050406030204" charset="0"/>
                                      <a:cs typeface="Cambria Math" panose="02040503050406030204" charset="0"/>
                                    </a:rPr>
                                    <m:t>𝑡ℎ</m:t>
                                  </m:r>
                                </m:sub>
                              </m:sSub>
                            </m:num>
                            <m:den>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𝑉</m:t>
                                  </m:r>
                                </m:e>
                                <m:sub>
                                  <m:r>
                                    <a:rPr lang="en-US" sz="1600" i="1">
                                      <a:latin typeface="Cambria Math" panose="02040503050406030204" charset="0"/>
                                      <a:cs typeface="Cambria Math" panose="02040503050406030204" charset="0"/>
                                    </a:rPr>
                                    <m:t>𝑔𝑠</m:t>
                                  </m:r>
                                  <m:r>
                                    <a:rPr lang="en-US" sz="1600" i="1">
                                      <a:latin typeface="Cambria Math" panose="02040503050406030204" charset="0"/>
                                      <a:cs typeface="Cambria Math" panose="02040503050406030204" charset="0"/>
                                    </a:rPr>
                                    <m:t>,</m:t>
                                  </m:r>
                                  <m:r>
                                    <a:rPr lang="en-US" sz="1600" i="1">
                                      <a:latin typeface="Cambria Math" panose="02040503050406030204" charset="0"/>
                                      <a:cs typeface="Cambria Math" panose="02040503050406030204" charset="0"/>
                                    </a:rPr>
                                    <m:t>𝑜𝑛</m:t>
                                  </m:r>
                                </m:sub>
                              </m:sSub>
                              <m:r>
                                <a:rPr lang="en-US" sz="1600" i="1">
                                  <a:latin typeface="Cambria Math" panose="02040503050406030204" charset="0"/>
                                  <a:cs typeface="Cambria Math" panose="02040503050406030204" charset="0"/>
                                </a:rPr>
                                <m:t>−</m:t>
                              </m:r>
                              <m:sSub>
                                <m:sSubPr>
                                  <m:ctrlPr>
                                    <a:rPr lang="en-US" sz="1600" i="1">
                                      <a:latin typeface="Cambria Math" panose="02040503050406030204" charset="0"/>
                                      <a:cs typeface="Cambria Math" panose="02040503050406030204" charset="0"/>
                                    </a:rPr>
                                  </m:ctrlPr>
                                </m:sSubPr>
                                <m:e>
                                  <m:r>
                                    <a:rPr lang="en-US" sz="1600" i="1">
                                      <a:latin typeface="Cambria Math" panose="02040503050406030204" charset="0"/>
                                      <a:cs typeface="Cambria Math" panose="02040503050406030204" charset="0"/>
                                    </a:rPr>
                                    <m:t>𝑉</m:t>
                                  </m:r>
                                </m:e>
                                <m:sub>
                                  <m:r>
                                    <a:rPr lang="en-US" sz="1600" i="1">
                                      <a:latin typeface="Cambria Math" panose="02040503050406030204" charset="0"/>
                                      <a:cs typeface="Cambria Math" panose="02040503050406030204" charset="0"/>
                                    </a:rPr>
                                    <m:t>𝑝</m:t>
                                  </m:r>
                                  <m:r>
                                    <a:rPr lang="en-US" sz="1600" i="1">
                                      <a:latin typeface="Cambria Math" panose="02040503050406030204" charset="0"/>
                                      <a:cs typeface="Cambria Math" panose="02040503050406030204" charset="0"/>
                                    </a:rPr>
                                    <m:t>1</m:t>
                                  </m:r>
                                </m:sub>
                              </m:sSub>
                            </m:den>
                          </m:f>
                        </m:e>
                      </m:func>
                    </m:oMath>
                  </m:oMathPara>
                </a14:m>
                <a:endParaRPr lang="en-US" sz="1600" i="1" dirty="0">
                  <a:latin typeface="Cambria Math" panose="02040503050406030204" charset="0"/>
                  <a:cs typeface="Cambria Math" panose="02040503050406030204" charset="0"/>
                </a:endParaRPr>
              </a:p>
            </p:txBody>
          </p:sp>
        </mc:Choice>
        <mc:Fallback>
          <p:sp>
            <p:nvSpPr>
              <p:cNvPr id="12" name="Text Box 11"/>
              <p:cNvSpPr txBox="1">
                <a:spLocks noRot="1" noChangeAspect="1" noMove="1" noResize="1" noEditPoints="1" noAdjustHandles="1" noChangeArrowheads="1" noChangeShapeType="1" noTextEdit="1"/>
              </p:cNvSpPr>
              <p:nvPr/>
            </p:nvSpPr>
            <p:spPr>
              <a:xfrm>
                <a:off x="1113155" y="2758440"/>
                <a:ext cx="4819015" cy="3072130"/>
              </a:xfrm>
              <a:prstGeom prst="rect">
                <a:avLst/>
              </a:prstGeom>
              <a:blipFill rotWithShape="1">
                <a:blip r:embed="rId2"/>
                <a:stretch>
                  <a:fillRect/>
                </a:stretch>
              </a:blipFill>
            </p:spPr>
            <p:txBody>
              <a:bodyPr/>
              <a:lstStyle/>
              <a:p>
                <a:r>
                  <a:rPr lang="en-US" altLang="en-US">
                    <a:noFill/>
                  </a:rPr>
                  <a:t> </a:t>
                </a:r>
              </a:p>
            </p:txBody>
          </p:sp>
        </mc:Fallback>
      </mc:AlternateContent>
      <p:sp>
        <p:nvSpPr>
          <p:cNvPr id="2" name="Content Placeholder 1"/>
          <p:cNvSpPr>
            <a:spLocks noGrp="1"/>
          </p:cNvSpPr>
          <p:nvPr>
            <p:ph idx="1"/>
          </p:nvPr>
        </p:nvSpPr>
        <p:spPr>
          <a:xfrm>
            <a:off x="826770" y="1143635"/>
            <a:ext cx="9918065" cy="1412240"/>
          </a:xfrm>
          <a:ln>
            <a:solidFill>
              <a:srgbClr val="FF0000"/>
            </a:solidFill>
          </a:ln>
        </p:spPr>
        <p:txBody>
          <a:bodyPr>
            <a:normAutofit/>
          </a:bodyPr>
          <a:p>
            <a:pPr marL="0" indent="0" algn="just">
              <a:buNone/>
            </a:pPr>
            <a:r>
              <a:rPr lang="en-US" sz="1600" dirty="0"/>
              <a:t>Following my further study on losses estimation, I have realized a few mistakes and room for improvement for the accuracy. Basically the method is based on combination from capacitive model based switching time estimation together with some further modification</a:t>
            </a:r>
            <a:endParaRPr lang="en-US" sz="1600" dirty="0"/>
          </a:p>
          <a:p>
            <a:pPr marL="0" indent="0" algn="just">
              <a:buNone/>
            </a:pPr>
            <a:r>
              <a:rPr lang="en-US" sz="1600" dirty="0"/>
              <a:t>read: A. N. Rahman, “Practical modification of switching losses estimation from datasheet parameter for SiC MOSFET”, Power Control Design, 2025</a:t>
            </a:r>
            <a:endParaRPr lang="en-US" sz="1600" dirty="0"/>
          </a:p>
        </p:txBody>
      </p:sp>
      <p:sp>
        <p:nvSpPr>
          <p:cNvPr id="13" name="Text Box 12"/>
          <p:cNvSpPr txBox="1"/>
          <p:nvPr/>
        </p:nvSpPr>
        <p:spPr>
          <a:xfrm>
            <a:off x="6680835" y="2913380"/>
            <a:ext cx="4064000" cy="2306955"/>
          </a:xfrm>
          <a:prstGeom prst="rect">
            <a:avLst/>
          </a:prstGeom>
          <a:noFill/>
          <a:ln>
            <a:solidFill>
              <a:srgbClr val="FF0000"/>
            </a:solidFill>
          </a:ln>
        </p:spPr>
        <p:txBody>
          <a:bodyPr wrap="square" rtlCol="0">
            <a:spAutoFit/>
          </a:bodyPr>
          <a:p>
            <a:r>
              <a:rPr lang="en-US" sz="1600"/>
              <a:t>The change for T</a:t>
            </a:r>
            <a:r>
              <a:rPr lang="en-US" sz="1600" baseline="-25000"/>
              <a:t>on</a:t>
            </a:r>
            <a:r>
              <a:rPr lang="en-US" sz="1600"/>
              <a:t> to use T</a:t>
            </a:r>
            <a:r>
              <a:rPr lang="en-US" sz="1600" baseline="-25000"/>
              <a:t>ri</a:t>
            </a:r>
            <a:r>
              <a:rPr lang="en-US" sz="1600"/>
              <a:t> from calculation instead of T</a:t>
            </a:r>
            <a:r>
              <a:rPr lang="en-US" sz="1600" baseline="-25000"/>
              <a:t>d(on)</a:t>
            </a:r>
            <a:r>
              <a:rPr lang="en-US" sz="1600"/>
              <a:t> originated from massive overestimation on the loss as well as because T</a:t>
            </a:r>
            <a:r>
              <a:rPr lang="en-US" sz="1600" baseline="-25000"/>
              <a:t>ri</a:t>
            </a:r>
            <a:r>
              <a:rPr lang="en-US" sz="1600"/>
              <a:t> estimation is reasonably accurate due to the C</a:t>
            </a:r>
            <a:r>
              <a:rPr lang="en-US" sz="1600" baseline="-25000"/>
              <a:t>iss</a:t>
            </a:r>
            <a:r>
              <a:rPr lang="en-US" sz="1600"/>
              <a:t> being independent of V</a:t>
            </a:r>
            <a:r>
              <a:rPr lang="en-US" sz="1600" baseline="-25000"/>
              <a:t>ds</a:t>
            </a:r>
            <a:r>
              <a:rPr lang="en-US" sz="1600"/>
              <a:t> bias.</a:t>
            </a:r>
            <a:endParaRPr lang="en-US" sz="1600"/>
          </a:p>
          <a:p>
            <a:endParaRPr lang="en-US" sz="1600"/>
          </a:p>
          <a:p>
            <a:r>
              <a:rPr lang="en-US" sz="1600"/>
              <a:t>The change for Toff to only use Tru without T</a:t>
            </a:r>
            <a:r>
              <a:rPr lang="en-US" sz="1600" baseline="-25000"/>
              <a:t>d(off)</a:t>
            </a:r>
            <a:r>
              <a:rPr lang="en-US" sz="1600"/>
              <a:t> because of the observed turn off Vds and Id transition behavior. </a:t>
            </a:r>
            <a:endParaRPr lang="en-US"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8723</Words>
  <Application>WPS Presentation</Application>
  <PresentationFormat>Widescreen</PresentationFormat>
  <Paragraphs>235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Cambria Math</vt:lpstr>
      <vt:lpstr>Calibri</vt:lpstr>
      <vt:lpstr>Microsoft YaHei</vt:lpstr>
      <vt:lpstr>Arial Unicode MS</vt:lpstr>
      <vt:lpstr>Calibri Light</vt:lpstr>
      <vt:lpstr>Office Theme</vt:lpstr>
      <vt:lpstr> </vt:lpstr>
      <vt:lpstr>Revision History</vt:lpstr>
      <vt:lpstr>Introduction</vt:lpstr>
      <vt:lpstr>5 kinds of power losses in SiC MOSFET</vt:lpstr>
      <vt:lpstr>Temperature dependent loss factor</vt:lpstr>
      <vt:lpstr>Understanding the losses table format</vt:lpstr>
      <vt:lpstr>Reasoning for losses table design</vt:lpstr>
      <vt:lpstr>Preparing the table - 1</vt:lpstr>
      <vt:lpstr>Preparing the table - 2</vt:lpstr>
      <vt:lpstr>Simulation test result (for Rev.0)</vt:lpstr>
      <vt:lpstr>Simulation test result (for Rev.1)</vt:lpstr>
      <vt:lpstr>Simulation test result (for Rev.1)</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Arief Noor Rahman</cp:lastModifiedBy>
  <cp:revision>12</cp:revision>
  <dcterms:created xsi:type="dcterms:W3CDTF">2025-06-04T16:44:00Z</dcterms:created>
  <dcterms:modified xsi:type="dcterms:W3CDTF">2025-06-20T16:45:16Z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EB15F476D35E4EFEA646EBFDCC9F16FB_11</vt:lpwstr>
  </property>
  <property fmtid="{D5CDD505-2E9C-101B-9397-08002B2CF9AE}" pid="3" name="KSOProductBuildVer">
    <vt:lpwstr>1033-12.2.0.21546</vt:lpwstr>
  </property>
</Properties>
</file>