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2" r:id="rId5"/>
    <p:sldId id="257" r:id="rId6"/>
    <p:sldId id="259" r:id="rId7"/>
    <p:sldId id="266" r:id="rId8"/>
    <p:sldId id="258" r:id="rId9"/>
    <p:sldId id="273" r:id="rId10"/>
    <p:sldId id="261" r:id="rId11"/>
    <p:sldId id="260" r:id="rId12"/>
    <p:sldId id="263" r:id="rId13"/>
    <p:sldId id="264" r:id="rId14"/>
    <p:sldId id="265" r:id="rId15"/>
    <p:sldId id="277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hyperlink" Target="https://github.com/physicboy/QSPICE" TargetMode="External"/><Relationship Id="rId2" Type="http://schemas.openxmlformats.org/officeDocument/2006/relationships/hyperlink" Target="https://forum.qorvo.com/u/physicboy/summary" TargetMode="External"/><Relationship Id="rId1" Type="http://schemas.openxmlformats.org/officeDocument/2006/relationships/hyperlink" Target="https://www.linkedin.com/in/arief-noor-rahman-3880a536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3353"/>
            <a:ext cx="12192000" cy="2846754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r>
              <a:rPr lang="en-US" sz="4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Deciphering LLC charge mode controller implementation (NCP4390)</a:t>
            </a:r>
            <a:br>
              <a:rPr lang="en-US" sz="4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4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</a:t>
            </a:r>
            <a:br>
              <a:rPr lang="en-US" sz="4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4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mixed-mode modelling using </a:t>
            </a:r>
            <a:r>
              <a:rPr lang="en-US" sz="4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Qspice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9681" y="4601056"/>
            <a:ext cx="3462706" cy="1597521"/>
          </a:xfrm>
        </p:spPr>
        <p:txBody>
          <a:bodyPr>
            <a:normAutofit fontScale="25000" lnSpcReduction="20000"/>
          </a:bodyPr>
          <a:lstStyle/>
          <a:p>
            <a:r>
              <a:rPr lang="en-US" sz="12800" dirty="0"/>
              <a:t>Arief Noor Rahman</a:t>
            </a:r>
            <a:endParaRPr lang="en-US" sz="6400" dirty="0"/>
          </a:p>
          <a:p>
            <a:r>
              <a:rPr lang="en-US" sz="7200" dirty="0"/>
              <a:t>Senior Power Electronic Engineer</a:t>
            </a:r>
            <a:endParaRPr lang="en-US" sz="7200" dirty="0"/>
          </a:p>
          <a:p>
            <a:r>
              <a:rPr lang="en-US" sz="6400" dirty="0"/>
              <a:t>––––––––– FSP Technology –––––––––</a:t>
            </a:r>
            <a:endParaRPr lang="en-US" sz="6400" dirty="0"/>
          </a:p>
          <a:p>
            <a:pPr algn="l">
              <a:spcBef>
                <a:spcPts val="600"/>
              </a:spcBef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  <a:hlinkClick r:id="rId1"/>
              </a:rPr>
              <a:t>https://www.linkedin.com/in/arief-noor-rahman-3880a536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1155CC"/>
              </a:solidFill>
              <a:effectLst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2"/>
              </a:rPr>
              <a:t>https://forum.qorvo.com/u/physicboy/summary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>
              <a:spcBef>
                <a:spcPts val="600"/>
              </a:spcBef>
            </a:pPr>
            <a:r>
              <a:rPr lang="en-US" altLang="en-US" sz="4000" dirty="0">
                <a:hlinkClick r:id="rId3"/>
              </a:rPr>
              <a:t>https://github.com/physicboy/QSPICE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225" y="4601050"/>
            <a:ext cx="1755780" cy="17557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058" y="4601050"/>
            <a:ext cx="1755780" cy="1755780"/>
          </a:xfrm>
          <a:prstGeom prst="rect">
            <a:avLst/>
          </a:prstGeom>
        </p:spPr>
      </p:pic>
      <p:sp>
        <p:nvSpPr>
          <p:cNvPr id="10" name="Right Brace 9"/>
          <p:cNvSpPr/>
          <p:nvPr/>
        </p:nvSpPr>
        <p:spPr>
          <a:xfrm flipV="1">
            <a:off x="4132387" y="4601050"/>
            <a:ext cx="315058" cy="1597521"/>
          </a:xfrm>
          <a:prstGeom prst="rightBrace">
            <a:avLst>
              <a:gd name="adj1" fmla="val 47043"/>
              <a:gd name="adj2" fmla="val 50000"/>
            </a:avLst>
          </a:prstGeom>
          <a:ln w="762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ubtitle 2"/>
          <p:cNvSpPr txBox="1"/>
          <p:nvPr/>
        </p:nvSpPr>
        <p:spPr>
          <a:xfrm>
            <a:off x="0" y="151103"/>
            <a:ext cx="12192000" cy="3516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900" dirty="0"/>
              <a:t>Vietnam Power Electronic Community – Webinar(2024/04/27)</a:t>
            </a:r>
            <a:endParaRPr lang="en-US" sz="900" spc="9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562" y="4601050"/>
            <a:ext cx="1755780" cy="1755780"/>
          </a:xfrm>
          <a:prstGeom prst="rect">
            <a:avLst/>
          </a:prstGeom>
        </p:spPr>
      </p:pic>
      <p:sp>
        <p:nvSpPr>
          <p:cNvPr id="15" name="Right Brace 14"/>
          <p:cNvSpPr/>
          <p:nvPr/>
        </p:nvSpPr>
        <p:spPr>
          <a:xfrm rot="10800000" flipV="1">
            <a:off x="354623" y="4601049"/>
            <a:ext cx="315058" cy="1597521"/>
          </a:xfrm>
          <a:prstGeom prst="rightBrace">
            <a:avLst>
              <a:gd name="adj1" fmla="val 47043"/>
              <a:gd name="adj2" fmla="val 50000"/>
            </a:avLst>
          </a:prstGeom>
          <a:ln w="762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dirty="0"/>
              <a:t>VCO and Burst-mode Implementation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6474" y="940778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6474" y="368057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l="44524" t="24974" b="46520"/>
          <a:stretch>
            <a:fillRect/>
          </a:stretch>
        </p:blipFill>
        <p:spPr>
          <a:xfrm>
            <a:off x="6313170" y="4008120"/>
            <a:ext cx="5405755" cy="254063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26770" y="1113155"/>
            <a:ext cx="538416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Initial information from datasheet face value:</a:t>
            </a:r>
            <a:endParaRPr lang="en-US" sz="1600"/>
          </a:p>
          <a:p>
            <a:pPr marL="342900" indent="-342900">
              <a:buAutoNum type="arabicPeriod"/>
            </a:pPr>
            <a:r>
              <a:rPr lang="en-US" sz="1600">
                <a:sym typeface="+mn-ea"/>
              </a:rPr>
              <a:t>it sense the internal slope to force minimum switching frequency by comparing with 3V</a:t>
            </a:r>
            <a:endParaRPr lang="en-US" sz="1600"/>
          </a:p>
          <a:p>
            <a:pPr marL="342900" indent="-342900">
              <a:buAutoNum type="arabicPeriod"/>
            </a:pPr>
            <a:r>
              <a:rPr lang="en-US" sz="1600"/>
              <a:t>it measure the Vcomp</a:t>
            </a:r>
            <a:endParaRPr lang="en-US" sz="1600"/>
          </a:p>
          <a:p>
            <a:pPr marL="342900" indent="-342900">
              <a:buAutoNum type="arabicPeriod"/>
            </a:pPr>
            <a:r>
              <a:rPr lang="en-US" sz="1600"/>
              <a:t>it senses the sum of charge and internal slope and compare it with Vcomp to turn off the Main power switch</a:t>
            </a:r>
            <a:endParaRPr lang="en-US" sz="1600"/>
          </a:p>
          <a:p>
            <a:pPr marL="342900" indent="-342900">
              <a:buAutoNum type="arabicPeriod"/>
            </a:pPr>
            <a:r>
              <a:rPr lang="en-US" sz="1600"/>
              <a:t>Vcomp &lt; 1.25V enter skip cycle (burst mode) Vcomp &gt; 1.3V normal operation</a:t>
            </a:r>
            <a:endParaRPr 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40218" t="12294" b="33562"/>
          <a:stretch>
            <a:fillRect/>
          </a:stretch>
        </p:blipFill>
        <p:spPr>
          <a:xfrm>
            <a:off x="7101840" y="1305560"/>
            <a:ext cx="4617085" cy="247713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26770" y="3749040"/>
            <a:ext cx="538416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Some of the deduced information:</a:t>
            </a:r>
            <a:endParaRPr lang="en-US" sz="1600"/>
          </a:p>
          <a:p>
            <a:pPr marL="342900" indent="-342900">
              <a:buAutoNum type="arabicPeriod"/>
            </a:pPr>
            <a:r>
              <a:rPr lang="en-US" sz="1600"/>
              <a:t>VCO is digital asic with 40MHz clock</a:t>
            </a:r>
            <a:endParaRPr lang="en-US" sz="1600"/>
          </a:p>
          <a:p>
            <a:pPr marL="342900" indent="-342900">
              <a:buAutoNum type="arabicPeriod"/>
            </a:pPr>
            <a:r>
              <a:rPr lang="en-US" sz="1600"/>
              <a:t>Output PWM signal is sync’d to 40MHz clock</a:t>
            </a:r>
            <a:endParaRPr lang="en-US" sz="1600"/>
          </a:p>
          <a:p>
            <a:pPr marL="342900" indent="-342900">
              <a:buAutoNum type="arabicPeriod"/>
            </a:pPr>
            <a:r>
              <a:rPr lang="en-US" sz="1600"/>
              <a:t>Charge mode operation occurs only on half of the switching period (when upper MOSFET is on.</a:t>
            </a:r>
            <a:endParaRPr lang="en-US" sz="1600"/>
          </a:p>
          <a:p>
            <a:pPr marL="342900" indent="-342900">
              <a:buAutoNum type="arabicPeriod"/>
            </a:pPr>
            <a:r>
              <a:rPr lang="en-US" sz="1600"/>
              <a:t>The lower MOSFET on-duration is mirror of the upper MOSFET. Implemented using up-down counter. </a:t>
            </a:r>
            <a:endParaRPr lang="en-US" sz="1600"/>
          </a:p>
          <a:p>
            <a:pPr marL="342900" indent="-342900">
              <a:buAutoNum type="arabicPeriod"/>
            </a:pPr>
            <a:r>
              <a:rPr lang="en-US" sz="1600"/>
              <a:t>reset signal is generated based as an exact inverse of upper MOSFET signal. When device enter burst mode, reset signal is held active.</a:t>
            </a:r>
            <a:endParaRPr lang="en-US" sz="1600"/>
          </a:p>
          <a:p>
            <a:pPr marL="342900" indent="-342900">
              <a:buAutoNum type="arabicPeriod"/>
            </a:pPr>
            <a:r>
              <a:rPr lang="en-US" sz="1600"/>
              <a:t>Deadtime setting is directly taken from datasheet</a:t>
            </a:r>
            <a:endParaRPr 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dirty="0"/>
              <a:t>Dead-time 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6770" y="1076325"/>
            <a:ext cx="7537450" cy="519239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474" y="940778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6474" y="368057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8554720" y="5346700"/>
            <a:ext cx="34855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Practical Note: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Secondary side deadtime should be greater than primary side deadtime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In simulation, this 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720" y="1076325"/>
            <a:ext cx="2549525" cy="31343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dirty="0"/>
              <a:t>Simplified SR Implementation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6474" y="940778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6474" y="368057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243330"/>
            <a:ext cx="7901940" cy="51841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dirty="0"/>
              <a:t>Transient simulation result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6474" y="940778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6474" y="368057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7170" y="1216025"/>
            <a:ext cx="9206230" cy="54546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dirty="0"/>
              <a:t>Frequency Response Analysis simulation result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6474" y="940778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6474" y="368057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1287780"/>
            <a:ext cx="6409690" cy="3794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025" y="1287780"/>
            <a:ext cx="4876800" cy="55702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dirty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4738"/>
            <a:ext cx="10515600" cy="5192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 am working for FSP-Technology and not affiliated to </a:t>
            </a:r>
            <a:r>
              <a:rPr lang="en-US" sz="2400" dirty="0" err="1"/>
              <a:t>Onsemi</a:t>
            </a:r>
            <a:r>
              <a:rPr lang="en-US" sz="2400" dirty="0"/>
              <a:t> or </a:t>
            </a:r>
            <a:r>
              <a:rPr lang="en-US" sz="2400" dirty="0" err="1"/>
              <a:t>Qspice</a:t>
            </a:r>
            <a:r>
              <a:rPr lang="en-US" sz="2400" dirty="0"/>
              <a:t>/Qorvo.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NCP4390 is a charge mode controller IC developed and manufactured by </a:t>
            </a:r>
            <a:r>
              <a:rPr lang="en-US" sz="2400" dirty="0" err="1"/>
              <a:t>Onsemi</a:t>
            </a:r>
            <a:r>
              <a:rPr lang="en-US" sz="2400" dirty="0"/>
              <a:t>. Currently, this IC is used in one of our design, and this presentation only presents the method I used to understand and built model of the IC in simulation.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Qspice</a:t>
            </a:r>
            <a:r>
              <a:rPr lang="en-US" sz="2400" dirty="0"/>
              <a:t> is a Spice variants developed by Mike Engelhardt and teams at Marcus Aurelius Software LLC solely for Qorvo. This software is freely available from Qorvo website.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Materials presented contain no confidential information that belong to my past and current employer.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6474" y="940778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6474" y="368057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4738"/>
            <a:ext cx="10515600" cy="5192225"/>
          </a:xfrm>
        </p:spPr>
        <p:txBody>
          <a:bodyPr>
            <a:normAutofit/>
          </a:bodyPr>
          <a:lstStyle/>
          <a:p>
            <a:r>
              <a:rPr lang="en-US" sz="2400" dirty="0"/>
              <a:t>Direct frequency modulation vs Charge mode control</a:t>
            </a:r>
            <a:endParaRPr lang="en-US" sz="2400" dirty="0"/>
          </a:p>
          <a:p>
            <a:pPr lvl="1"/>
            <a:r>
              <a:rPr lang="en-US" sz="2000" dirty="0"/>
              <a:t>Direct frequency modulation (L6599 or UCC25600)</a:t>
            </a:r>
            <a:endParaRPr lang="en-US" sz="2000" dirty="0"/>
          </a:p>
          <a:p>
            <a:pPr lvl="1"/>
            <a:r>
              <a:rPr lang="en-US" sz="2000" dirty="0"/>
              <a:t>Charge mode control (NCP4390, UCC25660, UCC2564xx, HR1211, TEA9026, TEA2016/7)</a:t>
            </a:r>
            <a:endParaRPr lang="en-US" sz="2000" dirty="0"/>
          </a:p>
          <a:p>
            <a:r>
              <a:rPr lang="en-US" sz="2400" dirty="0"/>
              <a:t>The need for modelling and simulation</a:t>
            </a:r>
            <a:endParaRPr lang="en-US" sz="2400" dirty="0"/>
          </a:p>
          <a:p>
            <a:pPr lvl="1"/>
            <a:r>
              <a:rPr lang="en-US" sz="2000" dirty="0"/>
              <a:t>Prototyping and hardware testing are time and cost intensive</a:t>
            </a:r>
            <a:endParaRPr lang="en-US" sz="2000" dirty="0"/>
          </a:p>
          <a:p>
            <a:pPr lvl="1"/>
            <a:r>
              <a:rPr lang="en-US" sz="2000" dirty="0"/>
              <a:t>Simulation helps to get closer to desirable result faster and cheaper</a:t>
            </a:r>
            <a:endParaRPr lang="en-US" sz="2000" dirty="0"/>
          </a:p>
          <a:p>
            <a:pPr lvl="1"/>
            <a:r>
              <a:rPr lang="en-US" sz="2000" dirty="0"/>
              <a:t>How to create a moderate complexity yet accurate IC model for simulation?</a:t>
            </a:r>
            <a:endParaRPr lang="en-US" sz="2000" dirty="0"/>
          </a:p>
          <a:p>
            <a:r>
              <a:rPr lang="en-US" sz="2400" dirty="0"/>
              <a:t>What and why </a:t>
            </a:r>
            <a:r>
              <a:rPr lang="en-US" sz="2400" dirty="0" err="1"/>
              <a:t>Qspice</a:t>
            </a:r>
            <a:r>
              <a:rPr lang="en-US" sz="2400" dirty="0"/>
              <a:t>?</a:t>
            </a:r>
            <a:endParaRPr lang="en-US" sz="2400" dirty="0"/>
          </a:p>
          <a:p>
            <a:pPr lvl="1"/>
            <a:r>
              <a:rPr lang="en-US" sz="2000" dirty="0"/>
              <a:t>Free</a:t>
            </a:r>
            <a:endParaRPr lang="en-US" sz="2000" dirty="0"/>
          </a:p>
          <a:p>
            <a:pPr lvl="1"/>
            <a:r>
              <a:rPr lang="en-US" sz="2000" dirty="0"/>
              <a:t>Support C and Verilog modeling</a:t>
            </a:r>
            <a:endParaRPr lang="en-US" sz="2000" dirty="0"/>
          </a:p>
          <a:p>
            <a:pPr lvl="1"/>
            <a:r>
              <a:rPr lang="en-US" sz="2000" dirty="0"/>
              <a:t>Crazy fast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6474" y="940778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6474" y="368057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dirty="0"/>
              <a:t>NCP4390 General Overview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6474" y="940778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6474" y="368057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5584" y="3841696"/>
            <a:ext cx="4478215" cy="26482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74" y="1268285"/>
            <a:ext cx="5786535" cy="40158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875585" y="1268285"/>
            <a:ext cx="447821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Note: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sz="1600" dirty="0"/>
              <a:t>NCP4390 is implemented in mixed-mode fashion. Compensation, soft start, slope compensation, and charge mode control is implemented using analog comparator/OPA/OTA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The rest of the circuits is implemented using digital approach.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dirty="0"/>
              <a:t>Hey </a:t>
            </a:r>
            <a:r>
              <a:rPr lang="en-US" dirty="0" err="1"/>
              <a:t>Qspice</a:t>
            </a:r>
            <a:r>
              <a:rPr lang="en-US" dirty="0"/>
              <a:t>!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6474" y="940778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6474" y="368057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980" y="1542415"/>
            <a:ext cx="2809875" cy="28479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38200" y="1111250"/>
            <a:ext cx="3354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Developed by Mike Engelhardt</a:t>
            </a:r>
            <a:endParaRPr lang="en-US"/>
          </a:p>
          <a:p>
            <a:r>
              <a:rPr lang="en-US"/>
              <a:t>For Qorvo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38200" y="4474845"/>
            <a:ext cx="55911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Primary features:</a:t>
            </a:r>
            <a:endParaRPr lang="en-US"/>
          </a:p>
          <a:p>
            <a:r>
              <a:rPr lang="en-US"/>
              <a:t>1. Free</a:t>
            </a:r>
            <a:endParaRPr lang="en-US"/>
          </a:p>
          <a:p>
            <a:r>
              <a:rPr lang="en-US"/>
              <a:t>2. The only spice with native ideal switch model</a:t>
            </a:r>
            <a:endParaRPr lang="en-US"/>
          </a:p>
          <a:p>
            <a:r>
              <a:rPr lang="en-US"/>
              <a:t>3. Native capability for instant discontinuity handling</a:t>
            </a:r>
            <a:endParaRPr lang="en-US"/>
          </a:p>
          <a:p>
            <a:r>
              <a:rPr lang="en-US">
                <a:sym typeface="+mn-ea"/>
              </a:rPr>
              <a:t>4. Mixed mode simulation with C-block or Verilog support</a:t>
            </a:r>
            <a:endParaRPr lang="en-US"/>
          </a:p>
          <a:p>
            <a:r>
              <a:rPr lang="en-US"/>
              <a:t>5. Natively fast</a:t>
            </a:r>
            <a:endParaRPr lang="en-US"/>
          </a:p>
          <a:p>
            <a:r>
              <a:rPr lang="en-US"/>
              <a:t>6. Insanely fast, with C block timing control</a:t>
            </a:r>
            <a:endParaRPr lang="en-US"/>
          </a:p>
        </p:txBody>
      </p:sp>
      <p:pic>
        <p:nvPicPr>
          <p:cNvPr id="11" name="Picture 10" descr="2c424724a966f92df90d22df98adae3f5708ff80"/>
          <p:cNvPicPr>
            <a:picLocks noChangeAspect="1"/>
          </p:cNvPicPr>
          <p:nvPr/>
        </p:nvPicPr>
        <p:blipFill>
          <a:blip r:embed="rId2"/>
          <a:srcRect b="4084"/>
          <a:stretch>
            <a:fillRect/>
          </a:stretch>
        </p:blipFill>
        <p:spPr>
          <a:xfrm>
            <a:off x="6489700" y="4095115"/>
            <a:ext cx="4864100" cy="2625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5" y="1216660"/>
            <a:ext cx="4391025" cy="26028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dirty="0"/>
              <a:t>Modelling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4738"/>
            <a:ext cx="10515600" cy="5192225"/>
          </a:xfrm>
        </p:spPr>
        <p:txBody>
          <a:bodyPr/>
          <a:lstStyle/>
          <a:p>
            <a:r>
              <a:rPr lang="en-US" dirty="0"/>
              <a:t>Be clear about the goal: Controller performance evaluation</a:t>
            </a:r>
            <a:endParaRPr lang="en-US" dirty="0"/>
          </a:p>
          <a:p>
            <a:r>
              <a:rPr lang="en-US" dirty="0"/>
              <a:t>Identify the critical IC functions towards the modelling goal:</a:t>
            </a:r>
            <a:endParaRPr lang="en-US" dirty="0"/>
          </a:p>
          <a:p>
            <a:pPr lvl="1"/>
            <a:r>
              <a:rPr lang="en-US" dirty="0"/>
              <a:t>Compensator,</a:t>
            </a:r>
            <a:endParaRPr lang="en-US" dirty="0"/>
          </a:p>
          <a:p>
            <a:pPr lvl="1"/>
            <a:r>
              <a:rPr lang="en-US" dirty="0"/>
              <a:t>Soft start,</a:t>
            </a:r>
            <a:endParaRPr lang="en-US" dirty="0"/>
          </a:p>
          <a:p>
            <a:pPr lvl="1"/>
            <a:r>
              <a:rPr lang="en-US" dirty="0"/>
              <a:t>Charge mode control implementation,</a:t>
            </a:r>
            <a:endParaRPr lang="en-US" dirty="0"/>
          </a:p>
          <a:p>
            <a:pPr lvl="1"/>
            <a:r>
              <a:rPr lang="en-US" dirty="0"/>
              <a:t>Voltage controlled oscillator,</a:t>
            </a:r>
            <a:endParaRPr lang="en-US" dirty="0"/>
          </a:p>
          <a:p>
            <a:pPr lvl="1"/>
            <a:r>
              <a:rPr lang="en-US" dirty="0"/>
              <a:t>Burst mode,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Not required: advanced protection, low power operation mode, SR controller,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Start simple</a:t>
            </a:r>
            <a:endParaRPr lang="en-US" dirty="0"/>
          </a:p>
          <a:p>
            <a:r>
              <a:rPr lang="en-US" dirty="0"/>
              <a:t>Evaluate each functions independently</a:t>
            </a:r>
            <a:endParaRPr lang="en-US" dirty="0"/>
          </a:p>
          <a:p>
            <a:r>
              <a:rPr lang="en-US" dirty="0"/>
              <a:t>Combine all functions and test.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6474" y="940778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6474" y="368057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dirty="0"/>
              <a:t>Controller Overall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6474" y="940778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6474" y="368057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245" y="1179830"/>
            <a:ext cx="4598035" cy="42056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" y="1179830"/>
            <a:ext cx="2931160" cy="2034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735" y="1179830"/>
            <a:ext cx="3262630" cy="4156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dirty="0"/>
              <a:t>Compensation and Soft Start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6474" y="940778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6474" y="368057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t="67085" r="33738"/>
          <a:stretch>
            <a:fillRect/>
          </a:stretch>
        </p:blipFill>
        <p:spPr>
          <a:xfrm>
            <a:off x="826770" y="1295400"/>
            <a:ext cx="3738880" cy="1698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1295400"/>
            <a:ext cx="3526790" cy="506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35630"/>
            <a:ext cx="3810635" cy="3255645"/>
          </a:xfrm>
          <a:prstGeom prst="rect">
            <a:avLst/>
          </a:prstGeom>
        </p:spPr>
      </p:pic>
      <p:sp>
        <p:nvSpPr>
          <p:cNvPr id="9" name="Multiply 8"/>
          <p:cNvSpPr/>
          <p:nvPr/>
        </p:nvSpPr>
        <p:spPr>
          <a:xfrm>
            <a:off x="7568565" y="3739515"/>
            <a:ext cx="464820" cy="510540"/>
          </a:xfrm>
          <a:prstGeom prst="mathMultiply">
            <a:avLst>
              <a:gd name="adj1" fmla="val 7103"/>
            </a:avLst>
          </a:prstGeom>
          <a:solidFill>
            <a:srgbClr val="FF0000"/>
          </a:solidFill>
          <a:ln w="6350" cap="flat" cmpd="sng" algn="ctr">
            <a:noFill/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8316595" y="4373245"/>
            <a:ext cx="464820" cy="510540"/>
          </a:xfrm>
          <a:prstGeom prst="mathMultiply">
            <a:avLst>
              <a:gd name="adj1" fmla="val 7103"/>
            </a:avLst>
          </a:prstGeom>
          <a:solidFill>
            <a:srgbClr val="FF0000"/>
          </a:solidFill>
          <a:ln w="6350" cap="flat" cmpd="sng" algn="ctr">
            <a:noFill/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8316595" y="3905885"/>
            <a:ext cx="464820" cy="510540"/>
          </a:xfrm>
          <a:prstGeom prst="mathMultiply">
            <a:avLst>
              <a:gd name="adj1" fmla="val 7103"/>
            </a:avLst>
          </a:prstGeom>
          <a:solidFill>
            <a:srgbClr val="FF0000"/>
          </a:solidFill>
          <a:ln w="6350" cap="flat" cmpd="sng" algn="ctr">
            <a:noFill/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7591425" y="4451985"/>
            <a:ext cx="0" cy="5753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1425" y="5027295"/>
            <a:ext cx="5638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147685" y="4455795"/>
            <a:ext cx="0" cy="571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4044950" y="2364740"/>
            <a:ext cx="433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5V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527300" y="2491740"/>
            <a:ext cx="651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2.4V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085" y="2322830"/>
            <a:ext cx="7351395" cy="43548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dirty="0"/>
              <a:t>Charge Mode Controller Implementation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6474" y="940778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6474" y="368057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s 3"/>
          <p:cNvSpPr/>
          <p:nvPr/>
        </p:nvSpPr>
        <p:spPr>
          <a:xfrm>
            <a:off x="6650355" y="3735705"/>
            <a:ext cx="1391285" cy="1389380"/>
          </a:xfrm>
          <a:prstGeom prst="rect">
            <a:avLst/>
          </a:prstGeom>
          <a:solidFill>
            <a:srgbClr val="FFC000">
              <a:alpha val="33000"/>
            </a:srgbClr>
          </a:solidFill>
          <a:ln w="381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694940" y="2408555"/>
            <a:ext cx="1409700" cy="1948815"/>
          </a:xfrm>
          <a:prstGeom prst="rect">
            <a:avLst/>
          </a:prstGeom>
          <a:solidFill>
            <a:srgbClr val="FFC000">
              <a:alpha val="33000"/>
            </a:srgbClr>
          </a:solidFill>
          <a:ln w="381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779895" y="1810385"/>
            <a:ext cx="2334260" cy="483235"/>
          </a:xfrm>
          <a:prstGeom prst="wedgeRectCallout">
            <a:avLst>
              <a:gd name="adj1" fmla="val -20865"/>
              <a:gd name="adj2" fmla="val 338961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sym typeface="+mn-ea"/>
              </a:rPr>
              <a:t>Internal slope generation</a:t>
            </a:r>
            <a:endParaRPr lang="en-US" sz="1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sym typeface="+mn-ea"/>
              </a:rPr>
              <a:t>Minimum frequency implementation</a:t>
            </a:r>
            <a:endParaRPr lang="en-US" sz="1000" dirty="0"/>
          </a:p>
        </p:txBody>
      </p:sp>
      <p:sp>
        <p:nvSpPr>
          <p:cNvPr id="12" name="Rectangular Callout 11"/>
          <p:cNvSpPr/>
          <p:nvPr/>
        </p:nvSpPr>
        <p:spPr>
          <a:xfrm>
            <a:off x="2588895" y="1774190"/>
            <a:ext cx="1821815" cy="483235"/>
          </a:xfrm>
          <a:prstGeom prst="wedgeRectCallout">
            <a:avLst>
              <a:gd name="adj1" fmla="val -18933"/>
              <a:gd name="adj2" fmla="val 74441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sym typeface="+mn-ea"/>
              </a:rPr>
              <a:t>Resonant charge estimator</a:t>
            </a:r>
            <a:endParaRPr lang="en-US" sz="1000" dirty="0"/>
          </a:p>
        </p:txBody>
      </p:sp>
      <p:sp>
        <p:nvSpPr>
          <p:cNvPr id="14" name="Rectangles 13"/>
          <p:cNvSpPr/>
          <p:nvPr/>
        </p:nvSpPr>
        <p:spPr>
          <a:xfrm>
            <a:off x="5486400" y="3385185"/>
            <a:ext cx="1113155" cy="1100455"/>
          </a:xfrm>
          <a:prstGeom prst="rect">
            <a:avLst/>
          </a:prstGeom>
          <a:solidFill>
            <a:srgbClr val="FFC000">
              <a:alpha val="33000"/>
            </a:srgbClr>
          </a:solidFill>
          <a:ln w="381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4777740" y="1774190"/>
            <a:ext cx="1821815" cy="483235"/>
          </a:xfrm>
          <a:prstGeom prst="wedgeRectCallout">
            <a:avLst>
              <a:gd name="adj1" fmla="val 1969"/>
              <a:gd name="adj2" fmla="val 273127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sym typeface="+mn-ea"/>
              </a:rPr>
              <a:t>Charge mode controller</a:t>
            </a:r>
            <a:endParaRPr lang="en-US" sz="1000" dirty="0"/>
          </a:p>
        </p:txBody>
      </p:sp>
      <p:sp>
        <p:nvSpPr>
          <p:cNvPr id="16" name="Rectangles 15"/>
          <p:cNvSpPr/>
          <p:nvPr/>
        </p:nvSpPr>
        <p:spPr>
          <a:xfrm>
            <a:off x="6365875" y="4528185"/>
            <a:ext cx="284480" cy="597535"/>
          </a:xfrm>
          <a:prstGeom prst="rect">
            <a:avLst/>
          </a:prstGeom>
          <a:solidFill>
            <a:srgbClr val="FFC000">
              <a:alpha val="33000"/>
            </a:srgbClr>
          </a:solidFill>
          <a:ln w="381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5897245" y="3571875"/>
            <a:ext cx="160020" cy="13335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5782310" y="3384550"/>
            <a:ext cx="42227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sz="800" dirty="0">
                <a:sym typeface="+mn-ea"/>
              </a:rPr>
              <a:t>0.75</a:t>
            </a:r>
            <a:endParaRPr lang="en-US" sz="800" dirty="0">
              <a:sym typeface="+mn-ea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rcRect r="40105" b="34199"/>
          <a:stretch>
            <a:fillRect/>
          </a:stretch>
        </p:blipFill>
        <p:spPr>
          <a:xfrm>
            <a:off x="8838565" y="3384550"/>
            <a:ext cx="2753995" cy="27673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3655</Words>
  <Application>WPS Presentation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1_Office Theme</vt:lpstr>
      <vt:lpstr>Deciphering LLC charge mode controller implementation (NCP4390) and mixed-mode modelling using Qspice</vt:lpstr>
      <vt:lpstr>Disclaimer</vt:lpstr>
      <vt:lpstr>Introduction</vt:lpstr>
      <vt:lpstr>NCP4390 General Overview</vt:lpstr>
      <vt:lpstr>Hey Qspice!</vt:lpstr>
      <vt:lpstr>Modelling Approach</vt:lpstr>
      <vt:lpstr>Compensation and Soft Start</vt:lpstr>
      <vt:lpstr>Compensation and Soft Start</vt:lpstr>
      <vt:lpstr>Charge Mode Controller Implementation</vt:lpstr>
      <vt:lpstr>VCO Implementation</vt:lpstr>
      <vt:lpstr>Burst Mode Implementation</vt:lpstr>
      <vt:lpstr>Simplified SR Implementation</vt:lpstr>
      <vt:lpstr>Simplified SR Implementation</vt:lpstr>
      <vt:lpstr>Transient simulation 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Deciphering LLC charge mode controller implementation (NCP4390) and mixed-mode modelling using Qspice</dc:title>
  <dc:creator>arief noor rahman</dc:creator>
  <cp:lastModifiedBy>user</cp:lastModifiedBy>
  <cp:revision>20</cp:revision>
  <dcterms:created xsi:type="dcterms:W3CDTF">2024-04-11T01:30:00Z</dcterms:created>
  <dcterms:modified xsi:type="dcterms:W3CDTF">2024-04-27T06:51:00Z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AC07B15766CE4FBD8F6D42D9E83A027C_12</vt:lpwstr>
  </property>
  <property fmtid="{D5CDD505-2E9C-101B-9397-08002B2CF9AE}" pid="3" name="KSOProductBuildVer">
    <vt:lpwstr>1033-12.2.0.16731</vt:lpwstr>
  </property>
</Properties>
</file>