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7" r:id="rId2"/>
    <p:sldId id="268" r:id="rId3"/>
    <p:sldId id="259" r:id="rId4"/>
    <p:sldId id="260" r:id="rId5"/>
    <p:sldId id="269" r:id="rId6"/>
    <p:sldId id="262" r:id="rId7"/>
    <p:sldId id="266" r:id="rId8"/>
    <p:sldId id="267" r:id="rId9"/>
  </p:sldIdLst>
  <p:sldSz cx="9144000" cy="5143500" type="screen16x9"/>
  <p:notesSz cx="6858000" cy="9144000"/>
  <p:defaultTextStyle>
    <a:defPPr>
      <a:defRPr lang="en-US"/>
    </a:defPPr>
    <a:lvl1pPr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1pPr>
    <a:lvl2pPr marL="341313" indent="1158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2pPr>
    <a:lvl3pPr marL="684213" indent="2301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3pPr>
    <a:lvl4pPr marL="1027113" indent="3444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4pPr>
    <a:lvl5pPr marL="1370013" indent="458788" algn="l" defTabSz="684213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006297"/>
    <a:srgbClr val="DC8722"/>
    <a:srgbClr val="F2BE48"/>
    <a:srgbClr val="A80532"/>
    <a:srgbClr val="808080"/>
    <a:srgbClr val="006298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2320" autoAdjust="0"/>
  </p:normalViewPr>
  <p:slideViewPr>
    <p:cSldViewPr snapToGrid="0" snapToObjects="1" showGuides="1">
      <p:cViewPr>
        <p:scale>
          <a:sx n="100" d="100"/>
          <a:sy n="100" d="100"/>
        </p:scale>
        <p:origin x="1098" y="9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AC7D5A-5852-7B44-B6BB-275DC4399E67}" type="datetimeFigureOut">
              <a:rPr lang="en-US"/>
              <a:pPr>
                <a:defRPr/>
              </a:pPr>
              <a:t>11/11/2019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685783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685783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7803193-FCA0-6748-8BD4-F29C990F5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94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13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42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71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0013" algn="l" defTabSz="684213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57200"/>
            <a:ext cx="8229600" cy="1828800"/>
          </a:xfrm>
        </p:spPr>
        <p:txBody>
          <a:bodyPr lIns="0" rIns="0" anchor="ctr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828800" y="3212436"/>
            <a:ext cx="54864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</a:rPr>
              <a:t>PhysiCell Project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0" y="2663796"/>
            <a:ext cx="5486400" cy="548640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24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Your Name, Ph.D.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828800" y="3950040"/>
            <a:ext cx="5486400" cy="365760"/>
          </a:xfrm>
        </p:spPr>
        <p:txBody>
          <a:bodyPr lIns="0" tIns="0" rIns="0" bIns="0" anchor="ctr"/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1514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55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small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0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0445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640080"/>
            <a:ext cx="7315200" cy="3200400"/>
          </a:xfrm>
        </p:spPr>
        <p:txBody>
          <a:bodyPr anchor="ctr"/>
          <a:lstStyle>
            <a:lvl1pPr marL="0" indent="0" algn="ctr">
              <a:buNone/>
              <a:defRPr sz="4000" b="1" baseline="0"/>
            </a:lvl1pPr>
            <a:lvl2pPr marL="284162" indent="0">
              <a:buNone/>
              <a:defRPr/>
            </a:lvl2pPr>
            <a:lvl3pPr marL="574675" indent="0">
              <a:buNone/>
              <a:defRPr/>
            </a:lvl3pPr>
            <a:lvl4pPr marL="852487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Insert transition text … </a:t>
            </a:r>
          </a:p>
        </p:txBody>
      </p:sp>
    </p:spTree>
    <p:extLst>
      <p:ext uri="{BB962C8B-B14F-4D97-AF65-F5344CB8AC3E}">
        <p14:creationId xmlns:p14="http://schemas.microsoft.com/office/powerpoint/2010/main" val="220126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806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9892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243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933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middl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12648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1244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thir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063240" y="731521"/>
            <a:ext cx="301752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798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1756"/>
            <a:ext cx="9144000" cy="3749040"/>
          </a:xfrm>
        </p:spPr>
        <p:txBody>
          <a:bodyPr lIns="182880" rIns="18288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78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68680"/>
            <a:ext cx="7772400" cy="2743200"/>
          </a:xfrm>
        </p:spPr>
        <p:txBody>
          <a:bodyPr anchor="ctr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61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182"/>
            <a:ext cx="9144000" cy="7315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51756"/>
            <a:ext cx="9144000" cy="374904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63509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448056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  <a:tab pos="1601788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7099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(full 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9144000" cy="514807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tabLst>
                <a:tab pos="227013" algn="l"/>
                <a:tab pos="460375" algn="l"/>
                <a:tab pos="687388" algn="l"/>
                <a:tab pos="914400" algn="l"/>
                <a:tab pos="1141413" algn="l"/>
                <a:tab pos="1374775" algn="l"/>
              </a:tabLst>
              <a:defRPr sz="1300">
                <a:latin typeface="Courier" pitchFamily="49" charset="0"/>
              </a:defRPr>
            </a:lvl1pPr>
            <a:lvl2pPr marL="171450" indent="0">
              <a:buNone/>
              <a:defRPr sz="1300">
                <a:latin typeface="Courier" pitchFamily="49" charset="0"/>
              </a:defRPr>
            </a:lvl2pPr>
            <a:lvl3pPr marL="346075" indent="0">
              <a:buNone/>
              <a:defRPr sz="1300">
                <a:latin typeface="Courier" pitchFamily="49" charset="0"/>
              </a:defRPr>
            </a:lvl3pPr>
            <a:lvl4pPr marL="512762" indent="0">
              <a:buNone/>
              <a:defRPr sz="1300">
                <a:latin typeface="Courier" pitchFamily="49" charset="0"/>
              </a:defRPr>
            </a:lvl4pPr>
            <a:lvl5pPr marL="685800" indent="0">
              <a:buNone/>
              <a:defRPr sz="1300">
                <a:latin typeface="Courier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0981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6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mparison (bigger text are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400" y="731520"/>
            <a:ext cx="36576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137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731520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45720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0" y="731520"/>
            <a:ext cx="5486400" cy="3749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04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only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31521"/>
            <a:ext cx="5486400" cy="37490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76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9144000" cy="731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731519"/>
            <a:ext cx="9144000" cy="3749040"/>
          </a:xfrm>
          <a:prstGeom prst="rect">
            <a:avLst/>
          </a:prstGeom>
        </p:spPr>
        <p:txBody>
          <a:bodyPr vert="horz" lIns="182880" tIns="45720" rIns="18288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5988"/>
            <a:ext cx="9144000" cy="667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6" r:id="rId3"/>
    <p:sldLayoutId id="2147483684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687" r:id="rId12"/>
    <p:sldLayoutId id="2147483706" r:id="rId13"/>
    <p:sldLayoutId id="2147483705" r:id="rId14"/>
    <p:sldLayoutId id="2147483691" r:id="rId15"/>
    <p:sldLayoutId id="2147483692" r:id="rId16"/>
    <p:sldLayoutId id="2147483693" r:id="rId17"/>
    <p:sldLayoutId id="2147483694" r:id="rId18"/>
    <p:sldLayoutId id="2147483696" r:id="rId19"/>
    <p:sldLayoutId id="2147483683" r:id="rId20"/>
    <p:sldLayoutId id="2147483707" r:id="rId21"/>
    <p:sldLayoutId id="2147483708" r:id="rId22"/>
    <p:sldLayoutId id="2147483709" r:id="rId23"/>
  </p:sldLayoutIdLst>
  <p:txStyles>
    <p:titleStyle>
      <a:lvl1pPr algn="ctr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990000"/>
          </a:solidFill>
          <a:latin typeface="Arial" charset="0"/>
        </a:defRPr>
      </a:lvl9pPr>
    </p:titleStyle>
    <p:bodyStyle>
      <a:lvl1pPr marL="173038" indent="-173038" algn="l" defTabSz="685800" rtl="0" eaLnBrk="1" fontAlgn="base" hangingPunct="1">
        <a:lnSpc>
          <a:spcPct val="10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4625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12763" indent="-16668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♦"/>
        <a:tabLst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038" algn="l" defTabSz="685800" rtl="0" eaLnBrk="1" fontAlgn="base" hangingPunct="1">
        <a:lnSpc>
          <a:spcPct val="10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»"/>
        <a:tabLst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○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physicell-training/01-Welcome-to-train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cancer.org/blog/setting-up-gcc-openmp-on-osx-homebrew-edition/" TargetMode="External"/><Relationship Id="rId2" Type="http://schemas.openxmlformats.org/officeDocument/2006/relationships/hyperlink" Target="http://www.mathcancer.org/blog/setting-up-a-64-bit-gcc-environment-on-window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nanohub.org/regis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Module 01:</a:t>
            </a:r>
            <a:r>
              <a:rPr lang="en-US" dirty="0"/>
              <a:t> What you need </a:t>
            </a:r>
            <a:r>
              <a:rPr lang="en-US" dirty="0" smtClean="0"/>
              <a:t>to </a:t>
            </a:r>
            <a:r>
              <a:rPr lang="en-US" dirty="0"/>
              <a:t>code in PhysiCell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Paul Macklin, Ph.D.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</a:rPr>
              <a:t>@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</a:rPr>
              <a:t>MathCancer</a:t>
            </a:r>
            <a:endParaRPr lang="en-US" sz="18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u="sng" dirty="0"/>
              <a:t>last updated</a:t>
            </a:r>
            <a:r>
              <a:rPr lang="en-US" sz="1800" dirty="0"/>
              <a:t>: November </a:t>
            </a:r>
            <a:r>
              <a:rPr lang="en-US" sz="1800" dirty="0" smtClean="0"/>
              <a:t>11, </a:t>
            </a:r>
            <a:r>
              <a:rPr lang="en-US" sz="1800" dirty="0"/>
              <a:t>2019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734F3219-C3E5-4037-A29B-5892A640A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589148" y="3025746"/>
            <a:ext cx="228600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4695" y="57090"/>
            <a:ext cx="4437305" cy="4001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smtClean="0"/>
              <a:t>Slides, videos, links and more: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github.com/physicell-training/01-Welcome-to-training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9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PhysiCell is a C++ toolkit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actively develop PhysiCell models, you will need an appropriate C++ development environment.</a:t>
            </a:r>
          </a:p>
          <a:p>
            <a:endParaRPr lang="en-US" dirty="0"/>
          </a:p>
          <a:p>
            <a:r>
              <a:rPr lang="en-US" dirty="0" smtClean="0"/>
              <a:t>For models that aren't shared as cloud-hosted simulators, running PhysiCell-based projects requires compiling and running C++ codes.</a:t>
            </a:r>
          </a:p>
          <a:p>
            <a:endParaRPr lang="en-US" dirty="0"/>
          </a:p>
          <a:p>
            <a:r>
              <a:rPr lang="en-US" dirty="0" smtClean="0"/>
              <a:t>This module will help you create your own 64-bit C++ development environment.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1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368F62-7335-4424-9F6B-4B7C1A04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PhysiCell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5FD4E6-9C8E-4DBB-9737-AB799584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Local install </a:t>
            </a:r>
            <a:r>
              <a:rPr lang="en-US" dirty="0"/>
              <a:t>(64-bit g++ environment with OpenMP support)</a:t>
            </a:r>
          </a:p>
          <a:p>
            <a:pPr lvl="1"/>
            <a:r>
              <a:rPr lang="en-US" dirty="0"/>
              <a:t>64-bit g++ (with OpenMP) and standard command-line tools</a:t>
            </a:r>
          </a:p>
          <a:p>
            <a:pPr lvl="1"/>
            <a:r>
              <a:rPr lang="en-US" dirty="0"/>
              <a:t>Your choice of code editing </a:t>
            </a:r>
          </a:p>
          <a:p>
            <a:pPr lvl="1"/>
            <a:r>
              <a:rPr lang="en-US" dirty="0"/>
              <a:t>Ideal for long-term development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b="1" dirty="0"/>
              <a:t>Cloud-hosted </a:t>
            </a:r>
            <a:r>
              <a:rPr lang="en-US" b="1" dirty="0" smtClean="0"/>
              <a:t>environment on nanoHUB.org </a:t>
            </a:r>
            <a:endParaRPr lang="en-US" b="1" dirty="0"/>
          </a:p>
          <a:p>
            <a:pPr lvl="1"/>
            <a:r>
              <a:rPr lang="en-US" dirty="0"/>
              <a:t>Cloud-hosted workstation on nanoHUB.org </a:t>
            </a:r>
          </a:p>
          <a:p>
            <a:pPr lvl="1"/>
            <a:r>
              <a:rPr lang="en-US" dirty="0"/>
              <a:t>Ideal for use in short courses and classrooms</a:t>
            </a:r>
          </a:p>
          <a:p>
            <a:endParaRPr lang="en-US" dirty="0" smtClean="0"/>
          </a:p>
          <a:p>
            <a:r>
              <a:rPr lang="en-US" b="1" dirty="0" smtClean="0"/>
              <a:t>Virtual </a:t>
            </a:r>
            <a:r>
              <a:rPr lang="en-US" b="1" dirty="0"/>
              <a:t>appliance </a:t>
            </a:r>
            <a:r>
              <a:rPr lang="en-US" b="1" dirty="0" smtClean="0"/>
              <a:t>(no longer supported)</a:t>
            </a:r>
            <a:endParaRPr lang="en-US" dirty="0"/>
          </a:p>
          <a:p>
            <a:pPr lvl="1"/>
            <a:r>
              <a:rPr lang="en-US" dirty="0"/>
              <a:t>Pre-configured environment that runs in VirtualBox as a virtual machine</a:t>
            </a:r>
          </a:p>
          <a:p>
            <a:pPr lvl="1"/>
            <a:r>
              <a:rPr lang="en-US" dirty="0"/>
              <a:t>Use this while debugging your local install, but slow (and not frequently updated)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25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08C01-04B7-4136-BC4F-AB3237C0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145C8-A179-410D-A9BE-1570BDA04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Minimal tools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64-bit g++ with OpenMP support (other compilers okay)</a:t>
            </a:r>
          </a:p>
          <a:p>
            <a:pPr lvl="1"/>
            <a:r>
              <a:rPr lang="en-US" dirty="0"/>
              <a:t>Make and zip/unzip (at command line)</a:t>
            </a:r>
          </a:p>
          <a:p>
            <a:pPr lvl="1"/>
            <a:r>
              <a:rPr lang="en-US" dirty="0"/>
              <a:t>Some sort of code editor (I just use a text editor.) </a:t>
            </a:r>
          </a:p>
          <a:p>
            <a:r>
              <a:rPr lang="en-US" b="1" u="sng" dirty="0"/>
              <a:t>Setup tutorials</a:t>
            </a:r>
            <a:r>
              <a:rPr lang="en-US" b="1" dirty="0"/>
              <a:t>: </a:t>
            </a:r>
          </a:p>
          <a:p>
            <a:pPr lvl="1"/>
            <a:r>
              <a:rPr lang="en-US" b="1" u="sng" dirty="0"/>
              <a:t>Linux</a:t>
            </a:r>
            <a:r>
              <a:rPr lang="en-US" b="1" dirty="0"/>
              <a:t>:</a:t>
            </a:r>
            <a:r>
              <a:rPr lang="en-US" dirty="0"/>
              <a:t> You probably already have it! Use your package manager as needed.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Windows</a:t>
            </a:r>
            <a:r>
              <a:rPr lang="en-US" b="1" dirty="0"/>
              <a:t>:</a:t>
            </a:r>
            <a:r>
              <a:rPr lang="en-US" dirty="0"/>
              <a:t> We wrote detailed instructions here, based on mingw-w64 and </a:t>
            </a:r>
            <a:r>
              <a:rPr lang="en-US" dirty="0" err="1"/>
              <a:t>msys</a:t>
            </a:r>
            <a:r>
              <a:rPr lang="en-US" dirty="0"/>
              <a:t>: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http://www.mathcancer.org/blog/setting-up-a-64-bit-gcc-environment-on-windows/</a:t>
            </a:r>
            <a:r>
              <a:rPr lang="en-US" dirty="0"/>
              <a:t> </a:t>
            </a:r>
          </a:p>
          <a:p>
            <a:pPr lvl="1"/>
            <a:endParaRPr lang="en-US" sz="900" dirty="0"/>
          </a:p>
          <a:p>
            <a:pPr lvl="1"/>
            <a:r>
              <a:rPr lang="en-US" b="1" u="sng" dirty="0"/>
              <a:t>OSX</a:t>
            </a:r>
            <a:r>
              <a:rPr lang="en-US" b="1" dirty="0"/>
              <a:t>:</a:t>
            </a:r>
            <a:r>
              <a:rPr lang="en-US" dirty="0"/>
              <a:t> We wrote a tutorial using Homebrew: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has "</a:t>
            </a:r>
            <a:r>
              <a:rPr lang="en-US" dirty="0" err="1"/>
              <a:t>gcc</a:t>
            </a:r>
            <a:r>
              <a:rPr lang="en-US" dirty="0"/>
              <a:t>" which is actually </a:t>
            </a:r>
            <a:r>
              <a:rPr lang="en-US" dirty="0" err="1"/>
              <a:t>llvm</a:t>
            </a:r>
            <a:r>
              <a:rPr lang="en-US" dirty="0"/>
              <a:t>/clang without OpenMP support</a:t>
            </a:r>
          </a:p>
          <a:p>
            <a:pPr lvl="2"/>
            <a:r>
              <a:rPr lang="en-US" i="1" u="sng" dirty="0"/>
              <a:t>Note</a:t>
            </a:r>
            <a:r>
              <a:rPr lang="en-US" i="1" dirty="0"/>
              <a:t>:</a:t>
            </a:r>
            <a:r>
              <a:rPr lang="en-US" dirty="0"/>
              <a:t> OSX users must set an environment variable. So</a:t>
            </a:r>
            <a:r>
              <a:rPr lang="en-US" i="1" dirty="0"/>
              <a:t> please do </a:t>
            </a:r>
            <a:r>
              <a:rPr lang="en-US" dirty="0"/>
              <a:t>use the tutorial</a:t>
            </a:r>
          </a:p>
          <a:p>
            <a:pPr marL="171450" lvl="1" indent="0">
              <a:buNone/>
            </a:pPr>
            <a:r>
              <a:rPr lang="en-US" dirty="0"/>
              <a:t>	</a:t>
            </a:r>
            <a:r>
              <a:rPr lang="en-US" dirty="0">
                <a:hlinkClick r:id="rId3"/>
              </a:rPr>
              <a:t>http://www.mathcancer.org/blog/setting-up-gcc-openmp-on-osx-homebrew-edition/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137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78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934C3-2C9D-4D16-A50C-F324838A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nanoHUB</a:t>
            </a:r>
            <a:r>
              <a:rPr lang="en-US" dirty="0"/>
              <a:t>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A896FF-4275-4A0D-907C-2930EBAB39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These tutorials use cloud-hosted PhysiCell models on nanoHUB.org. </a:t>
            </a:r>
          </a:p>
          <a:p>
            <a:r>
              <a:rPr lang="en-US" dirty="0" err="1"/>
              <a:t>nanoHUB</a:t>
            </a:r>
            <a:r>
              <a:rPr lang="en-US" dirty="0"/>
              <a:t> is </a:t>
            </a:r>
            <a:r>
              <a:rPr lang="en-US" b="1" dirty="0"/>
              <a:t>free</a:t>
            </a:r>
            <a:r>
              <a:rPr lang="en-US" dirty="0"/>
              <a:t>, but it requires a one-time registration.</a:t>
            </a:r>
          </a:p>
          <a:p>
            <a:r>
              <a:rPr lang="en-US" b="1" u="sng" dirty="0"/>
              <a:t>Steps</a:t>
            </a:r>
            <a:r>
              <a:rPr lang="en-US" b="1" dirty="0"/>
              <a:t>: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https://nanohub.org/register</a:t>
            </a:r>
            <a:r>
              <a:rPr lang="en-US" dirty="0"/>
              <a:t>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"Sign in with Google"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Choose a Google account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Click "No" (so it doesn't try to associate with some other </a:t>
            </a:r>
            <a:r>
              <a:rPr lang="en-US" dirty="0" err="1"/>
              <a:t>nanoHIB</a:t>
            </a:r>
            <a:r>
              <a:rPr lang="en-US" dirty="0"/>
              <a:t> account)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Finish filling in details, and you're done! </a:t>
            </a:r>
          </a:p>
          <a:p>
            <a:pPr marL="630237" lvl="1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Use your google account to sign in in the future.  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9086E5C-0270-45C9-ACF6-AD0559D215EF}"/>
              </a:ext>
            </a:extLst>
          </p:cNvPr>
          <p:cNvGrpSpPr/>
          <p:nvPr/>
        </p:nvGrpSpPr>
        <p:grpSpPr>
          <a:xfrm>
            <a:off x="5159813" y="726413"/>
            <a:ext cx="3307995" cy="1828801"/>
            <a:chOff x="4994868" y="866226"/>
            <a:chExt cx="3307995" cy="182880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7C4F50DD-9F38-4541-B918-3232622F6EC6}"/>
                </a:ext>
              </a:extLst>
            </p:cNvPr>
            <p:cNvSpPr txBox="1"/>
            <p:nvPr/>
          </p:nvSpPr>
          <p:spPr>
            <a:xfrm>
              <a:off x="4994868" y="866226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2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A50A5B62-8DF2-4261-A583-DE8203B23ADF}"/>
                </a:ext>
              </a:extLst>
            </p:cNvPr>
            <p:cNvGrpSpPr/>
            <p:nvPr/>
          </p:nvGrpSpPr>
          <p:grpSpPr>
            <a:xfrm>
              <a:off x="5294630" y="866227"/>
              <a:ext cx="3008233" cy="1828800"/>
              <a:chOff x="5294630" y="866227"/>
              <a:chExt cx="3008233" cy="18288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xmlns="" id="{DD06138C-D44D-4ABC-BBDD-3ACC5B7B7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4630" y="866227"/>
                <a:ext cx="3008233" cy="1828800"/>
              </a:xfrm>
              <a:prstGeom prst="rect">
                <a:avLst/>
              </a:prstGeom>
            </p:spPr>
          </p:pic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xmlns="" id="{B90FC17B-8A82-4CBC-A328-60F70264A9B4}"/>
                  </a:ext>
                </a:extLst>
              </p:cNvPr>
              <p:cNvSpPr/>
              <p:nvPr/>
            </p:nvSpPr>
            <p:spPr>
              <a:xfrm>
                <a:off x="5353050" y="2149475"/>
                <a:ext cx="219392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28ED6CDA-25A2-4DBF-8DF9-A288C79F0BCB}"/>
              </a:ext>
            </a:extLst>
          </p:cNvPr>
          <p:cNvGrpSpPr/>
          <p:nvPr/>
        </p:nvGrpSpPr>
        <p:grpSpPr>
          <a:xfrm>
            <a:off x="4952299" y="2839253"/>
            <a:ext cx="1671362" cy="1371600"/>
            <a:chOff x="4796440" y="2965450"/>
            <a:chExt cx="1671362" cy="13716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04AED0E-A7B7-4557-AD1F-A19DDD2352B7}"/>
                </a:ext>
              </a:extLst>
            </p:cNvPr>
            <p:cNvSpPr txBox="1"/>
            <p:nvPr/>
          </p:nvSpPr>
          <p:spPr>
            <a:xfrm>
              <a:off x="4796440" y="2965450"/>
              <a:ext cx="299762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b="1" dirty="0"/>
                <a:t>3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175DC1FD-3933-4CD7-855C-CF0214EE8914}"/>
                </a:ext>
              </a:extLst>
            </p:cNvPr>
            <p:cNvGrpSpPr/>
            <p:nvPr/>
          </p:nvGrpSpPr>
          <p:grpSpPr>
            <a:xfrm>
              <a:off x="5096202" y="2965450"/>
              <a:ext cx="1371600" cy="1371600"/>
              <a:chOff x="5096202" y="2965450"/>
              <a:chExt cx="1371600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xmlns="" id="{AED30853-4D46-4CAF-BBB7-B140B9E071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578" r="21630"/>
              <a:stretch/>
            </p:blipFill>
            <p:spPr>
              <a:xfrm>
                <a:off x="5096202" y="2965450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xmlns="" id="{704395A0-4D19-499E-985A-51D8A934F946}"/>
                  </a:ext>
                </a:extLst>
              </p:cNvPr>
              <p:cNvSpPr/>
              <p:nvPr/>
            </p:nvSpPr>
            <p:spPr>
              <a:xfrm>
                <a:off x="5294629" y="3541882"/>
                <a:ext cx="1045845" cy="257175"/>
              </a:xfrm>
              <a:prstGeom prst="round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3C7CDF6-3C93-4293-837B-468C9D06DFB5}"/>
              </a:ext>
            </a:extLst>
          </p:cNvPr>
          <p:cNvGrpSpPr/>
          <p:nvPr/>
        </p:nvGrpSpPr>
        <p:grpSpPr>
          <a:xfrm>
            <a:off x="7003961" y="2839253"/>
            <a:ext cx="1671362" cy="1371600"/>
            <a:chOff x="7003961" y="2829728"/>
            <a:chExt cx="1671362" cy="13716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2DB8658D-945D-42A0-9C41-B84DBE50AE55}"/>
                </a:ext>
              </a:extLst>
            </p:cNvPr>
            <p:cNvGrpSpPr/>
            <p:nvPr/>
          </p:nvGrpSpPr>
          <p:grpSpPr>
            <a:xfrm>
              <a:off x="7003961" y="2829728"/>
              <a:ext cx="1671362" cy="1371600"/>
              <a:chOff x="7003961" y="2958219"/>
              <a:chExt cx="1671362" cy="137160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xmlns="" id="{8A337EE1-5C03-4C13-AC31-455CF12AAB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577" r="21630"/>
              <a:stretch/>
            </p:blipFill>
            <p:spPr>
              <a:xfrm>
                <a:off x="7303723" y="2958219"/>
                <a:ext cx="1371600" cy="13716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BCA3C98E-38FC-4963-A608-C6C5437082B0}"/>
                  </a:ext>
                </a:extLst>
              </p:cNvPr>
              <p:cNvSpPr txBox="1"/>
              <p:nvPr/>
            </p:nvSpPr>
            <p:spPr>
              <a:xfrm>
                <a:off x="7003961" y="2958219"/>
                <a:ext cx="2997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1" dirty="0"/>
                  <a:t>4 </a:t>
                </a:r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xmlns="" id="{3B336B81-115C-44AB-ABF4-B3D44E686BB6}"/>
                </a:ext>
              </a:extLst>
            </p:cNvPr>
            <p:cNvSpPr/>
            <p:nvPr/>
          </p:nvSpPr>
          <p:spPr>
            <a:xfrm>
              <a:off x="7546975" y="3586584"/>
              <a:ext cx="517347" cy="19674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2299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2B99157-DA0D-4841-A580-62EFB758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B3307B35-8D84-4BA2-8128-A71EB12F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Super fast:</a:t>
            </a:r>
            <a:r>
              <a:rPr lang="en-US" dirty="0"/>
              <a:t> 	Please proceed to 02 	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Intermediate: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Full training:</a:t>
            </a:r>
            <a:r>
              <a:rPr lang="en-US" dirty="0"/>
              <a:t> 	Please proceed to 02</a:t>
            </a:r>
            <a:br>
              <a:rPr lang="en-US" dirty="0"/>
            </a:br>
            <a:r>
              <a:rPr lang="en-US" dirty="0"/>
              <a:t>			(How to use a PhysiCell App on </a:t>
            </a:r>
            <a:r>
              <a:rPr lang="en-US" dirty="0" err="1"/>
              <a:t>nanoHUB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link:</a:t>
            </a:r>
            <a:r>
              <a:rPr lang="en-US" dirty="0"/>
              <a:t> 	https://www.github.com/PhysiCell-Training/....</a:t>
            </a:r>
          </a:p>
        </p:txBody>
      </p:sp>
    </p:spTree>
    <p:extLst>
      <p:ext uri="{BB962C8B-B14F-4D97-AF65-F5344CB8AC3E}">
        <p14:creationId xmlns:p14="http://schemas.microsoft.com/office/powerpoint/2010/main" val="337999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D0150-243D-484C-B3C5-3BEC33D6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 and 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8ABF795-1A2F-4998-9877-A5DD4373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Module Planning: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Slides: 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Recording:</a:t>
            </a:r>
            <a:r>
              <a:rPr lang="en-US" dirty="0"/>
              <a:t>	Paul Macklin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Post-production:</a:t>
            </a:r>
            <a:r>
              <a:rPr lang="en-US" dirty="0"/>
              <a:t>	Paul Macklin, Drew Willis</a:t>
            </a:r>
            <a:r>
              <a:rPr lang="en-US" baseline="30000" dirty="0"/>
              <a:t>*</a:t>
            </a:r>
            <a:r>
              <a:rPr lang="en-US" dirty="0"/>
              <a:t>, Kali Konstantinopoulos</a:t>
            </a:r>
            <a:r>
              <a:rPr lang="en-US" baseline="30000" dirty="0"/>
              <a:t>*</a:t>
            </a:r>
            <a:r>
              <a:rPr lang="en-US" dirty="0"/>
              <a:t>  </a:t>
            </a:r>
          </a:p>
          <a:p>
            <a:pPr marL="0" indent="0">
              <a:buNone/>
              <a:tabLst>
                <a:tab pos="1828800" algn="l"/>
              </a:tabLst>
            </a:pPr>
            <a:r>
              <a:rPr lang="en-US" b="1" dirty="0"/>
              <a:t>Microapps:</a:t>
            </a:r>
            <a:r>
              <a:rPr lang="en-US" dirty="0"/>
              <a:t> 	not applicable</a:t>
            </a:r>
          </a:p>
          <a:p>
            <a:pPr marL="171450" lvl="1" indent="0">
              <a:buNone/>
            </a:pPr>
            <a:r>
              <a:rPr lang="en-US" dirty="0"/>
              <a:t>* denotes undergraduate researcher </a:t>
            </a:r>
          </a:p>
          <a:p>
            <a:pPr marL="0" indent="0">
              <a:buNone/>
            </a:pPr>
            <a:endParaRPr lang="en-US" sz="1800" b="1" dirty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rgbClr val="990000"/>
                </a:solidFill>
              </a:rPr>
              <a:t>Funding</a:t>
            </a:r>
            <a:r>
              <a:rPr lang="en-US" b="1" dirty="0">
                <a:solidFill>
                  <a:srgbClr val="99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500" b="1" dirty="0"/>
              <a:t>PhysiCell Development: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Breast Cancer Research Foundation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Jayne </a:t>
            </a:r>
            <a:r>
              <a:rPr lang="en-US" dirty="0" err="1"/>
              <a:t>Koskinas</a:t>
            </a:r>
            <a:r>
              <a:rPr lang="en-US" dirty="0"/>
              <a:t> Ted </a:t>
            </a:r>
            <a:r>
              <a:rPr lang="en-US" dirty="0" err="1"/>
              <a:t>Giovanis</a:t>
            </a:r>
            <a:r>
              <a:rPr lang="en-US" dirty="0"/>
              <a:t> Foundation for Health and Policy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Cancer Institute (U01CA232137)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National Science Foundation (1720625)</a:t>
            </a:r>
          </a:p>
          <a:p>
            <a:pPr marL="0" indent="0">
              <a:buNone/>
            </a:pPr>
            <a:r>
              <a:rPr lang="en-US" sz="2500" b="1" dirty="0"/>
              <a:t>Training materials:</a:t>
            </a:r>
          </a:p>
          <a:p>
            <a:pPr marL="0" indent="0">
              <a:buNone/>
            </a:pPr>
            <a:r>
              <a:rPr lang="en-US" dirty="0"/>
              <a:t>* Administrative supplement to NCI U01CA232137 (Year 2)</a:t>
            </a:r>
            <a:endParaRPr lang="en-US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2174695-89D4-40D3-8FD9-E53B4CA5967B}"/>
              </a:ext>
            </a:extLst>
          </p:cNvPr>
          <p:cNvGrpSpPr/>
          <p:nvPr/>
        </p:nvGrpSpPr>
        <p:grpSpPr>
          <a:xfrm>
            <a:off x="2809092" y="2331720"/>
            <a:ext cx="5811498" cy="480060"/>
            <a:chOff x="2085261" y="3996690"/>
            <a:chExt cx="5811498" cy="48006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A9CB15AE-9E04-4752-9F7A-E88C96D20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7804" y="4030980"/>
              <a:ext cx="1068955" cy="411480"/>
            </a:xfrm>
            <a:prstGeom prst="rect">
              <a:avLst/>
            </a:prstGeom>
          </p:spPr>
        </p:pic>
        <p:pic>
          <p:nvPicPr>
            <p:cNvPr id="6" name="Picture 2" descr="https://sbtc.org/wp-content/uploads/2019/03/nci_case_logo_314056_284_5_v1-1200x600-1200x500.jpg">
              <a:extLst>
                <a:ext uri="{FF2B5EF4-FFF2-40B4-BE49-F238E27FC236}">
                  <a16:creationId xmlns:a16="http://schemas.microsoft.com/office/drawing/2014/main" xmlns="" id="{6F4A0FA6-7A66-4D0E-9B3D-0EEF8A0C5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39" b="10839"/>
            <a:stretch/>
          </p:blipFill>
          <p:spPr bwMode="auto">
            <a:xfrm>
              <a:off x="5008994" y="4029924"/>
              <a:ext cx="1267358" cy="41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https://www.nsf.gov/images/logos/NSF_4-Color_bitmap_Logo.png">
              <a:extLst>
                <a:ext uri="{FF2B5EF4-FFF2-40B4-BE49-F238E27FC236}">
                  <a16:creationId xmlns:a16="http://schemas.microsoft.com/office/drawing/2014/main" xmlns="" id="{06FBA1A6-F77B-43D9-8E4D-307AF2C90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3295" y="3996690"/>
              <a:ext cx="477564" cy="480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http://jktgfoundation.org/images/common/logo.jpg">
              <a:extLst>
                <a:ext uri="{FF2B5EF4-FFF2-40B4-BE49-F238E27FC236}">
                  <a16:creationId xmlns:a16="http://schemas.microsoft.com/office/drawing/2014/main" xmlns="" id="{17D8E991-8BCE-47B3-8B81-EBAD0454B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62" b="12025"/>
            <a:stretch/>
          </p:blipFill>
          <p:spPr bwMode="auto">
            <a:xfrm>
              <a:off x="2085261" y="4030980"/>
              <a:ext cx="2886789" cy="41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4491895"/>
      </p:ext>
    </p:extLst>
  </p:cSld>
  <p:clrMapOvr>
    <a:masterClrMapping/>
  </p:clrMapOvr>
</p:sld>
</file>

<file path=ppt/theme/theme1.xml><?xml version="1.0" encoding="utf-8"?>
<a:theme xmlns:a="http://schemas.openxmlformats.org/drawingml/2006/main" name="Macklin Lab (IU v7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CE-Template-16x9 [Read-Only]" id="{8DFE7534-76C6-4D8A-886B-D0A47B43722E}" vid="{F4743165-4698-42C4-B81C-F898B50F3D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333</Words>
  <Application>Microsoft Office PowerPoint</Application>
  <PresentationFormat>On-screen Show (16:9)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MS PGothic</vt:lpstr>
      <vt:lpstr>Arial</vt:lpstr>
      <vt:lpstr>Calibri</vt:lpstr>
      <vt:lpstr>Courier</vt:lpstr>
      <vt:lpstr>Wingdings</vt:lpstr>
      <vt:lpstr>Macklin Lab (IU v7)</vt:lpstr>
      <vt:lpstr>Module 01: What you need to code in PhysiCell</vt:lpstr>
      <vt:lpstr>PhysiCell is a C++ toolkit</vt:lpstr>
      <vt:lpstr>PhysiCell development environment</vt:lpstr>
      <vt:lpstr>Local environment</vt:lpstr>
      <vt:lpstr>PowerPoint Presentation</vt:lpstr>
      <vt:lpstr>nanoHUB Account</vt:lpstr>
      <vt:lpstr>Next steps</vt:lpstr>
      <vt:lpstr>Credits and acknowledgements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Paul Macklin</cp:lastModifiedBy>
  <cp:revision>153</cp:revision>
  <cp:lastPrinted>2016-10-13T20:36:44Z</cp:lastPrinted>
  <dcterms:created xsi:type="dcterms:W3CDTF">2017-08-25T15:45:43Z</dcterms:created>
  <dcterms:modified xsi:type="dcterms:W3CDTF">2019-11-11T05:38:45Z</dcterms:modified>
</cp:coreProperties>
</file>