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62" r:id="rId3"/>
    <p:sldId id="278" r:id="rId4"/>
    <p:sldId id="280" r:id="rId5"/>
    <p:sldId id="268" r:id="rId6"/>
    <p:sldId id="269" r:id="rId7"/>
    <p:sldId id="270" r:id="rId8"/>
    <p:sldId id="271" r:id="rId9"/>
    <p:sldId id="281" r:id="rId10"/>
    <p:sldId id="272" r:id="rId11"/>
    <p:sldId id="282" r:id="rId12"/>
    <p:sldId id="273" r:id="rId13"/>
    <p:sldId id="274" r:id="rId14"/>
    <p:sldId id="277" r:id="rId15"/>
    <p:sldId id="266" r:id="rId16"/>
    <p:sldId id="267" r:id="rId17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lin, Paul" initials="MP" lastIdx="1" clrIdx="0">
    <p:extLst>
      <p:ext uri="{19B8F6BF-5375-455C-9EA6-DF929625EA0E}">
        <p15:presenceInfo xmlns:p15="http://schemas.microsoft.com/office/powerpoint/2012/main" userId="S-1-5-21-1085031214-1292428093-527237240-1819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AF50"/>
    <a:srgbClr val="61899E"/>
    <a:srgbClr val="0000FF"/>
    <a:srgbClr val="990000"/>
    <a:srgbClr val="006297"/>
    <a:srgbClr val="DC8722"/>
    <a:srgbClr val="F2BE48"/>
    <a:srgbClr val="A80532"/>
    <a:srgbClr val="808080"/>
    <a:srgbClr val="006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2320" autoAdjust="0"/>
  </p:normalViewPr>
  <p:slideViewPr>
    <p:cSldViewPr snapToGrid="0" snapToObjects="1" showGuides="1">
      <p:cViewPr>
        <p:scale>
          <a:sx n="75" d="100"/>
          <a:sy n="75" d="100"/>
        </p:scale>
        <p:origin x="945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1T09:26:46.678" idx="1">
    <p:pos x="10" y="10"/>
    <p:text>Here's where we would splice in Drew's previous video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physicell-training/02-How-to-nanoHUB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03-What-is-ABM" TargetMode="External"/><Relationship Id="rId2" Type="http://schemas.openxmlformats.org/officeDocument/2006/relationships/hyperlink" Target="https://github.com/physicell-training/04-PhysiCell-intr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ysicell-training/master-lis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nanohub.org/tools/pc4biorobo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hub.org/register" TargetMode="External"/><Relationship Id="rId2" Type="http://schemas.openxmlformats.org/officeDocument/2006/relationships/hyperlink" Target="https://nanohub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Lesson 2:</a:t>
            </a:r>
            <a:r>
              <a:rPr lang="en-US" dirty="0"/>
              <a:t> How to use a PhysiCell </a:t>
            </a:r>
            <a:r>
              <a:rPr lang="en-US" dirty="0" err="1"/>
              <a:t>nanoHUB</a:t>
            </a:r>
            <a:r>
              <a:rPr lang="en-US" dirty="0"/>
              <a:t>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</a:t>
            </a:r>
            <a:r>
              <a:rPr lang="en-US" sz="1800"/>
              <a:t>November 13, </a:t>
            </a:r>
            <a:r>
              <a:rPr lang="en-US" sz="1800" dirty="0"/>
              <a:t>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4206280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4"/>
              </a:rPr>
              <a:t>https://github.com/physicell-training/02-How-to-nanoHUB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60684-28D8-4A86-ADE6-B8D14A02D2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 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23D46-902D-4C8B-9F48-C0EE8AA4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7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9575-1EA8-4E16-B5CC-19A3031D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80F5-235C-4B38-8E91-A0EF0D8E8F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One ready, click </a:t>
            </a:r>
            <a:r>
              <a:rPr lang="en-US" b="1" dirty="0">
                <a:solidFill>
                  <a:schemeClr val="bg1"/>
                </a:solidFill>
                <a:highlight>
                  <a:srgbClr val="4CAF50"/>
                </a:highlight>
              </a:rPr>
              <a:t>  Run </a:t>
            </a:r>
            <a:r>
              <a:rPr lang="en-US" b="1" dirty="0">
                <a:solidFill>
                  <a:srgbClr val="4CAF50"/>
                </a:solidFill>
                <a:highlight>
                  <a:srgbClr val="4CAF50"/>
                </a:highlight>
              </a:rPr>
              <a:t>.</a:t>
            </a:r>
          </a:p>
          <a:p>
            <a:r>
              <a:rPr lang="en-US" dirty="0"/>
              <a:t>The standard model outputs will start appearing below </a:t>
            </a:r>
            <a:endParaRPr lang="en-US" b="1" dirty="0">
              <a:solidFill>
                <a:srgbClr val="4CAF50"/>
              </a:solidFill>
              <a:highlight>
                <a:srgbClr val="4CAF5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BAF0E-12AA-43AA-9E56-EBA1E99E4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51866"/>
            <a:ext cx="5486400" cy="2914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354BE1-536D-4823-9C4C-64FD36E00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2409191"/>
            <a:ext cx="3474720" cy="1845945"/>
          </a:xfrm>
          <a:prstGeom prst="rect">
            <a:avLst/>
          </a:prstGeom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63FF0F9-7086-485E-8D4C-4577083EB19C}"/>
              </a:ext>
            </a:extLst>
          </p:cNvPr>
          <p:cNvSpPr/>
          <p:nvPr/>
        </p:nvSpPr>
        <p:spPr>
          <a:xfrm>
            <a:off x="3718562" y="3138488"/>
            <a:ext cx="767713" cy="269081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32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1D15A-A4E5-4231-8DB2-E695B203EC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Slide the "frame" bar to advance time in the simulation.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Use the dropdown box to choose a different substrate for visualization.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Use the "fix" to manually set the plot range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Click the righthand dropdown box to change coloring (</a:t>
            </a:r>
            <a:r>
              <a:rPr lang="en-US" dirty="0" err="1"/>
              <a:t>YIOrRd</a:t>
            </a:r>
            <a:r>
              <a:rPr lang="en-US" dirty="0"/>
              <a:t>, </a:t>
            </a:r>
            <a:r>
              <a:rPr lang="en-US" dirty="0" err="1"/>
              <a:t>viridis</a:t>
            </a:r>
            <a:r>
              <a:rPr lang="en-US" dirty="0"/>
              <a:t>, jet, …)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The checkboxes on the right let you choose plotting options for the cells.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/>
              <a:t>Note:</a:t>
            </a:r>
            <a:r>
              <a:rPr lang="en-US" dirty="0"/>
              <a:t> Some older apps may split the output into separate "substrate" and "cell" tabs, rather than overlay them.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328B5-C371-46CD-9B0F-0E16DE5E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7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simulation plots and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8A9F9-29E3-47E8-8DB5-C3112389C5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 the bottom of the output tab, you can click</a:t>
            </a:r>
          </a:p>
          <a:p>
            <a:endParaRPr lang="en-US" dirty="0"/>
          </a:p>
          <a:p>
            <a:r>
              <a:rPr lang="en-US" dirty="0"/>
              <a:t>Note that these buttons only work after a simulation is done. </a:t>
            </a:r>
          </a:p>
          <a:p>
            <a:endParaRPr lang="en-US" dirty="0"/>
          </a:p>
          <a:p>
            <a:r>
              <a:rPr lang="en-US" dirty="0"/>
              <a:t>See the PhysiCell-Tools ecosystem for tips on loading simulation data in </a:t>
            </a:r>
            <a:r>
              <a:rPr lang="en-US" dirty="0" err="1"/>
              <a:t>Matlab</a:t>
            </a:r>
            <a:r>
              <a:rPr lang="en-US" dirty="0"/>
              <a:t>, Python, and other environments.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4A2C1-7685-4F12-A4CC-D68874EBB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1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13049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Please proceed to 4 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4 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3 (What is an agent-based model?)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3"/>
              </a:rPr>
              <a:t>https://github.com/physicell-training/03-What-is-ABM</a:t>
            </a:r>
            <a:endParaRPr lang="en-US" b="1" dirty="0"/>
          </a:p>
          <a:p>
            <a:pPr marL="0" indent="0">
              <a:buNone/>
              <a:tabLst>
                <a:tab pos="1828800" algn="l"/>
              </a:tabLst>
            </a:pPr>
            <a:endParaRPr lang="en-US" b="1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/>
              <a:t>More lessons: </a:t>
            </a:r>
            <a:r>
              <a:rPr lang="en-US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://github.com/physicell-training/master-list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Module Planning: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Randy </a:t>
            </a:r>
            <a:r>
              <a:rPr lang="en-US" dirty="0" err="1"/>
              <a:t>Heiland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Macklin, Drew Willis, Randy </a:t>
            </a:r>
            <a:r>
              <a:rPr lang="en-US" dirty="0" err="1"/>
              <a:t>Heiland</a:t>
            </a:r>
            <a:r>
              <a:rPr lang="en-US" dirty="0"/>
              <a:t>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https://www.nanohub.org/tools/pc4biorobots</a:t>
            </a:r>
            <a:endParaRPr lang="en-US" dirty="0"/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34C3-2C9D-4D16-A50C-F324838A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96FF-4275-4A0D-907C-2930EBAB39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These tutorials use cloud-hosted PhysiCell models on </a:t>
            </a:r>
            <a:r>
              <a:rPr lang="en-US" dirty="0">
                <a:hlinkClick r:id="rId2"/>
              </a:rPr>
              <a:t>nanoHUB.org</a:t>
            </a:r>
            <a:r>
              <a:rPr lang="en-US" dirty="0"/>
              <a:t>. </a:t>
            </a:r>
          </a:p>
          <a:p>
            <a:r>
              <a:rPr lang="en-US" dirty="0" err="1"/>
              <a:t>nanoHUB</a:t>
            </a:r>
            <a:r>
              <a:rPr lang="en-US" dirty="0"/>
              <a:t> is </a:t>
            </a:r>
            <a:r>
              <a:rPr lang="en-US" b="1" dirty="0"/>
              <a:t>free</a:t>
            </a:r>
            <a:r>
              <a:rPr lang="en-US" dirty="0"/>
              <a:t>, but it requires a one-time registration.</a:t>
            </a:r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3"/>
              </a:rPr>
              <a:t>https://nanohub.org/register</a:t>
            </a:r>
            <a:r>
              <a:rPr lang="en-US" dirty="0"/>
              <a:t>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"Sign in with Google"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a Google account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Click "No" (so it doesn't try to associate with some other </a:t>
            </a:r>
            <a:r>
              <a:rPr lang="en-US" dirty="0" err="1"/>
              <a:t>nanoHIB</a:t>
            </a:r>
            <a:r>
              <a:rPr lang="en-US" dirty="0"/>
              <a:t> account)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Finish filling in details, and you're done!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your google account for future logins.  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086E5C-0270-45C9-ACF6-AD0559D215EF}"/>
              </a:ext>
            </a:extLst>
          </p:cNvPr>
          <p:cNvGrpSpPr/>
          <p:nvPr/>
        </p:nvGrpSpPr>
        <p:grpSpPr>
          <a:xfrm>
            <a:off x="5159813" y="726413"/>
            <a:ext cx="3307995" cy="1828801"/>
            <a:chOff x="4994868" y="866226"/>
            <a:chExt cx="3307995" cy="18288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4F50DD-9F38-4541-B918-3232622F6EC6}"/>
                </a:ext>
              </a:extLst>
            </p:cNvPr>
            <p:cNvSpPr txBox="1"/>
            <p:nvPr/>
          </p:nvSpPr>
          <p:spPr>
            <a:xfrm>
              <a:off x="4994868" y="866226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2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0A5B62-8DF2-4261-A583-DE8203B23ADF}"/>
                </a:ext>
              </a:extLst>
            </p:cNvPr>
            <p:cNvGrpSpPr/>
            <p:nvPr/>
          </p:nvGrpSpPr>
          <p:grpSpPr>
            <a:xfrm>
              <a:off x="5294630" y="866227"/>
              <a:ext cx="3008233" cy="1828800"/>
              <a:chOff x="5294630" y="866227"/>
              <a:chExt cx="3008233" cy="18288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D06138C-D44D-4ABC-BBDD-3ACC5B7B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4630" y="866227"/>
                <a:ext cx="3008233" cy="1828800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90FC17B-8A82-4CBC-A328-60F70264A9B4}"/>
                  </a:ext>
                </a:extLst>
              </p:cNvPr>
              <p:cNvSpPr/>
              <p:nvPr/>
            </p:nvSpPr>
            <p:spPr>
              <a:xfrm>
                <a:off x="5353050" y="2149475"/>
                <a:ext cx="219392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ED6CDA-25A2-4DBF-8DF9-A288C79F0BCB}"/>
              </a:ext>
            </a:extLst>
          </p:cNvPr>
          <p:cNvGrpSpPr/>
          <p:nvPr/>
        </p:nvGrpSpPr>
        <p:grpSpPr>
          <a:xfrm>
            <a:off x="4952299" y="2839253"/>
            <a:ext cx="1671362" cy="1371600"/>
            <a:chOff x="4796440" y="2965450"/>
            <a:chExt cx="1671362" cy="13716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4AED0E-A7B7-4557-AD1F-A19DDD2352B7}"/>
                </a:ext>
              </a:extLst>
            </p:cNvPr>
            <p:cNvSpPr txBox="1"/>
            <p:nvPr/>
          </p:nvSpPr>
          <p:spPr>
            <a:xfrm>
              <a:off x="4796440" y="2965450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3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75DC1FD-3933-4CD7-855C-CF0214EE8914}"/>
                </a:ext>
              </a:extLst>
            </p:cNvPr>
            <p:cNvGrpSpPr/>
            <p:nvPr/>
          </p:nvGrpSpPr>
          <p:grpSpPr>
            <a:xfrm>
              <a:off x="5096202" y="2965450"/>
              <a:ext cx="1371600" cy="1371600"/>
              <a:chOff x="5096202" y="2965450"/>
              <a:chExt cx="1371600" cy="13716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ED30853-4D46-4CAF-BBB7-B140B9E071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578" r="21630"/>
              <a:stretch/>
            </p:blipFill>
            <p:spPr>
              <a:xfrm>
                <a:off x="5096202" y="296545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04395A0-4D19-499E-985A-51D8A934F946}"/>
                  </a:ext>
                </a:extLst>
              </p:cNvPr>
              <p:cNvSpPr/>
              <p:nvPr/>
            </p:nvSpPr>
            <p:spPr>
              <a:xfrm>
                <a:off x="5294629" y="3541882"/>
                <a:ext cx="104584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C7CDF6-3C93-4293-837B-468C9D06DFB5}"/>
              </a:ext>
            </a:extLst>
          </p:cNvPr>
          <p:cNvGrpSpPr/>
          <p:nvPr/>
        </p:nvGrpSpPr>
        <p:grpSpPr>
          <a:xfrm>
            <a:off x="7003961" y="2839253"/>
            <a:ext cx="1671362" cy="1371600"/>
            <a:chOff x="7003961" y="2829728"/>
            <a:chExt cx="1671362" cy="13716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B8658D-945D-42A0-9C41-B84DBE50AE55}"/>
                </a:ext>
              </a:extLst>
            </p:cNvPr>
            <p:cNvGrpSpPr/>
            <p:nvPr/>
          </p:nvGrpSpPr>
          <p:grpSpPr>
            <a:xfrm>
              <a:off x="7003961" y="2829728"/>
              <a:ext cx="1671362" cy="1371600"/>
              <a:chOff x="7003961" y="2958219"/>
              <a:chExt cx="1671362" cy="13716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A337EE1-5C03-4C13-AC31-455CF12AAB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7577" r="21630"/>
              <a:stretch/>
            </p:blipFill>
            <p:spPr>
              <a:xfrm>
                <a:off x="7303723" y="2958219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3C98E-38FC-4963-A608-C6C5437082B0}"/>
                  </a:ext>
                </a:extLst>
              </p:cNvPr>
              <p:cNvSpPr txBox="1"/>
              <p:nvPr/>
            </p:nvSpPr>
            <p:spPr>
              <a:xfrm>
                <a:off x="7003961" y="2958219"/>
                <a:ext cx="299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/>
                  <a:t>4 </a:t>
                </a: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B336B81-115C-44AB-ABF4-B3D44E686BB6}"/>
                </a:ext>
              </a:extLst>
            </p:cNvPr>
            <p:cNvSpPr/>
            <p:nvPr/>
          </p:nvSpPr>
          <p:spPr>
            <a:xfrm>
              <a:off x="7546975" y="3586584"/>
              <a:ext cx="517347" cy="19674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29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52E7-AC30-4EE6-B5F0-C31341D6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6D64C-8AF8-42EE-9A54-EAF80E2F1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PhysiCell lessons are paired with </a:t>
            </a:r>
            <a:r>
              <a:rPr lang="en-US" b="1" dirty="0"/>
              <a:t>educational microapps</a:t>
            </a:r>
            <a:r>
              <a:rPr lang="en-US" dirty="0"/>
              <a:t>: </a:t>
            </a:r>
            <a:br>
              <a:rPr lang="en-US" dirty="0"/>
            </a:br>
            <a:br>
              <a:rPr lang="en-US" sz="900" dirty="0"/>
            </a:br>
            <a:r>
              <a:rPr lang="en-US" dirty="0"/>
              <a:t>	targeted cloud-hosted models designed to illustrate a core </a:t>
            </a:r>
            <a:br>
              <a:rPr lang="en-US" dirty="0"/>
            </a:br>
            <a:r>
              <a:rPr lang="en-US" dirty="0"/>
              <a:t>	PhysiCell concept. </a:t>
            </a:r>
          </a:p>
          <a:p>
            <a:endParaRPr lang="en-US" dirty="0"/>
          </a:p>
          <a:p>
            <a:r>
              <a:rPr lang="en-US" dirty="0"/>
              <a:t>All PhysiCell-powered </a:t>
            </a:r>
            <a:r>
              <a:rPr lang="en-US" dirty="0" err="1"/>
              <a:t>nanoHUB</a:t>
            </a:r>
            <a:r>
              <a:rPr lang="en-US" dirty="0"/>
              <a:t> apps share common features. </a:t>
            </a:r>
          </a:p>
          <a:p>
            <a:endParaRPr lang="en-US" dirty="0"/>
          </a:p>
          <a:p>
            <a:r>
              <a:rPr lang="en-US" dirty="0"/>
              <a:t>This brief lesson will walk you through those features.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1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2816-D550-4734-9C40-2E41B3CF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versus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A27B-79CB-443A-A840-FDD7BD66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After considerable debate, the </a:t>
            </a:r>
            <a:r>
              <a:rPr lang="en-US" dirty="0" err="1"/>
              <a:t>nanoHUB</a:t>
            </a:r>
            <a:r>
              <a:rPr lang="en-US" dirty="0"/>
              <a:t> community arrived at these definitions: </a:t>
            </a:r>
          </a:p>
          <a:p>
            <a:endParaRPr lang="en-US" sz="900" dirty="0"/>
          </a:p>
          <a:p>
            <a:pPr lvl="1"/>
            <a:r>
              <a:rPr lang="en-US" dirty="0"/>
              <a:t>A </a:t>
            </a:r>
            <a:r>
              <a:rPr lang="en-US" b="1" dirty="0"/>
              <a:t>tool </a:t>
            </a:r>
            <a:r>
              <a:rPr lang="en-US" dirty="0"/>
              <a:t>is an application with broader feature sets and less constrained use cases. A tool tends to require more extensive training to understand the full feature set. </a:t>
            </a:r>
          </a:p>
          <a:p>
            <a:pPr lvl="2"/>
            <a:r>
              <a:rPr lang="en-US" dirty="0"/>
              <a:t>Future PhysiCell-powered </a:t>
            </a:r>
            <a:r>
              <a:rPr lang="en-US" dirty="0" err="1"/>
              <a:t>nanoHUB</a:t>
            </a:r>
            <a:r>
              <a:rPr lang="en-US" dirty="0"/>
              <a:t> resources may be tools if they allow general-purpose modeling using PhysiCell as the engine. </a:t>
            </a:r>
          </a:p>
          <a:p>
            <a:pPr lvl="1"/>
            <a:endParaRPr lang="en-US" sz="900" dirty="0"/>
          </a:p>
          <a:p>
            <a:pPr lvl="1"/>
            <a:r>
              <a:rPr lang="en-US" dirty="0"/>
              <a:t>An </a:t>
            </a:r>
            <a:r>
              <a:rPr lang="en-US" b="1" dirty="0"/>
              <a:t>app </a:t>
            </a:r>
            <a:r>
              <a:rPr lang="en-US" dirty="0"/>
              <a:t>is purpose-driven model or constrained tool with relatively constrained and focused use cases. Users can generally learn an app in one or two unguided sessions.</a:t>
            </a:r>
          </a:p>
          <a:p>
            <a:pPr lvl="2"/>
            <a:r>
              <a:rPr lang="en-US" dirty="0"/>
              <a:t>Most PhysiCell-powered </a:t>
            </a:r>
            <a:r>
              <a:rPr lang="en-US" dirty="0" err="1"/>
              <a:t>nanoHUB</a:t>
            </a:r>
            <a:r>
              <a:rPr lang="en-US" dirty="0"/>
              <a:t> resources are apps. </a:t>
            </a:r>
            <a:endParaRPr lang="en-US" sz="800" dirty="0"/>
          </a:p>
          <a:p>
            <a:pPr lvl="1"/>
            <a:endParaRPr lang="en-US" dirty="0"/>
          </a:p>
          <a:p>
            <a:r>
              <a:rPr lang="en-US" dirty="0"/>
              <a:t>There may be blurred distinctions between tools and apps in some cases, such as PhysiCell apps that can simulate a broad variety of </a:t>
            </a:r>
            <a:r>
              <a:rPr lang="en-US" dirty="0" err="1"/>
              <a:t>nanotherapies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609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nanoHUB</a:t>
            </a:r>
            <a:r>
              <a:rPr lang="en-US" dirty="0"/>
              <a:t> app: biorobots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sample model explores how engineered cells could be used as a </a:t>
            </a:r>
            <a:r>
              <a:rPr lang="en-US" b="1" dirty="0"/>
              <a:t>multicellular cargo delivery system.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B050"/>
                </a:solidFill>
              </a:rPr>
              <a:t>Director</a:t>
            </a:r>
            <a:r>
              <a:rPr lang="en-US" dirty="0"/>
              <a:t> cells:	Release a chemoattractant to guide delivery of cargo</a:t>
            </a:r>
          </a:p>
          <a:p>
            <a:r>
              <a:rPr lang="en-US" b="1" dirty="0">
                <a:solidFill>
                  <a:srgbClr val="0000FF"/>
                </a:solidFill>
              </a:rPr>
              <a:t>Cargo</a:t>
            </a:r>
            <a:r>
              <a:rPr lang="en-US" b="1" dirty="0"/>
              <a:t> </a:t>
            </a:r>
            <a:r>
              <a:rPr lang="en-US" dirty="0"/>
              <a:t>cells:	Release a chemoattractant to guide worker cells until 			they are attached. 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Worker</a:t>
            </a:r>
            <a:r>
              <a:rPr lang="en-US" b="1" dirty="0"/>
              <a:t> </a:t>
            </a:r>
            <a:r>
              <a:rPr lang="en-US" dirty="0"/>
              <a:t>cells: 	When unattached to cargo, use chemotaxis to seek</a:t>
            </a:r>
            <a:br>
              <a:rPr lang="en-US" dirty="0"/>
            </a:br>
            <a:r>
              <a:rPr lang="en-US" dirty="0"/>
              <a:t>			cargo cells and adhere to them.</a:t>
            </a:r>
            <a:br>
              <a:rPr lang="en-US" dirty="0"/>
            </a:br>
            <a:br>
              <a:rPr lang="en-US" sz="1000" dirty="0"/>
            </a:br>
            <a:r>
              <a:rPr lang="en-US" dirty="0"/>
              <a:t>			When attached to cargo, use chemotaxis to drag cargo</a:t>
            </a:r>
            <a:br>
              <a:rPr lang="en-US" dirty="0"/>
            </a:br>
            <a:r>
              <a:rPr lang="en-US" dirty="0"/>
              <a:t>			towards directors for delivery. </a:t>
            </a:r>
          </a:p>
        </p:txBody>
      </p:sp>
    </p:spTree>
    <p:extLst>
      <p:ext uri="{BB962C8B-B14F-4D97-AF65-F5344CB8AC3E}">
        <p14:creationId xmlns:p14="http://schemas.microsoft.com/office/powerpoint/2010/main" val="105795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 and launching the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PhysiCell-powered </a:t>
            </a:r>
            <a:r>
              <a:rPr lang="en-US" dirty="0" err="1"/>
              <a:t>nanoHUB</a:t>
            </a:r>
            <a:r>
              <a:rPr lang="en-US" dirty="0"/>
              <a:t> app has a splash page:</a:t>
            </a:r>
          </a:p>
          <a:p>
            <a:pPr marL="0" indent="0">
              <a:buNone/>
            </a:pPr>
            <a:endParaRPr lang="en-US" sz="1000" dirty="0"/>
          </a:p>
          <a:p>
            <a:pPr lvl="1"/>
            <a:r>
              <a:rPr lang="en-US" dirty="0"/>
              <a:t>Background information on the tool and model</a:t>
            </a:r>
          </a:p>
          <a:p>
            <a:pPr lvl="1"/>
            <a:r>
              <a:rPr lang="en-US" dirty="0"/>
              <a:t>Use metrics</a:t>
            </a:r>
          </a:p>
          <a:p>
            <a:pPr lvl="1"/>
            <a:r>
              <a:rPr lang="en-US" dirty="0"/>
              <a:t>Citation information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highlight>
                  <a:srgbClr val="61899E"/>
                </a:highlight>
              </a:rPr>
              <a:t> </a:t>
            </a:r>
            <a:r>
              <a:rPr lang="en-US" b="1" dirty="0">
                <a:solidFill>
                  <a:schemeClr val="bg1"/>
                </a:solidFill>
                <a:highlight>
                  <a:srgbClr val="61899E"/>
                </a:highlight>
              </a:rPr>
              <a:t>LAUNCH TOOL </a:t>
            </a:r>
            <a:r>
              <a:rPr lang="en-US" b="1" dirty="0"/>
              <a:t> </a:t>
            </a:r>
            <a:r>
              <a:rPr lang="en-US" dirty="0"/>
              <a:t>button. Click this!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7D83C-94E2-4846-B473-82788E9FC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400D25C-BCF2-4B05-86A7-D2BA84073280}"/>
              </a:ext>
            </a:extLst>
          </p:cNvPr>
          <p:cNvSpPr/>
          <p:nvPr/>
        </p:nvSpPr>
        <p:spPr>
          <a:xfrm>
            <a:off x="6100763" y="2226429"/>
            <a:ext cx="1178718" cy="379612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5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tab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4F509-A06D-4DA1-A31D-AF87141DC0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about</a:t>
            </a:r>
            <a:r>
              <a:rPr lang="en-US" dirty="0"/>
              <a:t> tab gives </a:t>
            </a:r>
            <a:r>
              <a:rPr lang="en-US" i="1" dirty="0"/>
              <a:t>in-app </a:t>
            </a:r>
            <a:r>
              <a:rPr lang="en-US" dirty="0"/>
              <a:t>documentation about the mathematics of the model: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diffusing substrates</a:t>
            </a:r>
          </a:p>
          <a:p>
            <a:pPr lvl="1"/>
            <a:r>
              <a:rPr lang="en-US" dirty="0"/>
              <a:t>key cell types and behaviors</a:t>
            </a:r>
          </a:p>
          <a:p>
            <a:endParaRPr lang="en-US" dirty="0"/>
          </a:p>
          <a:p>
            <a:r>
              <a:rPr lang="en-US" dirty="0"/>
              <a:t>This tab also describes the main user parameters of the model.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7C726-6CB0-429F-AF12-99028C6FC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7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549AD-6B00-453B-B67B-7B0268E2E5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config basics </a:t>
            </a:r>
            <a:r>
              <a:rPr lang="en-US" dirty="0"/>
              <a:t>tab lets you set up the simulation:</a:t>
            </a:r>
          </a:p>
          <a:p>
            <a:pPr lvl="1"/>
            <a:r>
              <a:rPr lang="en-US" dirty="0"/>
              <a:t>Set the domain size and spatial resolution</a:t>
            </a:r>
          </a:p>
          <a:p>
            <a:pPr lvl="2"/>
            <a:r>
              <a:rPr lang="en-US" dirty="0"/>
              <a:t>Might be disabled in some apps.</a:t>
            </a:r>
          </a:p>
          <a:p>
            <a:pPr lvl="1"/>
            <a:r>
              <a:rPr lang="en-US" dirty="0"/>
              <a:t>Set the final simulation time</a:t>
            </a:r>
          </a:p>
          <a:p>
            <a:pPr lvl="1"/>
            <a:r>
              <a:rPr lang="en-US" dirty="0"/>
              <a:t>Set the number of threads (capped at 4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Specify how often to save cell plots</a:t>
            </a:r>
          </a:p>
          <a:p>
            <a:pPr lvl="1"/>
            <a:r>
              <a:rPr lang="en-US" dirty="0"/>
              <a:t>Specify how often to save diffusing substrate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BDECC-E661-4C04-A4E9-E75C35036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3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Microenvironment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549AD-6B00-453B-B67B-7B0268E2E5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microenvironment</a:t>
            </a:r>
            <a:r>
              <a:rPr lang="en-US" dirty="0"/>
              <a:t> tab lets you set diffusion options: </a:t>
            </a:r>
          </a:p>
          <a:p>
            <a:pPr lvl="1"/>
            <a:r>
              <a:rPr lang="en-US" dirty="0"/>
              <a:t>For each substrate, set:</a:t>
            </a:r>
          </a:p>
          <a:p>
            <a:pPr lvl="2"/>
            <a:r>
              <a:rPr lang="en-US" dirty="0"/>
              <a:t>diffusion coefficient</a:t>
            </a:r>
          </a:p>
          <a:p>
            <a:pPr lvl="2"/>
            <a:r>
              <a:rPr lang="en-US" dirty="0"/>
              <a:t>decay rate </a:t>
            </a:r>
          </a:p>
          <a:p>
            <a:pPr lvl="2"/>
            <a:r>
              <a:rPr lang="en-US" dirty="0"/>
              <a:t>initial condition</a:t>
            </a:r>
          </a:p>
          <a:p>
            <a:pPr lvl="3"/>
            <a:r>
              <a:rPr lang="en-US" dirty="0"/>
              <a:t>applied uniformly throughout the domain</a:t>
            </a:r>
          </a:p>
          <a:p>
            <a:pPr lvl="2"/>
            <a:r>
              <a:rPr lang="en-US" dirty="0"/>
              <a:t>Dirichlet boundary condition</a:t>
            </a:r>
          </a:p>
          <a:p>
            <a:pPr lvl="3"/>
            <a:r>
              <a:rPr lang="en-US" dirty="0"/>
              <a:t>applied uniformly to the boundary </a:t>
            </a:r>
          </a:p>
          <a:p>
            <a:pPr lvl="3"/>
            <a:r>
              <a:rPr lang="en-US" dirty="0"/>
              <a:t>"uncheck" to disable this and revert to Neumann (zero flux) conditions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Enable or disable calculation of substrate gradients</a:t>
            </a:r>
          </a:p>
          <a:p>
            <a:pPr lvl="2"/>
            <a:r>
              <a:rPr lang="en-US" dirty="0"/>
              <a:t>needed for cell chemotaxis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Enable or disable full tracking of internalized substrates in each cell</a:t>
            </a:r>
          </a:p>
          <a:p>
            <a:pPr lvl="2"/>
            <a:r>
              <a:rPr lang="en-US" dirty="0"/>
              <a:t>needed for some models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13A47-95DC-4B15-A1B5-E11C8EB1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83293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</TotalTime>
  <Words>961</Words>
  <Application>Microsoft Office PowerPoint</Application>
  <PresentationFormat>On-screen Show (16:9)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</vt:lpstr>
      <vt:lpstr>Wingdings</vt:lpstr>
      <vt:lpstr>Macklin Lab (IU v7)</vt:lpstr>
      <vt:lpstr>Lesson 2: How to use a PhysiCell nanoHUB app</vt:lpstr>
      <vt:lpstr>nanoHUB Account</vt:lpstr>
      <vt:lpstr>Goals</vt:lpstr>
      <vt:lpstr>Tools versus Apps</vt:lpstr>
      <vt:lpstr>Sample nanoHUB app: biorobots</vt:lpstr>
      <vt:lpstr>Splash screen and launching the tool</vt:lpstr>
      <vt:lpstr>About tab</vt:lpstr>
      <vt:lpstr>Config basics</vt:lpstr>
      <vt:lpstr>Microenvironment</vt:lpstr>
      <vt:lpstr>User parameters</vt:lpstr>
      <vt:lpstr>Running</vt:lpstr>
      <vt:lpstr>Simulation output</vt:lpstr>
      <vt:lpstr>Downloading simulation plots and data</vt:lpstr>
      <vt:lpstr>PowerPoint Presentation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265</cp:revision>
  <cp:lastPrinted>2016-10-13T20:36:44Z</cp:lastPrinted>
  <dcterms:created xsi:type="dcterms:W3CDTF">2017-08-25T15:45:43Z</dcterms:created>
  <dcterms:modified xsi:type="dcterms:W3CDTF">2019-11-24T21:50:20Z</dcterms:modified>
</cp:coreProperties>
</file>