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7" r:id="rId2"/>
    <p:sldId id="262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7" r:id="rId12"/>
    <p:sldId id="266" r:id="rId13"/>
    <p:sldId id="267" r:id="rId14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klin, Paul" initials="MP" lastIdx="1" clrIdx="0">
    <p:extLst>
      <p:ext uri="{19B8F6BF-5375-455C-9EA6-DF929625EA0E}">
        <p15:presenceInfo xmlns:p15="http://schemas.microsoft.com/office/powerpoint/2012/main" userId="S-1-5-21-1085031214-1292428093-527237240-18195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102" y="7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1T09:26:46.678" idx="1">
    <p:pos x="10" y="10"/>
    <p:text>Here's where we would splice in Drew's previous video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11/11/2019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43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physicell-training/02-How-to-nanoHUB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ysicell-training/master-list" TargetMode="External"/><Relationship Id="rId2" Type="http://schemas.openxmlformats.org/officeDocument/2006/relationships/hyperlink" Target="https://www.github.com/PhysiCell-Trainin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anohub.org/too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anohub.org/register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Module </a:t>
            </a:r>
            <a:r>
              <a:rPr lang="en-US" dirty="0" smtClean="0">
                <a:solidFill>
                  <a:schemeClr val="tx1"/>
                </a:solidFill>
              </a:rPr>
              <a:t>02:</a:t>
            </a:r>
            <a:r>
              <a:rPr lang="en-US" dirty="0" smtClean="0"/>
              <a:t> How to use a </a:t>
            </a:r>
            <a:r>
              <a:rPr lang="en-US" dirty="0" err="1" smtClean="0"/>
              <a:t>PhysiCell</a:t>
            </a:r>
            <a:r>
              <a:rPr lang="en-US" dirty="0" smtClean="0"/>
              <a:t> </a:t>
            </a:r>
            <a:r>
              <a:rPr lang="en-US" dirty="0" err="1" smtClean="0"/>
              <a:t>nanoHUB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Paul Macklin, Ph.D.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@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MathCancer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u="sng" dirty="0"/>
              <a:t>last updated</a:t>
            </a:r>
            <a:r>
              <a:rPr lang="en-US" sz="1800" dirty="0"/>
              <a:t>: November </a:t>
            </a:r>
            <a:r>
              <a:rPr lang="en-US" sz="1800" dirty="0" smtClean="0"/>
              <a:t>11, </a:t>
            </a:r>
            <a:r>
              <a:rPr lang="en-US" sz="1800" dirty="0"/>
              <a:t>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589148" y="3025746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4695" y="57090"/>
            <a:ext cx="4206280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/>
              <a:t>Slides, videos, links and more:</a:t>
            </a:r>
          </a:p>
          <a:p>
            <a:r>
              <a:rPr lang="en-US" dirty="0" smtClean="0">
                <a:hlinkClick r:id="rId4"/>
              </a:rPr>
              <a:t>https://github.com/physicell-training/02-How-to-nanoHUB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simulation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31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49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B99157-DA0D-4841-A580-62EFB758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307B35-8D84-4BA2-8128-A71EB12F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Super fast:</a:t>
            </a:r>
            <a:r>
              <a:rPr lang="en-US" dirty="0"/>
              <a:t> </a:t>
            </a:r>
            <a:r>
              <a:rPr lang="en-US"/>
              <a:t>	</a:t>
            </a:r>
            <a:r>
              <a:rPr lang="en-US" smtClean="0"/>
              <a:t>	Please </a:t>
            </a:r>
            <a:r>
              <a:rPr lang="en-US" dirty="0"/>
              <a:t>proceed to 02 	</a:t>
            </a:r>
            <a:br>
              <a:rPr lang="en-US" dirty="0"/>
            </a:br>
            <a:r>
              <a:rPr lang="en-US" dirty="0"/>
              <a:t>			(How to use a PhysiCell App on </a:t>
            </a:r>
            <a:r>
              <a:rPr lang="en-US" dirty="0" err="1"/>
              <a:t>nanoHUB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Intermediate: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	Please proceed to 02</a:t>
            </a:r>
            <a:br>
              <a:rPr lang="en-US" dirty="0"/>
            </a:br>
            <a:r>
              <a:rPr lang="en-US" dirty="0"/>
              <a:t>			(How to use a PhysiCell App on </a:t>
            </a:r>
            <a:r>
              <a:rPr lang="en-US" dirty="0" err="1"/>
              <a:t>nanoHUB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Full training:</a:t>
            </a:r>
            <a:r>
              <a:rPr lang="en-US" dirty="0"/>
              <a:t> 	Please proceed to 02</a:t>
            </a:r>
            <a:br>
              <a:rPr lang="en-US" dirty="0"/>
            </a:br>
            <a:r>
              <a:rPr lang="en-US" dirty="0"/>
              <a:t>			(How to use a PhysiCell App on </a:t>
            </a:r>
            <a:r>
              <a:rPr lang="en-US" dirty="0" err="1"/>
              <a:t>nanoHUB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://www.github.com/</a:t>
            </a:r>
            <a:r>
              <a:rPr lang="en-US" dirty="0" err="1">
                <a:hlinkClick r:id="rId2"/>
              </a:rPr>
              <a:t>PhysiCell</a:t>
            </a:r>
            <a:r>
              <a:rPr lang="en-US" dirty="0">
                <a:hlinkClick r:id="rId2"/>
              </a:rPr>
              <a:t>-Training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....</a:t>
            </a:r>
          </a:p>
          <a:p>
            <a:pPr marL="0" indent="0">
              <a:buNone/>
            </a:pPr>
            <a:r>
              <a:rPr lang="en-US" b="1" dirty="0" smtClean="0"/>
              <a:t>More materials:</a:t>
            </a:r>
            <a:r>
              <a:rPr lang="en-US" dirty="0" smtClean="0"/>
              <a:t> 	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github.com/physicell-training/master-list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97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0150-243D-484C-B3C5-3BEC33D6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F795-1A2F-4998-9877-A5DD4373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Module Planning:</a:t>
            </a:r>
            <a:r>
              <a:rPr lang="en-US" dirty="0"/>
              <a:t>	Paul </a:t>
            </a:r>
            <a:r>
              <a:rPr lang="en-US" dirty="0" smtClean="0"/>
              <a:t>Macklin, Drew Willis</a:t>
            </a:r>
            <a:r>
              <a:rPr lang="en-US" baseline="30000" dirty="0" smtClean="0"/>
              <a:t>*</a:t>
            </a:r>
            <a:r>
              <a:rPr lang="en-US" dirty="0" smtClean="0"/>
              <a:t>, Randy </a:t>
            </a:r>
            <a:r>
              <a:rPr lang="en-US" dirty="0" err="1" smtClean="0"/>
              <a:t>Heiland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Slides: </a:t>
            </a:r>
            <a:r>
              <a:rPr lang="en-US" dirty="0"/>
              <a:t>	Paul </a:t>
            </a:r>
            <a:r>
              <a:rPr lang="en-US" dirty="0" smtClean="0"/>
              <a:t>Macklin, Drew Willis, Randy </a:t>
            </a:r>
            <a:r>
              <a:rPr lang="en-US" dirty="0" err="1" smtClean="0"/>
              <a:t>Heiland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Recording:</a:t>
            </a:r>
            <a:r>
              <a:rPr lang="en-US" dirty="0"/>
              <a:t>	Paul </a:t>
            </a:r>
            <a:r>
              <a:rPr lang="en-US" dirty="0" smtClean="0"/>
              <a:t>Macklin, others? 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Post-production:</a:t>
            </a:r>
            <a:r>
              <a:rPr lang="en-US" dirty="0"/>
              <a:t>	Paul Macklin, Drew Willis</a:t>
            </a:r>
            <a:r>
              <a:rPr lang="en-US" baseline="30000" dirty="0"/>
              <a:t>*</a:t>
            </a:r>
            <a:r>
              <a:rPr lang="en-US" dirty="0"/>
              <a:t>, Kali Konstantinopoulos</a:t>
            </a:r>
            <a:r>
              <a:rPr lang="en-US" baseline="30000" dirty="0"/>
              <a:t>*</a:t>
            </a:r>
            <a:r>
              <a:rPr lang="en-US" dirty="0"/>
              <a:t> 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Microapps:</a:t>
            </a:r>
            <a:r>
              <a:rPr lang="en-US" dirty="0"/>
              <a:t> </a:t>
            </a:r>
            <a:r>
              <a:rPr lang="en-US"/>
              <a:t>	</a:t>
            </a:r>
            <a:r>
              <a:rPr lang="en-US" smtClean="0">
                <a:hlinkClick r:id="rId2"/>
              </a:rPr>
              <a:t>https://www.nanohub.org/tools/</a:t>
            </a:r>
            <a:r>
              <a:rPr lang="en-US" smtClean="0"/>
              <a:t>??? </a:t>
            </a:r>
            <a:endParaRPr lang="en-US" dirty="0"/>
          </a:p>
          <a:p>
            <a:pPr marL="171450" lvl="1" indent="0">
              <a:buNone/>
            </a:pPr>
            <a:r>
              <a:rPr lang="en-US" dirty="0"/>
              <a:t>* denotes undergraduate researcher </a:t>
            </a:r>
          </a:p>
          <a:p>
            <a:pPr marL="0" indent="0">
              <a:buNone/>
            </a:pPr>
            <a:endParaRPr lang="en-US" sz="18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rgbClr val="990000"/>
                </a:solidFill>
              </a:rPr>
              <a:t>Funding</a:t>
            </a:r>
            <a:r>
              <a:rPr lang="en-US" b="1" dirty="0">
                <a:solidFill>
                  <a:srgbClr val="99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500" b="1" dirty="0"/>
              <a:t>PhysiCell Development: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Breast Cancer Research Foundation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Jayne </a:t>
            </a:r>
            <a:r>
              <a:rPr lang="en-US" dirty="0" err="1"/>
              <a:t>Koskinas</a:t>
            </a:r>
            <a:r>
              <a:rPr lang="en-US" dirty="0"/>
              <a:t> Ted </a:t>
            </a:r>
            <a:r>
              <a:rPr lang="en-US" dirty="0" err="1"/>
              <a:t>Giovanis</a:t>
            </a:r>
            <a:r>
              <a:rPr lang="en-US" dirty="0"/>
              <a:t> Foundation for Health and Policy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Cancer Institute (U01CA232137)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Science Foundation (1720625)</a:t>
            </a:r>
          </a:p>
          <a:p>
            <a:pPr marL="0" indent="0">
              <a:buNone/>
            </a:pPr>
            <a:r>
              <a:rPr lang="en-US" sz="2500" b="1" dirty="0"/>
              <a:t>Training materials:</a:t>
            </a:r>
          </a:p>
          <a:p>
            <a:pPr marL="0" indent="0">
              <a:buNone/>
            </a:pPr>
            <a:r>
              <a:rPr lang="en-US" dirty="0"/>
              <a:t>* Administrative supplement to NCI U01CA232137 (Year 2)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174695-89D4-40D3-8FD9-E53B4CA5967B}"/>
              </a:ext>
            </a:extLst>
          </p:cNvPr>
          <p:cNvGrpSpPr/>
          <p:nvPr/>
        </p:nvGrpSpPr>
        <p:grpSpPr>
          <a:xfrm>
            <a:off x="2809092" y="2331720"/>
            <a:ext cx="5811498" cy="480060"/>
            <a:chOff x="2085261" y="3996690"/>
            <a:chExt cx="5811498" cy="4800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CB15AE-9E04-4752-9F7A-E88C96D20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6" name="Picture 2" descr="https://sbtc.org/wp-content/uploads/2019/03/nci_case_logo_314056_284_5_v1-1200x600-1200x500.jpg">
              <a:extLst>
                <a:ext uri="{FF2B5EF4-FFF2-40B4-BE49-F238E27FC236}">
                  <a16:creationId xmlns:a16="http://schemas.microsoft.com/office/drawing/2014/main" id="{6F4A0FA6-7A66-4D0E-9B3D-0EEF8A0C56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www.nsf.gov/images/logos/NSF_4-Color_bitmap_Logo.png">
              <a:extLst>
                <a:ext uri="{FF2B5EF4-FFF2-40B4-BE49-F238E27FC236}">
                  <a16:creationId xmlns:a16="http://schemas.microsoft.com/office/drawing/2014/main" id="{06FBA1A6-F77B-43D9-8E4D-307AF2C90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jktgfoundation.org/images/common/logo.jpg">
              <a:extLst>
                <a:ext uri="{FF2B5EF4-FFF2-40B4-BE49-F238E27FC236}">
                  <a16:creationId xmlns:a16="http://schemas.microsoft.com/office/drawing/2014/main" id="{17D8E991-8BCE-47B3-8B81-EBAD0454B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0449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34C3-2C9D-4D16-A50C-F324838A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nanoHUB</a:t>
            </a:r>
            <a:r>
              <a:rPr lang="en-US" dirty="0"/>
              <a:t>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96FF-4275-4A0D-907C-2930EBAB39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These tutorials use cloud-hosted PhysiCell models on nanoHUB.org. </a:t>
            </a:r>
          </a:p>
          <a:p>
            <a:r>
              <a:rPr lang="en-US" dirty="0" err="1"/>
              <a:t>nanoHUB</a:t>
            </a:r>
            <a:r>
              <a:rPr lang="en-US" dirty="0"/>
              <a:t> is </a:t>
            </a:r>
            <a:r>
              <a:rPr lang="en-US" b="1" dirty="0"/>
              <a:t>free</a:t>
            </a:r>
            <a:r>
              <a:rPr lang="en-US" dirty="0"/>
              <a:t>, but it requires a one-time registration.</a:t>
            </a:r>
          </a:p>
          <a:p>
            <a:r>
              <a:rPr lang="en-US" b="1" u="sng" dirty="0"/>
              <a:t>Steps</a:t>
            </a:r>
            <a:r>
              <a:rPr lang="en-US" b="1" dirty="0"/>
              <a:t>: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Visit </a:t>
            </a:r>
            <a:r>
              <a:rPr lang="en-US" dirty="0">
                <a:hlinkClick r:id="rId2"/>
              </a:rPr>
              <a:t>https://nanohub.org/register</a:t>
            </a:r>
            <a:r>
              <a:rPr lang="en-US" dirty="0"/>
              <a:t>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Choose "Sign in with Google"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Choose a Google account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Click "No" (so it doesn't try to associate with some other </a:t>
            </a:r>
            <a:r>
              <a:rPr lang="en-US" dirty="0" err="1"/>
              <a:t>nanoHIB</a:t>
            </a:r>
            <a:r>
              <a:rPr lang="en-US" dirty="0"/>
              <a:t> account)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Finish filling in details, and you're done!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Use your google account to sign in in the future.  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086E5C-0270-45C9-ACF6-AD0559D215EF}"/>
              </a:ext>
            </a:extLst>
          </p:cNvPr>
          <p:cNvGrpSpPr/>
          <p:nvPr/>
        </p:nvGrpSpPr>
        <p:grpSpPr>
          <a:xfrm>
            <a:off x="5159813" y="726413"/>
            <a:ext cx="3307995" cy="1828801"/>
            <a:chOff x="4994868" y="866226"/>
            <a:chExt cx="3307995" cy="182880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4F50DD-9F38-4541-B918-3232622F6EC6}"/>
                </a:ext>
              </a:extLst>
            </p:cNvPr>
            <p:cNvSpPr txBox="1"/>
            <p:nvPr/>
          </p:nvSpPr>
          <p:spPr>
            <a:xfrm>
              <a:off x="4994868" y="866226"/>
              <a:ext cx="29976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b="1" dirty="0"/>
                <a:t>2 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0A5B62-8DF2-4261-A583-DE8203B23ADF}"/>
                </a:ext>
              </a:extLst>
            </p:cNvPr>
            <p:cNvGrpSpPr/>
            <p:nvPr/>
          </p:nvGrpSpPr>
          <p:grpSpPr>
            <a:xfrm>
              <a:off x="5294630" y="866227"/>
              <a:ext cx="3008233" cy="1828800"/>
              <a:chOff x="5294630" y="866227"/>
              <a:chExt cx="3008233" cy="18288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D06138C-D44D-4ABC-BBDD-3ACC5B7B7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4630" y="866227"/>
                <a:ext cx="3008233" cy="1828800"/>
              </a:xfrm>
              <a:prstGeom prst="rect">
                <a:avLst/>
              </a:prstGeom>
            </p:spPr>
          </p:pic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90FC17B-8A82-4CBC-A328-60F70264A9B4}"/>
                  </a:ext>
                </a:extLst>
              </p:cNvPr>
              <p:cNvSpPr/>
              <p:nvPr/>
            </p:nvSpPr>
            <p:spPr>
              <a:xfrm>
                <a:off x="5353050" y="2149475"/>
                <a:ext cx="2193925" cy="2571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ED6CDA-25A2-4DBF-8DF9-A288C79F0BCB}"/>
              </a:ext>
            </a:extLst>
          </p:cNvPr>
          <p:cNvGrpSpPr/>
          <p:nvPr/>
        </p:nvGrpSpPr>
        <p:grpSpPr>
          <a:xfrm>
            <a:off x="4952299" y="2839253"/>
            <a:ext cx="1671362" cy="1371600"/>
            <a:chOff x="4796440" y="2965450"/>
            <a:chExt cx="1671362" cy="13716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4AED0E-A7B7-4557-AD1F-A19DDD2352B7}"/>
                </a:ext>
              </a:extLst>
            </p:cNvPr>
            <p:cNvSpPr txBox="1"/>
            <p:nvPr/>
          </p:nvSpPr>
          <p:spPr>
            <a:xfrm>
              <a:off x="4796440" y="2965450"/>
              <a:ext cx="29976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b="1" dirty="0"/>
                <a:t>3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75DC1FD-3933-4CD7-855C-CF0214EE8914}"/>
                </a:ext>
              </a:extLst>
            </p:cNvPr>
            <p:cNvGrpSpPr/>
            <p:nvPr/>
          </p:nvGrpSpPr>
          <p:grpSpPr>
            <a:xfrm>
              <a:off x="5096202" y="2965450"/>
              <a:ext cx="1371600" cy="1371600"/>
              <a:chOff x="5096202" y="2965450"/>
              <a:chExt cx="1371600" cy="137160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ED30853-4D46-4CAF-BBB7-B140B9E071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7578" r="21630"/>
              <a:stretch/>
            </p:blipFill>
            <p:spPr>
              <a:xfrm>
                <a:off x="5096202" y="2965450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04395A0-4D19-499E-985A-51D8A934F946}"/>
                  </a:ext>
                </a:extLst>
              </p:cNvPr>
              <p:cNvSpPr/>
              <p:nvPr/>
            </p:nvSpPr>
            <p:spPr>
              <a:xfrm>
                <a:off x="5294629" y="3541882"/>
                <a:ext cx="1045845" cy="2571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C7CDF6-3C93-4293-837B-468C9D06DFB5}"/>
              </a:ext>
            </a:extLst>
          </p:cNvPr>
          <p:cNvGrpSpPr/>
          <p:nvPr/>
        </p:nvGrpSpPr>
        <p:grpSpPr>
          <a:xfrm>
            <a:off x="7003961" y="2839253"/>
            <a:ext cx="1671362" cy="1371600"/>
            <a:chOff x="7003961" y="2829728"/>
            <a:chExt cx="1671362" cy="13716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DB8658D-945D-42A0-9C41-B84DBE50AE55}"/>
                </a:ext>
              </a:extLst>
            </p:cNvPr>
            <p:cNvGrpSpPr/>
            <p:nvPr/>
          </p:nvGrpSpPr>
          <p:grpSpPr>
            <a:xfrm>
              <a:off x="7003961" y="2829728"/>
              <a:ext cx="1671362" cy="1371600"/>
              <a:chOff x="7003961" y="2958219"/>
              <a:chExt cx="1671362" cy="13716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A337EE1-5C03-4C13-AC31-455CF12AAB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577" r="21630"/>
              <a:stretch/>
            </p:blipFill>
            <p:spPr>
              <a:xfrm>
                <a:off x="7303723" y="2958219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A3C98E-38FC-4963-A608-C6C5437082B0}"/>
                  </a:ext>
                </a:extLst>
              </p:cNvPr>
              <p:cNvSpPr txBox="1"/>
              <p:nvPr/>
            </p:nvSpPr>
            <p:spPr>
              <a:xfrm>
                <a:off x="7003961" y="2958219"/>
                <a:ext cx="299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1" dirty="0"/>
                  <a:t>4 </a:t>
                </a: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B336B81-115C-44AB-ABF4-B3D44E686BB6}"/>
                </a:ext>
              </a:extLst>
            </p:cNvPr>
            <p:cNvSpPr/>
            <p:nvPr/>
          </p:nvSpPr>
          <p:spPr>
            <a:xfrm>
              <a:off x="7546975" y="3586584"/>
              <a:ext cx="517347" cy="19674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229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nanoHUB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 suggest </a:t>
            </a:r>
            <a:r>
              <a:rPr lang="en-US" dirty="0" err="1" smtClean="0"/>
              <a:t>pcISA</a:t>
            </a:r>
            <a:r>
              <a:rPr lang="en-US" dirty="0" smtClean="0"/>
              <a:t> or pc4cancerbots </a:t>
            </a:r>
          </a:p>
          <a:p>
            <a:r>
              <a:rPr lang="en-US" dirty="0" smtClean="0"/>
              <a:t>Something fast but reasonably interesting.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5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Splash screen and launching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5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7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3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7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Out: Cell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7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Out: Substrate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11145"/>
      </p:ext>
    </p:extLst>
  </p:cSld>
  <p:clrMapOvr>
    <a:masterClrMapping/>
  </p:clrMapOvr>
</p:sld>
</file>

<file path=ppt/theme/theme1.xml><?xml version="1.0" encoding="utf-8"?>
<a:theme xmlns:a="http://schemas.openxmlformats.org/drawingml/2006/main" name="Macklin Lab (IU v7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</TotalTime>
  <Words>161</Words>
  <Application>Microsoft Office PowerPoint</Application>
  <PresentationFormat>On-screen Show (16:9)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MS PGothic</vt:lpstr>
      <vt:lpstr>Arial</vt:lpstr>
      <vt:lpstr>Calibri</vt:lpstr>
      <vt:lpstr>Courier</vt:lpstr>
      <vt:lpstr>Wingdings</vt:lpstr>
      <vt:lpstr>Macklin Lab (IU v7)</vt:lpstr>
      <vt:lpstr>Module 02: How to use a PhysiCell nanoHUB app</vt:lpstr>
      <vt:lpstr>nanoHUB Account</vt:lpstr>
      <vt:lpstr>Sample nanoHUB app</vt:lpstr>
      <vt:lpstr>Splash screen and launching tool</vt:lpstr>
      <vt:lpstr>About tab</vt:lpstr>
      <vt:lpstr>Config basics</vt:lpstr>
      <vt:lpstr>User parameters</vt:lpstr>
      <vt:lpstr>Out: Cell Plots</vt:lpstr>
      <vt:lpstr>Out: Substrate Plots</vt:lpstr>
      <vt:lpstr>Downloading simulation plots</vt:lpstr>
      <vt:lpstr>PowerPoint Presentation</vt:lpstr>
      <vt:lpstr>Next steps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Macklin, Paul</cp:lastModifiedBy>
  <cp:revision>192</cp:revision>
  <cp:lastPrinted>2016-10-13T20:36:44Z</cp:lastPrinted>
  <dcterms:created xsi:type="dcterms:W3CDTF">2017-08-25T15:45:43Z</dcterms:created>
  <dcterms:modified xsi:type="dcterms:W3CDTF">2019-11-11T14:27:53Z</dcterms:modified>
</cp:coreProperties>
</file>