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76" r:id="rId11"/>
    <p:sldId id="277" r:id="rId12"/>
    <p:sldId id="278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5:58:28.0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97 8 0,'0'0'70'16,"0"0"-27"-16,0 0 2 16,0 0-24-16,0 0 9 15,0 0-14-15,-44-52 17 16,40 47-17-16,0-1-6 16,-3 3 5-16,3 0 5 0,-3-1 12 15,2 1-27-15,1-1-4 16,-2 1 18-16,2 1-11 15,-1-1 2-15,2-1 4 16,-3 1-5-16,5 1-4 16,-3 1 1-16,4 1-4 15,0 0-2-15,0 0 0 16,0 0-28-16,0 1-66 16,0 10 17-16,0 1 16 15,0-4 23-15,0-6-3 16,0-1-16-16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2T06:07:36.6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107 98 8 0,'0'0'70'16,"0"0"-27"-16,0 0 2 16,0 0-24-16,0 0 9 15,0 0-14-15,-44-53 17 16,40 49-17-16,0-2-6 16,-3 2 5-16,3 1 5 0,-3 0 12 15,2-1-27-15,1 0-4 16,-2 1 18-16,2 2-11 15,-1-3 2-15,2 0 4 16,-3 1-5-16,5 1-4 16,-3 1 1-16,4 1-4 15,0 0-2-15,0 0 0 16,0 0-28-16,0 1-66 16,0 10 17-16,0 1 16 15,0-4 23-15,0-6-3 16,0 0-16-16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F4D65-DA9C-4D5C-ACB8-C3CBB5D3F1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4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3:</a:t>
            </a:r>
            <a:r>
              <a:rPr lang="en-US" dirty="0"/>
              <a:t> What is an agent-based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https://github.com/physicell-training/03-What-is-ABM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6685F81-5590-41EE-9377-0E9D7A85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agent-based modeling?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F4ABE2-1AB1-4B94-9120-5FCE6AAF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cell is treated as a separate software object (an </a:t>
            </a:r>
            <a:r>
              <a:rPr lang="en-US" b="1" dirty="0"/>
              <a:t>agent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Internal data (an internal state)	</a:t>
            </a:r>
          </a:p>
          <a:p>
            <a:pPr lvl="2"/>
            <a:r>
              <a:rPr lang="en-US" dirty="0"/>
              <a:t>Position, Size, Cycle State, molecular variables, …. </a:t>
            </a:r>
          </a:p>
          <a:p>
            <a:pPr lvl="1"/>
            <a:r>
              <a:rPr lang="en-US" dirty="0"/>
              <a:t>Cellular processes </a:t>
            </a:r>
          </a:p>
          <a:p>
            <a:pPr lvl="2"/>
            <a:r>
              <a:rPr lang="en-US" dirty="0"/>
              <a:t>Cycling, Death, Motility, Growth, Adhesion, … </a:t>
            </a:r>
          </a:p>
          <a:p>
            <a:pPr lvl="1"/>
            <a:endParaRPr lang="en-US" dirty="0"/>
          </a:p>
          <a:p>
            <a:r>
              <a:rPr lang="en-US" dirty="0"/>
              <a:t>Virtual cells move a simulated virtual </a:t>
            </a:r>
            <a:r>
              <a:rPr lang="en-US" b="1" dirty="0"/>
              <a:t>(micro)environment</a:t>
            </a:r>
          </a:p>
          <a:p>
            <a:pPr lvl="1"/>
            <a:r>
              <a:rPr lang="en-US" dirty="0"/>
              <a:t>Generally liquid (e.g., water or interstitial fluid)</a:t>
            </a:r>
          </a:p>
          <a:p>
            <a:pPr lvl="1"/>
            <a:r>
              <a:rPr lang="en-US" dirty="0"/>
              <a:t>Chemical movement (oxygen, glucose, signaling factors)</a:t>
            </a:r>
          </a:p>
          <a:p>
            <a:pPr lvl="2"/>
            <a:r>
              <a:rPr lang="en-US" dirty="0"/>
              <a:t>Typically diffusion -- solve partial differential equations (PDEs)</a:t>
            </a:r>
          </a:p>
          <a:p>
            <a:pPr lvl="2"/>
            <a:r>
              <a:rPr lang="en-US" dirty="0"/>
              <a:t>May also require advection for environments with flow </a:t>
            </a:r>
          </a:p>
          <a:p>
            <a:pPr lvl="1"/>
            <a:r>
              <a:rPr lang="en-US" dirty="0"/>
              <a:t>May include mechanical structures like extracellular matrix (ECM)</a:t>
            </a:r>
          </a:p>
          <a:p>
            <a:pPr lvl="2"/>
            <a:r>
              <a:rPr lang="en-US" dirty="0"/>
              <a:t>Finite element methods or related methods</a:t>
            </a:r>
          </a:p>
          <a:p>
            <a:pPr lvl="2"/>
            <a:endParaRPr lang="en-US" dirty="0"/>
          </a:p>
          <a:p>
            <a:r>
              <a:rPr lang="en-US" dirty="0"/>
              <a:t>This fits the classic definition of an </a:t>
            </a:r>
            <a:r>
              <a:rPr lang="en-US" b="1" dirty="0"/>
              <a:t>intelligent system</a:t>
            </a:r>
          </a:p>
          <a:p>
            <a:pPr lvl="1"/>
            <a:r>
              <a:rPr lang="en-US" dirty="0"/>
              <a:t>Autonomous cell agents sense their (virtual) environment, make decisions based on the signals, and change behavior (cycle, remodel,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A753A-1618-4DA6-AE16-126CB79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1D41EF-77C9-4EDA-B2A4-FEF815B9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 parameters</a:t>
            </a:r>
          </a:p>
          <a:p>
            <a:r>
              <a:rPr lang="en-US" dirty="0"/>
              <a:t>Set up microenvironment</a:t>
            </a:r>
          </a:p>
          <a:p>
            <a:pPr lvl="1"/>
            <a:r>
              <a:rPr lang="en-US" dirty="0"/>
              <a:t>Create meshes, initialize chemical substrates, diffusion solvers, etc. </a:t>
            </a:r>
          </a:p>
          <a:p>
            <a:r>
              <a:rPr lang="en-US" dirty="0"/>
              <a:t>Set up cell agents</a:t>
            </a:r>
          </a:p>
          <a:p>
            <a:pPr lvl="1"/>
            <a:r>
              <a:rPr lang="en-US" dirty="0"/>
              <a:t>Define all cell types</a:t>
            </a:r>
          </a:p>
          <a:p>
            <a:pPr lvl="1"/>
            <a:r>
              <a:rPr lang="en-US" dirty="0"/>
              <a:t>Instantiate cells</a:t>
            </a:r>
          </a:p>
          <a:p>
            <a:r>
              <a:rPr lang="en-US" dirty="0"/>
              <a:t>For each time:</a:t>
            </a:r>
          </a:p>
          <a:p>
            <a:pPr lvl="1"/>
            <a:r>
              <a:rPr lang="en-US" dirty="0"/>
              <a:t>Update microenvironment</a:t>
            </a:r>
          </a:p>
          <a:p>
            <a:pPr lvl="2"/>
            <a:r>
              <a:rPr lang="en-US" dirty="0"/>
              <a:t>Solve reaction-diffusion equations (as needed)</a:t>
            </a:r>
          </a:p>
          <a:p>
            <a:pPr lvl="2"/>
            <a:r>
              <a:rPr lang="en-US" dirty="0"/>
              <a:t>Solve tissue mechanics (as needed)</a:t>
            </a:r>
          </a:p>
          <a:p>
            <a:pPr lvl="1"/>
            <a:r>
              <a:rPr lang="en-US" dirty="0"/>
              <a:t>Update each cell's state</a:t>
            </a:r>
          </a:p>
          <a:p>
            <a:pPr lvl="2"/>
            <a:r>
              <a:rPr lang="en-US" dirty="0"/>
              <a:t>Sample environment</a:t>
            </a:r>
          </a:p>
          <a:p>
            <a:pPr lvl="2"/>
            <a:r>
              <a:rPr lang="en-US" dirty="0"/>
              <a:t>Run signaling model (as needed)</a:t>
            </a:r>
          </a:p>
          <a:p>
            <a:pPr lvl="2"/>
            <a:r>
              <a:rPr lang="en-US" dirty="0"/>
              <a:t>Update behavioral parameters based on signaling model and sampled environment</a:t>
            </a:r>
          </a:p>
          <a:p>
            <a:pPr lvl="2"/>
            <a:r>
              <a:rPr lang="en-US" dirty="0"/>
              <a:t>Run cell process models (growth, cycling, death, …)</a:t>
            </a:r>
          </a:p>
          <a:p>
            <a:pPr lvl="1"/>
            <a:r>
              <a:rPr lang="en-US" dirty="0"/>
              <a:t>Calculate cell velocities</a:t>
            </a:r>
          </a:p>
          <a:p>
            <a:pPr lvl="1"/>
            <a:r>
              <a:rPr lang="en-US" dirty="0"/>
              <a:t>Update cell positions </a:t>
            </a:r>
          </a:p>
          <a:p>
            <a:pPr lvl="1"/>
            <a:r>
              <a:rPr lang="en-US" dirty="0"/>
              <a:t>Advance 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</a:t>
            </a:r>
            <a:r>
              <a:rPr lang="en-US"/>
              <a:t>to 4 </a:t>
            </a:r>
            <a:r>
              <a:rPr lang="en-US" dirty="0"/>
              <a:t>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</a:t>
            </a:r>
            <a:r>
              <a:rPr lang="en-US" dirty="0"/>
              <a:t>??? 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xmlns="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xmlns="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xmlns="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Here, “discrete” applies to discrete mathematics: </a:t>
            </a:r>
          </a:p>
          <a:p>
            <a:pPr lvl="1"/>
            <a:r>
              <a:rPr lang="en-US" b="1" dirty="0" smtClean="0"/>
              <a:t>ODEs:</a:t>
            </a:r>
            <a:r>
              <a:rPr lang="en-US" dirty="0" smtClean="0"/>
              <a:t> continuous populations with continuous operations (like a cell population with a birth rate)</a:t>
            </a:r>
          </a:p>
          <a:p>
            <a:pPr lvl="1"/>
            <a:r>
              <a:rPr lang="en-US" b="1" dirty="0" smtClean="0"/>
              <a:t>discrete:</a:t>
            </a:r>
            <a:r>
              <a:rPr lang="en-US" dirty="0"/>
              <a:t> </a:t>
            </a:r>
            <a:r>
              <a:rPr lang="en-US" dirty="0" smtClean="0"/>
              <a:t>distinct individuals with distinct events (like a collection of individual cells, with cell division events)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Well-suited </a:t>
            </a:r>
            <a:r>
              <a:rPr lang="en-US" dirty="0"/>
              <a:t>to agent-based modeling and object-oriented programming: </a:t>
            </a:r>
            <a:endParaRPr lang="en-US" dirty="0" smtClean="0"/>
          </a:p>
          <a:p>
            <a:pPr lvl="1"/>
            <a:r>
              <a:rPr lang="en-US" dirty="0" smtClean="0"/>
              <a:t>Modeling work focuses on individual cells</a:t>
            </a:r>
          </a:p>
          <a:p>
            <a:pPr lvl="1"/>
            <a:r>
              <a:rPr lang="en-US" dirty="0" smtClean="0"/>
              <a:t>Each cell is an independent </a:t>
            </a:r>
            <a:r>
              <a:rPr lang="en-US" i="1" dirty="0" smtClean="0"/>
              <a:t>agent </a:t>
            </a:r>
            <a:r>
              <a:rPr lang="en-US" dirty="0" smtClean="0"/>
              <a:t>that carries its own data, and has its own behavioral rules</a:t>
            </a:r>
          </a:p>
          <a:p>
            <a:pPr lvl="1"/>
            <a:r>
              <a:rPr lang="en-US" b="1" dirty="0" smtClean="0"/>
              <a:t>OOP: </a:t>
            </a:r>
            <a:r>
              <a:rPr lang="en-US" dirty="0" smtClean="0"/>
              <a:t>Define a cell </a:t>
            </a:r>
            <a:r>
              <a:rPr lang="en-US" i="1" dirty="0" smtClean="0"/>
              <a:t>class </a:t>
            </a:r>
            <a:r>
              <a:rPr lang="en-US" dirty="0" smtClean="0"/>
              <a:t>with member data and methods. Each cell is an instance of that class.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 smtClean="0"/>
              <a:t>Agent-based models are a little closer to the biology:</a:t>
            </a:r>
          </a:p>
          <a:p>
            <a:pPr lvl="1"/>
            <a:r>
              <a:rPr lang="en-US" dirty="0" smtClean="0"/>
              <a:t>Focus on coding cells, and changing their behavior</a:t>
            </a:r>
          </a:p>
          <a:p>
            <a:pPr lvl="1"/>
            <a:r>
              <a:rPr lang="en-US" dirty="0" smtClean="0"/>
              <a:t>Specific problems are then a matter of choosing the right rules</a:t>
            </a:r>
          </a:p>
          <a:p>
            <a:pPr lvl="1"/>
            <a:r>
              <a:rPr lang="en-US" dirty="0" smtClean="0"/>
              <a:t>Choose the level of detail: add molecular-scale biology if you need it, etc.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typical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Divide space into a lattice</a:t>
            </a:r>
          </a:p>
          <a:p>
            <a:r>
              <a:rPr lang="en-US" dirty="0" smtClean="0"/>
              <a:t>Each lattice site holds 0 or 1 cell</a:t>
            </a:r>
          </a:p>
          <a:p>
            <a:r>
              <a:rPr lang="en-US" dirty="0" smtClean="0"/>
              <a:t>Update each lattice site based on rules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Very, very fast</a:t>
            </a:r>
          </a:p>
          <a:p>
            <a:r>
              <a:rPr lang="en-US" dirty="0" smtClean="0"/>
              <a:t>Easy to swap in new hypotheses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Lattice effects (&amp; hidden assumptions)</a:t>
            </a:r>
          </a:p>
          <a:p>
            <a:r>
              <a:rPr lang="en-US" dirty="0" smtClean="0"/>
              <a:t>All cells are the same size</a:t>
            </a:r>
          </a:p>
          <a:p>
            <a:r>
              <a:rPr lang="en-US" dirty="0" smtClean="0"/>
              <a:t>No tissue mechanics</a:t>
            </a:r>
          </a:p>
          <a:p>
            <a:r>
              <a:rPr lang="en-US" dirty="0" smtClean="0"/>
              <a:t>Update order biases</a:t>
            </a:r>
          </a:p>
          <a:p>
            <a:pPr lvl="1"/>
            <a:r>
              <a:rPr lang="en-US" dirty="0" smtClean="0"/>
              <a:t>Usually solved with Monte Carlo (random update ordering)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Early qualitative tests of hypotheses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Heiko</a:t>
            </a:r>
            <a:r>
              <a:rPr lang="en-US" dirty="0" smtClean="0"/>
              <a:t> </a:t>
            </a:r>
            <a:r>
              <a:rPr lang="en-US" dirty="0" err="1" smtClean="0"/>
              <a:t>Enderling</a:t>
            </a:r>
            <a:r>
              <a:rPr lang="en-US" dirty="0" smtClean="0"/>
              <a:t>, ARA Anderson, … </a:t>
            </a:r>
            <a:endParaRPr lang="en-US" b="1" dirty="0" smtClean="0"/>
          </a:p>
        </p:txBody>
      </p:sp>
      <p:pic>
        <p:nvPicPr>
          <p:cNvPr id="5122" name="Picture 2" descr="C:\Users\Paul Macklin\Dropbox (USC WCC-CAMM)\talks\2015\LLNL Feb 2015\matlab\output000000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45720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ul Macklin\Dropbox (USC WCC-CAMM)\talks\2015\LLNL Feb 2015\matlab\output000002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8958" b="5000"/>
          <a:stretch/>
        </p:blipFill>
        <p:spPr bwMode="auto">
          <a:xfrm>
            <a:off x="6286500" y="590957"/>
            <a:ext cx="1714500" cy="15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ell_automata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0208" r="8958" b="5000"/>
          <a:stretch/>
        </p:blipFill>
        <p:spPr>
          <a:xfrm>
            <a:off x="5086350" y="2152300"/>
            <a:ext cx="2743200" cy="2417975"/>
          </a:xfrm>
          <a:prstGeom prst="rect">
            <a:avLst/>
          </a:prstGeom>
        </p:spPr>
      </p:pic>
      <p:pic>
        <p:nvPicPr>
          <p:cNvPr id="5124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04" y="800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Potts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Approach:</a:t>
            </a:r>
          </a:p>
          <a:p>
            <a:r>
              <a:rPr lang="en-US" dirty="0" smtClean="0"/>
              <a:t>Smaller mesh: multiple pixels per cell</a:t>
            </a:r>
          </a:p>
          <a:p>
            <a:r>
              <a:rPr lang="en-US" dirty="0" smtClean="0"/>
              <a:t>Minimize a specially-chosen energy</a:t>
            </a:r>
          </a:p>
          <a:p>
            <a:pPr lvl="1"/>
            <a:r>
              <a:rPr lang="en-US" dirty="0" smtClean="0"/>
              <a:t>Randomly try to swap pixels</a:t>
            </a:r>
          </a:p>
          <a:p>
            <a:pPr lvl="1"/>
            <a:r>
              <a:rPr lang="en-US" dirty="0" smtClean="0"/>
              <a:t>Accept if energy is lower</a:t>
            </a:r>
          </a:p>
          <a:p>
            <a:pPr marL="0" indent="0">
              <a:buNone/>
            </a:pPr>
            <a:r>
              <a:rPr lang="en-US" b="1" u="sng" dirty="0" smtClean="0"/>
              <a:t>Pros:</a:t>
            </a:r>
          </a:p>
          <a:p>
            <a:r>
              <a:rPr lang="en-US" dirty="0" smtClean="0"/>
              <a:t>Now we get cell shape and size</a:t>
            </a:r>
          </a:p>
          <a:p>
            <a:r>
              <a:rPr lang="en-US" dirty="0" smtClean="0"/>
              <a:t>More realistic</a:t>
            </a:r>
          </a:p>
          <a:p>
            <a:r>
              <a:rPr lang="en-US" dirty="0" smtClean="0"/>
              <a:t>Mature code: CompuCell3D</a:t>
            </a:r>
          </a:p>
          <a:p>
            <a:pPr marL="0" indent="0">
              <a:buNone/>
            </a:pPr>
            <a:r>
              <a:rPr lang="en-US" b="1" u="sng" dirty="0" smtClean="0"/>
              <a:t>Cons:</a:t>
            </a:r>
          </a:p>
          <a:p>
            <a:r>
              <a:rPr lang="en-US" dirty="0" smtClean="0"/>
              <a:t>No true time: MCS and “temperature”</a:t>
            </a:r>
          </a:p>
          <a:p>
            <a:r>
              <a:rPr lang="en-US" dirty="0" smtClean="0"/>
              <a:t>Have to translate biology into energy</a:t>
            </a:r>
          </a:p>
          <a:p>
            <a:r>
              <a:rPr lang="en-US" dirty="0" smtClean="0"/>
              <a:t>Unexpected correlations can pop up from the global energy</a:t>
            </a:r>
          </a:p>
          <a:p>
            <a:r>
              <a:rPr lang="en-US" dirty="0" smtClean="0"/>
              <a:t>Needs expert coding to be fast </a:t>
            </a:r>
          </a:p>
          <a:p>
            <a:pPr marL="0" indent="0">
              <a:buNone/>
            </a:pPr>
            <a:r>
              <a:rPr lang="en-US" b="1" u="sng" dirty="0" smtClean="0"/>
              <a:t>Ideal use case: </a:t>
            </a:r>
          </a:p>
          <a:p>
            <a:r>
              <a:rPr lang="en-US" dirty="0" smtClean="0"/>
              <a:t>Qualitative tests of hypotheses where mechanics matter</a:t>
            </a:r>
          </a:p>
          <a:p>
            <a:pPr marL="0" indent="0">
              <a:buNone/>
            </a:pPr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James Glazier (CC3D) </a:t>
            </a:r>
          </a:p>
          <a:p>
            <a:r>
              <a:rPr lang="en-US" dirty="0" smtClean="0"/>
              <a:t>Roeland </a:t>
            </a:r>
            <a:r>
              <a:rPr lang="en-US" dirty="0" err="1" smtClean="0"/>
              <a:t>Mercks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Paul Macklin\Dropbox (USC WCC-CAMM)\talks\2015\LLNL Feb 2015\matlab\potts_0000000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4777067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ul Macklin\Dropbox (USC WCC-CAMM)\talks\2015\LLNL Feb 2015\matlab\potts_0000480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r="15227" b="5374"/>
          <a:stretch/>
        </p:blipFill>
        <p:spPr bwMode="auto">
          <a:xfrm>
            <a:off x="6229349" y="685800"/>
            <a:ext cx="1371600" cy="14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otts_start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6667" r="14584" b="5555"/>
          <a:stretch/>
        </p:blipFill>
        <p:spPr>
          <a:xfrm>
            <a:off x="5086350" y="2126578"/>
            <a:ext cx="2400300" cy="2473037"/>
          </a:xfrm>
          <a:prstGeom prst="rect">
            <a:avLst/>
          </a:prstGeom>
        </p:spPr>
      </p:pic>
      <p:pic>
        <p:nvPicPr>
          <p:cNvPr id="4100" name="Picture 4" descr="C:\Users\Paul Macklin\Dropbox (USC WCC-CAMM)\talks\2015\LLNL Feb 2015\graphics\cell_automat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aul Macklin\Dropbox (USC WCC-CAMM)\talks\2015\LLNL Feb 2015\graphics\potts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Cellular automata on irregular meshes</a:t>
            </a:r>
          </a:p>
          <a:p>
            <a:pPr lvl="1"/>
            <a:r>
              <a:rPr lang="en-US" dirty="0" smtClean="0"/>
              <a:t>Use an irregular mesh</a:t>
            </a:r>
          </a:p>
          <a:p>
            <a:pPr lvl="1"/>
            <a:r>
              <a:rPr lang="en-US" dirty="0" smtClean="0"/>
              <a:t>Gets rid of grid bias issues</a:t>
            </a:r>
          </a:p>
          <a:p>
            <a:pPr lvl="1"/>
            <a:r>
              <a:rPr lang="en-US" dirty="0" smtClean="0"/>
              <a:t>But still no control over individual cell sizes</a:t>
            </a:r>
          </a:p>
          <a:p>
            <a:pPr lvl="1"/>
            <a:r>
              <a:rPr lang="en-US" dirty="0" smtClean="0"/>
              <a:t>Still no mechanics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Dirk </a:t>
            </a:r>
            <a:r>
              <a:rPr lang="en-US" dirty="0" err="1" smtClean="0"/>
              <a:t>Drasdo</a:t>
            </a:r>
            <a:endParaRPr lang="en-US" dirty="0" smtClean="0"/>
          </a:p>
          <a:p>
            <a:r>
              <a:rPr lang="en-US" b="1" u="sng" dirty="0" smtClean="0"/>
              <a:t>Lattice-gas</a:t>
            </a:r>
          </a:p>
          <a:p>
            <a:pPr lvl="1"/>
            <a:r>
              <a:rPr lang="en-US" dirty="0" smtClean="0"/>
              <a:t>Treat space as a series of connected boxes</a:t>
            </a:r>
          </a:p>
          <a:p>
            <a:pPr lvl="1"/>
            <a:r>
              <a:rPr lang="en-US" dirty="0" smtClean="0"/>
              <a:t>Each box contains one or more cells</a:t>
            </a:r>
          </a:p>
          <a:p>
            <a:pPr lvl="1"/>
            <a:r>
              <a:rPr lang="en-US" dirty="0" smtClean="0"/>
              <a:t>Pre-defined “channels” for cell movement between boxes</a:t>
            </a:r>
          </a:p>
          <a:p>
            <a:pPr lvl="1"/>
            <a:r>
              <a:rPr lang="en-US" dirty="0" smtClean="0"/>
              <a:t>A nice approach – a bridge towards continuum models</a:t>
            </a:r>
          </a:p>
          <a:p>
            <a:pPr lvl="1"/>
            <a:r>
              <a:rPr lang="en-US" b="1" u="sng" dirty="0" smtClean="0"/>
              <a:t>Good examples</a:t>
            </a:r>
            <a:r>
              <a:rPr lang="en-US" b="1" dirty="0" smtClean="0"/>
              <a:t>:</a:t>
            </a:r>
            <a:r>
              <a:rPr lang="en-US" dirty="0" smtClean="0"/>
              <a:t> Andreas Deutsch</a:t>
            </a:r>
          </a:p>
        </p:txBody>
      </p:sp>
      <p:pic>
        <p:nvPicPr>
          <p:cNvPr id="6146" name="Picture 2" descr="C:\Users\Paul Macklin\Dropbox (USC WCC-CAMM)\talks\2015\LLNL Feb 2015\graphics\irregular_cellular_autom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286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ul Macklin\Dropbox (USC WCC-CAMM)\talks\2015\LLNL Feb 2015\graphics\lattice_g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2890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Vertex-based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Densely packed cells look like polyhedral</a:t>
            </a:r>
          </a:p>
          <a:p>
            <a:pPr lvl="1"/>
            <a:r>
              <a:rPr lang="en-US" dirty="0" smtClean="0"/>
              <a:t>Model the movement of the vertices, instead of the cells</a:t>
            </a:r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Ruth Baker’s work!</a:t>
            </a:r>
            <a:endParaRPr lang="en-US" b="1" dirty="0" smtClean="0"/>
          </a:p>
          <a:p>
            <a:endParaRPr lang="en-US" b="1" dirty="0"/>
          </a:p>
          <a:p>
            <a:r>
              <a:rPr lang="en-US" b="1" u="sng" dirty="0" smtClean="0"/>
              <a:t>Center-based models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Model movement of cell centers</a:t>
            </a:r>
          </a:p>
          <a:p>
            <a:pPr lvl="1"/>
            <a:r>
              <a:rPr lang="en-US" dirty="0" smtClean="0"/>
              <a:t>Write out force diagram (classic physics!)</a:t>
            </a:r>
          </a:p>
          <a:p>
            <a:pPr lvl="1"/>
            <a:r>
              <a:rPr lang="en-US" dirty="0" smtClean="0"/>
              <a:t>Append extra biology to each cell as needed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Examples</a:t>
            </a:r>
            <a:r>
              <a:rPr lang="en-US" b="1" dirty="0" smtClean="0"/>
              <a:t>: </a:t>
            </a:r>
            <a:r>
              <a:rPr lang="en-US" dirty="0" smtClean="0"/>
              <a:t>Chaste, </a:t>
            </a:r>
            <a:r>
              <a:rPr lang="en-US" dirty="0" err="1" smtClean="0"/>
              <a:t>Biocellion</a:t>
            </a:r>
            <a:r>
              <a:rPr lang="en-US" dirty="0" smtClean="0"/>
              <a:t>, PhysiCell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-1429800">
            <a:off x="4781434" y="957216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flipH="1">
            <a:off x="5164381" y="1007631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2" name="Straight Connector 11"/>
          <p:cNvCxnSpPr>
            <a:stCxn id="6" idx="5"/>
          </p:cNvCxnSpPr>
          <p:nvPr/>
        </p:nvCxnSpPr>
        <p:spPr>
          <a:xfrm flipV="1">
            <a:off x="5915804" y="761130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5" name="Straight Connector 14"/>
          <p:cNvCxnSpPr>
            <a:stCxn id="6" idx="4"/>
          </p:cNvCxnSpPr>
          <p:nvPr/>
        </p:nvCxnSpPr>
        <p:spPr>
          <a:xfrm>
            <a:off x="5993842" y="1934250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8" name="Straight Connector 17"/>
          <p:cNvCxnSpPr>
            <a:stCxn id="6" idx="0"/>
          </p:cNvCxnSpPr>
          <p:nvPr/>
        </p:nvCxnSpPr>
        <p:spPr>
          <a:xfrm flipH="1" flipV="1">
            <a:off x="4907070" y="679591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" name="Straight Connector 20"/>
          <p:cNvCxnSpPr>
            <a:stCxn id="6" idx="1"/>
          </p:cNvCxnSpPr>
          <p:nvPr/>
        </p:nvCxnSpPr>
        <p:spPr>
          <a:xfrm flipH="1">
            <a:off x="4178341" y="1672143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 flipV="1">
            <a:off x="5290671" y="2244780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7" name="Straight Connector 26"/>
          <p:cNvCxnSpPr>
            <a:stCxn id="6" idx="2"/>
          </p:cNvCxnSpPr>
          <p:nvPr/>
        </p:nvCxnSpPr>
        <p:spPr>
          <a:xfrm flipH="1">
            <a:off x="5137651" y="2244825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642259" y="2089540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6266459" y="722495"/>
              <a:ext cx="38880" cy="3537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2892" y="718922"/>
                <a:ext cx="44944" cy="41444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Connector 67"/>
          <p:cNvCxnSpPr/>
          <p:nvPr/>
        </p:nvCxnSpPr>
        <p:spPr bwMode="auto">
          <a:xfrm>
            <a:off x="6253831" y="756369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556500" y="1314450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>
            <a:off x="6584490" y="1934251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94" name="Straight Connector 93"/>
          <p:cNvCxnSpPr/>
          <p:nvPr/>
        </p:nvCxnSpPr>
        <p:spPr>
          <a:xfrm flipV="1">
            <a:off x="5984641" y="1605718"/>
            <a:ext cx="226448" cy="328562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117" name="Straight Connector 116"/>
          <p:cNvCxnSpPr>
            <a:endCxn id="6" idx="4"/>
          </p:cNvCxnSpPr>
          <p:nvPr/>
        </p:nvCxnSpPr>
        <p:spPr>
          <a:xfrm>
            <a:off x="5664025" y="1754071"/>
            <a:ext cx="329818" cy="180179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124" name="Straight Connector 123"/>
          <p:cNvCxnSpPr>
            <a:endCxn id="6" idx="4"/>
          </p:cNvCxnSpPr>
          <p:nvPr/>
        </p:nvCxnSpPr>
        <p:spPr>
          <a:xfrm flipH="1" flipV="1">
            <a:off x="5993843" y="1934250"/>
            <a:ext cx="104021" cy="26983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sp>
        <p:nvSpPr>
          <p:cNvPr id="205" name="Regular Pentagon 204"/>
          <p:cNvSpPr/>
          <p:nvPr/>
        </p:nvSpPr>
        <p:spPr>
          <a:xfrm rot="20170200">
            <a:off x="5421412" y="2892381"/>
            <a:ext cx="1243793" cy="1182740"/>
          </a:xfrm>
          <a:prstGeom prst="pentagon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i="1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06" name="Straight Connector 205"/>
          <p:cNvCxnSpPr>
            <a:stCxn id="205" idx="0"/>
          </p:cNvCxnSpPr>
          <p:nvPr/>
        </p:nvCxnSpPr>
        <p:spPr>
          <a:xfrm flipH="1">
            <a:off x="5804360" y="2942796"/>
            <a:ext cx="21" cy="1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7" name="Straight Connector 206"/>
          <p:cNvCxnSpPr>
            <a:stCxn id="205" idx="5"/>
          </p:cNvCxnSpPr>
          <p:nvPr/>
        </p:nvCxnSpPr>
        <p:spPr>
          <a:xfrm flipV="1">
            <a:off x="6555783" y="2696295"/>
            <a:ext cx="338027" cy="408492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8" name="Straight Connector 207"/>
          <p:cNvCxnSpPr>
            <a:stCxn id="205" idx="4"/>
          </p:cNvCxnSpPr>
          <p:nvPr/>
        </p:nvCxnSpPr>
        <p:spPr>
          <a:xfrm>
            <a:off x="6633821" y="3869415"/>
            <a:ext cx="562658" cy="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09" name="Straight Connector 208"/>
          <p:cNvCxnSpPr>
            <a:stCxn id="205" idx="0"/>
          </p:cNvCxnSpPr>
          <p:nvPr/>
        </p:nvCxnSpPr>
        <p:spPr>
          <a:xfrm flipH="1" flipV="1">
            <a:off x="5547049" y="2614756"/>
            <a:ext cx="257332" cy="32804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0" name="Straight Connector 209"/>
          <p:cNvCxnSpPr>
            <a:stCxn id="205" idx="1"/>
          </p:cNvCxnSpPr>
          <p:nvPr/>
        </p:nvCxnSpPr>
        <p:spPr>
          <a:xfrm flipH="1">
            <a:off x="4818320" y="3607308"/>
            <a:ext cx="599708" cy="163857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1" name="Straight Connector 210"/>
          <p:cNvCxnSpPr>
            <a:stCxn id="205" idx="2"/>
          </p:cNvCxnSpPr>
          <p:nvPr/>
        </p:nvCxnSpPr>
        <p:spPr>
          <a:xfrm flipV="1">
            <a:off x="5930650" y="4179945"/>
            <a:ext cx="70" cy="4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2" name="Straight Connector 211"/>
          <p:cNvCxnSpPr>
            <a:stCxn id="205" idx="2"/>
          </p:cNvCxnSpPr>
          <p:nvPr/>
        </p:nvCxnSpPr>
        <p:spPr>
          <a:xfrm flipH="1">
            <a:off x="5777630" y="4179990"/>
            <a:ext cx="153020" cy="387405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3" name="Straight Arrow Connector 212"/>
          <p:cNvCxnSpPr>
            <a:stCxn id="205" idx="3"/>
          </p:cNvCxnSpPr>
          <p:nvPr/>
        </p:nvCxnSpPr>
        <p:spPr>
          <a:xfrm>
            <a:off x="6282238" y="4024705"/>
            <a:ext cx="351584" cy="54269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4" name="Ink 213"/>
              <p14:cNvContentPartPr/>
              <p14:nvPr/>
            </p14:nvContentPartPr>
            <p14:xfrm>
              <a:off x="6906437" y="2657660"/>
              <a:ext cx="38880" cy="3537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870" y="2654123"/>
                <a:ext cx="44944" cy="41383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Straight Connector 214"/>
          <p:cNvCxnSpPr/>
          <p:nvPr/>
        </p:nvCxnSpPr>
        <p:spPr bwMode="auto">
          <a:xfrm>
            <a:off x="6893810" y="2691534"/>
            <a:ext cx="661319" cy="5580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7196479" y="3249615"/>
            <a:ext cx="358650" cy="61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7224469" y="3869416"/>
            <a:ext cx="192298" cy="5396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18" name="Straight Connector 217"/>
          <p:cNvCxnSpPr/>
          <p:nvPr/>
        </p:nvCxnSpPr>
        <p:spPr>
          <a:xfrm flipV="1">
            <a:off x="6095219" y="2776898"/>
            <a:ext cx="205460" cy="787908"/>
          </a:xfrm>
          <a:prstGeom prst="line">
            <a:avLst/>
          </a:prstGeom>
          <a:ln w="24000">
            <a:solidFill>
              <a:srgbClr val="ED1C24"/>
            </a:solidFill>
            <a:tailEnd type="triangle"/>
          </a:ln>
        </p:spPr>
      </p:cxnSp>
      <p:cxnSp>
        <p:nvCxnSpPr>
          <p:cNvPr id="219" name="Straight Connector 218"/>
          <p:cNvCxnSpPr/>
          <p:nvPr/>
        </p:nvCxnSpPr>
        <p:spPr>
          <a:xfrm>
            <a:off x="5403330" y="3160414"/>
            <a:ext cx="677382" cy="40439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0" name="Straight Connector 219"/>
          <p:cNvCxnSpPr/>
          <p:nvPr/>
        </p:nvCxnSpPr>
        <p:spPr>
          <a:xfrm flipV="1">
            <a:off x="5538698" y="3554321"/>
            <a:ext cx="542015" cy="58492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4" name="Straight Connector 223"/>
          <p:cNvCxnSpPr/>
          <p:nvPr/>
        </p:nvCxnSpPr>
        <p:spPr>
          <a:xfrm flipH="1" flipV="1">
            <a:off x="6086260" y="3564808"/>
            <a:ext cx="73145" cy="731243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27" name="Straight Connector 226"/>
          <p:cNvCxnSpPr/>
          <p:nvPr/>
        </p:nvCxnSpPr>
        <p:spPr>
          <a:xfrm flipH="1">
            <a:off x="6080712" y="3362609"/>
            <a:ext cx="850759" cy="202077"/>
          </a:xfrm>
          <a:prstGeom prst="line">
            <a:avLst/>
          </a:prstGeom>
          <a:ln w="24000">
            <a:solidFill>
              <a:srgbClr val="ED1C24"/>
            </a:solidFill>
            <a:headEnd type="triangle"/>
          </a:ln>
        </p:spPr>
      </p:cxnSp>
      <p:cxnSp>
        <p:nvCxnSpPr>
          <p:cNvPr id="230" name="Straight Connector 229"/>
          <p:cNvCxnSpPr/>
          <p:nvPr/>
        </p:nvCxnSpPr>
        <p:spPr>
          <a:xfrm flipV="1">
            <a:off x="6043309" y="2933816"/>
            <a:ext cx="70959" cy="40605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3" name="Straight Connector 232"/>
          <p:cNvCxnSpPr/>
          <p:nvPr/>
        </p:nvCxnSpPr>
        <p:spPr>
          <a:xfrm flipH="1" flipV="1">
            <a:off x="5492872" y="3067620"/>
            <a:ext cx="401592" cy="246557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7" name="Straight Connector 236"/>
          <p:cNvCxnSpPr/>
          <p:nvPr/>
        </p:nvCxnSpPr>
        <p:spPr>
          <a:xfrm flipH="1">
            <a:off x="5363477" y="3600953"/>
            <a:ext cx="504942" cy="536924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39" name="Straight Connector 238"/>
          <p:cNvCxnSpPr/>
          <p:nvPr/>
        </p:nvCxnSpPr>
        <p:spPr>
          <a:xfrm>
            <a:off x="6195658" y="3721724"/>
            <a:ext cx="34358" cy="492932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  <p:cxnSp>
        <p:nvCxnSpPr>
          <p:cNvPr id="242" name="Straight Connector 241"/>
          <p:cNvCxnSpPr/>
          <p:nvPr/>
        </p:nvCxnSpPr>
        <p:spPr>
          <a:xfrm flipV="1">
            <a:off x="6371546" y="3483750"/>
            <a:ext cx="417778" cy="117203"/>
          </a:xfrm>
          <a:prstGeom prst="line">
            <a:avLst/>
          </a:prstGeom>
          <a:ln w="24000">
            <a:solidFill>
              <a:srgbClr val="0070C0"/>
            </a:solidFill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8298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mcsb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9948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634</Words>
  <Application>Microsoft Office PowerPoint</Application>
  <PresentationFormat>On-screen Show (16:9)</PresentationFormat>
  <Paragraphs>150</Paragraphs>
  <Slides>14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</vt:lpstr>
      <vt:lpstr>Wingdings</vt:lpstr>
      <vt:lpstr>Macklin Lab (IU v7)</vt:lpstr>
      <vt:lpstr>Lesson 3: What is an agent-based model?</vt:lpstr>
      <vt:lpstr>PowerPoint Presentation</vt:lpstr>
      <vt:lpstr>Discrete models</vt:lpstr>
      <vt:lpstr>PowerPoint Presentation</vt:lpstr>
      <vt:lpstr>Cellular Automata</vt:lpstr>
      <vt:lpstr>Cellular Potts</vt:lpstr>
      <vt:lpstr>Some other approaches</vt:lpstr>
      <vt:lpstr>Still more approaches</vt:lpstr>
      <vt:lpstr>PowerPoint Presentation</vt:lpstr>
      <vt:lpstr>What is agent-based modeling?</vt:lpstr>
      <vt:lpstr>Typical program flow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222</cp:revision>
  <cp:lastPrinted>2016-10-13T20:36:44Z</cp:lastPrinted>
  <dcterms:created xsi:type="dcterms:W3CDTF">2017-08-25T15:45:43Z</dcterms:created>
  <dcterms:modified xsi:type="dcterms:W3CDTF">2020-01-25T08:34:00Z</dcterms:modified>
</cp:coreProperties>
</file>