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</dgm:pt>
    <dgm:pt modelId="{2421614A-F5EE-4914-B2D7-974A8A6CC824}" type="pres">
      <dgm:prSet presAssocID="{4A7BCF0D-4FFE-4F2F-B27D-1824C725CA4B}" presName="textNode" presStyleLbl="bgShp" presStyleIdx="0" presStyleCnt="3"/>
      <dgm:spPr/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</dgm:pt>
    <dgm:pt modelId="{0F43D085-8E53-41FC-98F0-506978F456C9}" type="pres">
      <dgm:prSet presAssocID="{59B5020B-1AC8-47B8-9EF2-24376FD5E687}" presName="textNode" presStyleLbl="bgShp" presStyleIdx="1" presStyleCnt="3"/>
      <dgm:spPr/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</dgm:pt>
    <dgm:pt modelId="{ED151383-EADA-4507-A147-8BA590D44CD7}" type="pres">
      <dgm:prSet presAssocID="{69CAD96F-2214-437D-976F-BB2FCB1E233B}" presName="textNode" presStyleLbl="bgShp" presStyleIdx="2" presStyleCnt="3"/>
      <dgm:spPr/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</dgm:ptLst>
  <dgm:cxnLst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NIH Provocative Questions grant (1R01CA180149)</a:t>
            </a:r>
          </a:p>
          <a:p>
            <a:pPr lvl="1"/>
            <a:r>
              <a:rPr lang="en-US" sz="1800" dirty="0"/>
              <a:t>NIH PS-OC center grant (5U54CA143907)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We thank the Breast Cancer Research Foundation, the Jayne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Koskinas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Ted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Giovanis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Foundation for Health and Policy, the National Cancer Institute (1R01CA180149), the National Institute of General Medical Science (1S10OD018495-01), the Department of Energy (National Energy Research Scientific Computing Center, a DOE Office of Science User Facility supported by the Office of Science of the U.S. Department of Energy under Contract No. DE-AC02-05CH1123 and from Lawrence Livermore National Laboratory under Award #B616283), and the National Science Foundation (1720625) for generous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4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Acknowledgements: Funders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NIH </a:t>
            </a:r>
            <a:r>
              <a:rPr lang="en-US" dirty="0"/>
              <a:t>(current)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NIH CSBC U01 (1U01CA232137), </a:t>
            </a:r>
            <a:r>
              <a:rPr lang="en-US" b="1" dirty="0"/>
              <a:t>PIs </a:t>
            </a:r>
            <a:r>
              <a:rPr lang="en-US" dirty="0"/>
              <a:t>Finley* / Macklin / Mumenthaler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High-End instrumentation grant (1S10OD018495-01), </a:t>
            </a:r>
            <a:r>
              <a:rPr lang="en-US" b="1" dirty="0"/>
              <a:t>PI </a:t>
            </a:r>
            <a:r>
              <a:rPr lang="en-US" dirty="0"/>
              <a:t>Foster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HuBMAP</a:t>
            </a:r>
            <a:r>
              <a:rPr lang="en-US" dirty="0"/>
              <a:t> CCF contract (OT2 OD026671), </a:t>
            </a:r>
            <a:r>
              <a:rPr lang="en-US" b="1" dirty="0"/>
              <a:t>PI </a:t>
            </a:r>
            <a:r>
              <a:rPr lang="en-US" dirty="0" err="1"/>
              <a:t>Börner</a:t>
            </a:r>
            <a:endParaRPr lang="en-US" dirty="0"/>
          </a:p>
          <a:p>
            <a:pPr lvl="1"/>
            <a:endParaRPr lang="en-US" sz="1125" dirty="0"/>
          </a:p>
          <a:p>
            <a:r>
              <a:rPr lang="en-US" b="1" dirty="0"/>
              <a:t>NIH </a:t>
            </a:r>
            <a:r>
              <a:rPr lang="en-US" dirty="0"/>
              <a:t>(past support that helped PhysiCell)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Provocative Questions grant (1R01CA180149), </a:t>
            </a:r>
            <a:r>
              <a:rPr lang="en-US" b="1" dirty="0"/>
              <a:t>PIs</a:t>
            </a:r>
            <a:r>
              <a:rPr lang="en-US" dirty="0"/>
              <a:t> Agus / </a:t>
            </a:r>
            <a:r>
              <a:rPr lang="en-US" dirty="0" err="1"/>
              <a:t>Atala</a:t>
            </a:r>
            <a:r>
              <a:rPr lang="en-US" dirty="0"/>
              <a:t> / </a:t>
            </a:r>
            <a:r>
              <a:rPr lang="en-US" dirty="0" err="1"/>
              <a:t>Soker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NIH PS-OC center grant (5U54CA143907), </a:t>
            </a:r>
            <a:r>
              <a:rPr lang="en-US" b="1" dirty="0"/>
              <a:t>PIs</a:t>
            </a:r>
            <a:r>
              <a:rPr lang="en-US" dirty="0"/>
              <a:t> Agus / Hillis </a:t>
            </a:r>
          </a:p>
          <a:p>
            <a:pPr lvl="1"/>
            <a:endParaRPr lang="en-US" sz="1125" dirty="0"/>
          </a:p>
          <a:p>
            <a:r>
              <a:rPr lang="en-US" b="1" dirty="0"/>
              <a:t>NSF: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Engineered </a:t>
            </a:r>
            <a:r>
              <a:rPr lang="en-US" dirty="0" err="1"/>
              <a:t>nanoBIO</a:t>
            </a:r>
            <a:r>
              <a:rPr lang="en-US" dirty="0"/>
              <a:t> Hub (1720625), </a:t>
            </a:r>
            <a:r>
              <a:rPr lang="en-US" b="1" dirty="0"/>
              <a:t>PI</a:t>
            </a:r>
            <a:r>
              <a:rPr lang="en-US" dirty="0"/>
              <a:t> Fox. </a:t>
            </a:r>
            <a:r>
              <a:rPr lang="en-US" b="1" dirty="0"/>
              <a:t>Co-PIs</a:t>
            </a:r>
            <a:r>
              <a:rPr lang="en-US" dirty="0"/>
              <a:t> Douglas, Glazier, Macklin, </a:t>
            </a:r>
            <a:r>
              <a:rPr lang="en-US" dirty="0" err="1"/>
              <a:t>Jadhao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Cyanobacteria / Synthetic Biology (1818187), </a:t>
            </a:r>
            <a:r>
              <a:rPr lang="en-US" b="1" dirty="0"/>
              <a:t>PI </a:t>
            </a:r>
            <a:r>
              <a:rPr lang="en-US" dirty="0"/>
              <a:t>Kehoe, </a:t>
            </a:r>
            <a:r>
              <a:rPr lang="en-US" b="1" dirty="0"/>
              <a:t>Co-PI </a:t>
            </a:r>
            <a:r>
              <a:rPr lang="en-US" dirty="0"/>
              <a:t>Macklin </a:t>
            </a:r>
          </a:p>
          <a:p>
            <a:pPr lvl="1"/>
            <a:endParaRPr lang="en-US" sz="1125" dirty="0"/>
          </a:p>
          <a:p>
            <a:r>
              <a:rPr lang="en-US" b="1" dirty="0"/>
              <a:t>Breast Cancer Research Foundation &amp; JKTGF</a:t>
            </a:r>
            <a:r>
              <a:rPr lang="en-US" dirty="0"/>
              <a:t>, </a:t>
            </a:r>
            <a:r>
              <a:rPr lang="en-US" b="1" dirty="0"/>
              <a:t>PI </a:t>
            </a:r>
            <a:r>
              <a:rPr lang="en-US" dirty="0"/>
              <a:t>Macklin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with </a:t>
            </a:r>
            <a:r>
              <a:rPr lang="en-US" b="1" dirty="0"/>
              <a:t>PIs</a:t>
            </a:r>
            <a:r>
              <a:rPr lang="en-US" dirty="0"/>
              <a:t> Agus, Gilkes, Peyton, Ewald, Newton, Bader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66251" y="3996690"/>
            <a:ext cx="5811498" cy="480060"/>
            <a:chOff x="2085261" y="3996690"/>
            <a:chExt cx="5811498" cy="480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1026" name="Picture 2" descr="https://sbtc.org/wp-content/uploads/2019/03/nci_case_logo_314056_284_5_v1-1200x600-12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sf.gov/images/logos/NSF_4-Color_bitmap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jktgfoundation.org/images/common/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3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CE49DC-D701-9A4F-A4DA-E0687C0A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494</Words>
  <Application>Microsoft Office PowerPoint</Application>
  <PresentationFormat>On-screen Show (16:9)</PresentationFormat>
  <Paragraphs>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Acknowledgements: Funders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Furkan Kurtoglu</cp:lastModifiedBy>
  <cp:revision>85</cp:revision>
  <cp:lastPrinted>2016-10-13T20:36:44Z</cp:lastPrinted>
  <dcterms:created xsi:type="dcterms:W3CDTF">2017-08-25T15:45:43Z</dcterms:created>
  <dcterms:modified xsi:type="dcterms:W3CDTF">2019-11-10T23:18:26Z</dcterms:modified>
</cp:coreProperties>
</file>