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7" r:id="rId2"/>
    <p:sldId id="277" r:id="rId3"/>
    <p:sldId id="273" r:id="rId4"/>
    <p:sldId id="274" r:id="rId5"/>
    <p:sldId id="275" r:id="rId6"/>
    <p:sldId id="276" r:id="rId7"/>
    <p:sldId id="279" r:id="rId8"/>
    <p:sldId id="281" r:id="rId9"/>
    <p:sldId id="282" r:id="rId10"/>
    <p:sldId id="283" r:id="rId11"/>
    <p:sldId id="284" r:id="rId12"/>
    <p:sldId id="285" r:id="rId13"/>
    <p:sldId id="286" r:id="rId14"/>
    <p:sldId id="287" r:id="rId15"/>
    <p:sldId id="288" r:id="rId16"/>
    <p:sldId id="289" r:id="rId17"/>
    <p:sldId id="290" r:id="rId18"/>
    <p:sldId id="278" r:id="rId19"/>
    <p:sldId id="272" r:id="rId20"/>
  </p:sldIdLst>
  <p:sldSz cx="9144000" cy="5143500" type="screen16x9"/>
  <p:notesSz cx="6858000" cy="9144000"/>
  <p:defaultTextStyle>
    <a:defPPr>
      <a:defRPr lang="en-US"/>
    </a:defPPr>
    <a:lvl1pPr algn="l" defTabSz="684213" rtl="0" eaLnBrk="0" fontAlgn="base" hangingPunct="0">
      <a:spcBef>
        <a:spcPct val="0"/>
      </a:spcBef>
      <a:spcAft>
        <a:spcPct val="0"/>
      </a:spcAft>
      <a:defRPr sz="1300" kern="1200">
        <a:solidFill>
          <a:schemeClr val="tx1"/>
        </a:solidFill>
        <a:latin typeface="Arial" charset="0"/>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Arial" charset="0"/>
        <a:ea typeface="+mn-ea"/>
        <a:cs typeface="+mn-cs"/>
      </a:defRPr>
    </a:lvl2pPr>
    <a:lvl3pPr marL="684213" indent="230188" algn="l" defTabSz="684213" rtl="0" eaLnBrk="0" fontAlgn="base" hangingPunct="0">
      <a:spcBef>
        <a:spcPct val="0"/>
      </a:spcBef>
      <a:spcAft>
        <a:spcPct val="0"/>
      </a:spcAft>
      <a:defRPr sz="1300" kern="1200">
        <a:solidFill>
          <a:schemeClr val="tx1"/>
        </a:solidFill>
        <a:latin typeface="Arial" charset="0"/>
        <a:ea typeface="+mn-ea"/>
        <a:cs typeface="+mn-cs"/>
      </a:defRPr>
    </a:lvl3pPr>
    <a:lvl4pPr marL="1027113" indent="344488" algn="l" defTabSz="684213" rtl="0" eaLnBrk="0" fontAlgn="base" hangingPunct="0">
      <a:spcBef>
        <a:spcPct val="0"/>
      </a:spcBef>
      <a:spcAft>
        <a:spcPct val="0"/>
      </a:spcAft>
      <a:defRPr sz="1300" kern="1200">
        <a:solidFill>
          <a:schemeClr val="tx1"/>
        </a:solidFill>
        <a:latin typeface="Arial" charset="0"/>
        <a:ea typeface="+mn-ea"/>
        <a:cs typeface="+mn-cs"/>
      </a:defRPr>
    </a:lvl4pPr>
    <a:lvl5pPr marL="1370013" indent="458788" algn="l" defTabSz="684213" rtl="0" eaLnBrk="0" fontAlgn="base" hangingPunct="0">
      <a:spcBef>
        <a:spcPct val="0"/>
      </a:spcBef>
      <a:spcAft>
        <a:spcPct val="0"/>
      </a:spcAft>
      <a:defRPr sz="1300" kern="1200">
        <a:solidFill>
          <a:schemeClr val="tx1"/>
        </a:solidFill>
        <a:latin typeface="Arial" charset="0"/>
        <a:ea typeface="+mn-ea"/>
        <a:cs typeface="+mn-cs"/>
      </a:defRPr>
    </a:lvl5pPr>
    <a:lvl6pPr marL="2286000" algn="l" defTabSz="914400" rtl="0" eaLnBrk="1" latinLnBrk="0" hangingPunct="1">
      <a:defRPr sz="1300" kern="1200">
        <a:solidFill>
          <a:schemeClr val="tx1"/>
        </a:solidFill>
        <a:latin typeface="Arial" charset="0"/>
        <a:ea typeface="+mn-ea"/>
        <a:cs typeface="+mn-cs"/>
      </a:defRPr>
    </a:lvl6pPr>
    <a:lvl7pPr marL="2743200" algn="l" defTabSz="914400" rtl="0" eaLnBrk="1" latinLnBrk="0" hangingPunct="1">
      <a:defRPr sz="1300" kern="1200">
        <a:solidFill>
          <a:schemeClr val="tx1"/>
        </a:solidFill>
        <a:latin typeface="Arial" charset="0"/>
        <a:ea typeface="+mn-ea"/>
        <a:cs typeface="+mn-cs"/>
      </a:defRPr>
    </a:lvl7pPr>
    <a:lvl8pPr marL="3200400" algn="l" defTabSz="914400" rtl="0" eaLnBrk="1" latinLnBrk="0" hangingPunct="1">
      <a:defRPr sz="1300" kern="1200">
        <a:solidFill>
          <a:schemeClr val="tx1"/>
        </a:solidFill>
        <a:latin typeface="Arial" charset="0"/>
        <a:ea typeface="+mn-ea"/>
        <a:cs typeface="+mn-cs"/>
      </a:defRPr>
    </a:lvl8pPr>
    <a:lvl9pPr marL="3657600" algn="l" defTabSz="914400" rtl="0" eaLnBrk="1" latinLnBrk="0" hangingPunct="1">
      <a:defRPr sz="1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00"/>
    <a:srgbClr val="006297"/>
    <a:srgbClr val="DC8722"/>
    <a:srgbClr val="F2BE48"/>
    <a:srgbClr val="A80532"/>
    <a:srgbClr val="808080"/>
    <a:srgbClr val="00629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4" autoAdjust="0"/>
    <p:restoredTop sz="86433" autoAdjust="0"/>
  </p:normalViewPr>
  <p:slideViewPr>
    <p:cSldViewPr snapToGrid="0" snapToObjects="1" showGuides="1">
      <p:cViewPr varScale="1">
        <p:scale>
          <a:sx n="152" d="100"/>
          <a:sy n="152" d="100"/>
        </p:scale>
        <p:origin x="680" y="176"/>
      </p:cViewPr>
      <p:guideLst>
        <p:guide orient="horz" pos="1620"/>
        <p:guide pos="2880"/>
      </p:guideLst>
    </p:cSldViewPr>
  </p:slideViewPr>
  <p:outlineViewPr>
    <p:cViewPr>
      <p:scale>
        <a:sx n="33" d="100"/>
        <a:sy n="33" d="100"/>
      </p:scale>
      <p:origin x="0" y="-3322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83" eaLnBrk="1" fontAlgn="auto" hangingPunct="1">
              <a:spcBef>
                <a:spcPts val="0"/>
              </a:spcBef>
              <a:spcAft>
                <a:spcPts val="0"/>
              </a:spcAft>
              <a:defRPr sz="1200" smtClean="0">
                <a:latin typeface="+mn-lt"/>
              </a:defRPr>
            </a:lvl1pPr>
          </a:lstStyle>
          <a:p>
            <a:pPr>
              <a:defRPr/>
            </a:pPr>
            <a:fld id="{1AAC7D5A-5852-7B44-B6BB-275DC4399E67}" type="datetimeFigureOut">
              <a:rPr lang="en-US"/>
              <a:pPr>
                <a:defRPr/>
              </a:pPr>
              <a:t>7/14/21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83" eaLnBrk="1" fontAlgn="auto" hangingPunct="1">
              <a:spcBef>
                <a:spcPts val="0"/>
              </a:spcBef>
              <a:spcAft>
                <a:spcPts val="0"/>
              </a:spcAft>
              <a:defRPr sz="1200" smtClean="0">
                <a:latin typeface="+mn-lt"/>
              </a:defRPr>
            </a:lvl1pPr>
          </a:lstStyle>
          <a:p>
            <a:pPr>
              <a:defRPr/>
            </a:pPr>
            <a:fld id="{87803193-FCA0-6748-8BD4-F29C990F53A7}" type="slidenum">
              <a:rPr lang="en-US"/>
              <a:pPr>
                <a:defRPr/>
              </a:pPr>
              <a:t>‹#›</a:t>
            </a:fld>
            <a:endParaRPr lang="en-US" dirty="0"/>
          </a:p>
        </p:txBody>
      </p:sp>
    </p:spTree>
    <p:extLst>
      <p:ext uri="{BB962C8B-B14F-4D97-AF65-F5344CB8AC3E}">
        <p14:creationId xmlns:p14="http://schemas.microsoft.com/office/powerpoint/2010/main" val="77465631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lIns="0" rIns="0" anchor="ctr"/>
          <a:lstStyle>
            <a:lvl1pPr algn="ctr">
              <a:defRPr sz="4400"/>
            </a:lvl1pPr>
          </a:lstStyle>
          <a:p>
            <a:r>
              <a:rPr lang="en-US" dirty="0"/>
              <a:t>Click to edit Master title style</a:t>
            </a:r>
          </a:p>
        </p:txBody>
      </p:sp>
      <p:sp>
        <p:nvSpPr>
          <p:cNvPr id="18" name="TextBox 7"/>
          <p:cNvSpPr txBox="1">
            <a:spLocks noChangeArrowheads="1"/>
          </p:cNvSpPr>
          <p:nvPr userDrawn="1"/>
        </p:nvSpPr>
        <p:spPr bwMode="auto">
          <a:xfrm>
            <a:off x="1828800" y="3212436"/>
            <a:ext cx="5486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b="1" i="0" u="none" strike="noStrike" kern="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rPr>
              <a:t>PhysiCell</a:t>
            </a:r>
            <a:r>
              <a:rPr kumimoji="0" lang="en-US" altLang="en-US" sz="36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Project</a:t>
            </a:r>
          </a:p>
        </p:txBody>
      </p:sp>
      <p:sp>
        <p:nvSpPr>
          <p:cNvPr id="24" name="Text Placeholder 17"/>
          <p:cNvSpPr>
            <a:spLocks noGrp="1"/>
          </p:cNvSpPr>
          <p:nvPr>
            <p:ph type="body" sz="quarter" idx="12" hasCustomPrompt="1"/>
          </p:nvPr>
        </p:nvSpPr>
        <p:spPr>
          <a:xfrm>
            <a:off x="1828800" y="2663796"/>
            <a:ext cx="5486400" cy="548640"/>
          </a:xfrm>
        </p:spPr>
        <p:txBody>
          <a:bodyPr lIns="0" tIns="0" rIns="0" bIns="0" anchor="ctr">
            <a:noAutofit/>
          </a:bodyPr>
          <a:lstStyle>
            <a:lvl1pPr marL="0" indent="0" algn="ctr">
              <a:buNone/>
              <a:defRPr sz="2800" b="0">
                <a:solidFill>
                  <a:srgbClr val="990000"/>
                </a:solidFill>
              </a:defRPr>
            </a:lvl1pPr>
          </a:lstStyle>
          <a:p>
            <a:pPr lvl="0"/>
            <a:r>
              <a:rPr lang="en-US" dirty="0"/>
              <a:t>Your Name, Ph.D.</a:t>
            </a:r>
          </a:p>
        </p:txBody>
      </p:sp>
      <p:sp>
        <p:nvSpPr>
          <p:cNvPr id="25" name="Text Placeholder 17"/>
          <p:cNvSpPr>
            <a:spLocks noGrp="1"/>
          </p:cNvSpPr>
          <p:nvPr>
            <p:ph type="body" sz="quarter" idx="13" hasCustomPrompt="1"/>
          </p:nvPr>
        </p:nvSpPr>
        <p:spPr>
          <a:xfrm>
            <a:off x="1828800" y="3950040"/>
            <a:ext cx="5486400" cy="365760"/>
          </a:xfrm>
        </p:spPr>
        <p:txBody>
          <a:bodyPr lIns="0" tIns="0" rIns="0" bIns="0" anchor="ctr"/>
          <a:lstStyle>
            <a:lvl1pPr marL="0" indent="0" algn="ctr">
              <a:buNone/>
              <a:defRPr sz="2000" b="0">
                <a:solidFill>
                  <a:srgbClr val="990000"/>
                </a:solidFill>
              </a:defRPr>
            </a:lvl1pPr>
          </a:lstStyle>
          <a:p>
            <a:pPr lvl="0"/>
            <a:r>
              <a:rPr lang="en-US" dirty="0"/>
              <a:t>Date</a:t>
            </a:r>
          </a:p>
        </p:txBody>
      </p:sp>
    </p:spTree>
    <p:extLst>
      <p:ext uri="{BB962C8B-B14F-4D97-AF65-F5344CB8AC3E}">
        <p14:creationId xmlns:p14="http://schemas.microsoft.com/office/powerpoint/2010/main" val="1515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gh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55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0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914400" y="640080"/>
            <a:ext cx="7315200" cy="3200400"/>
          </a:xfrm>
        </p:spPr>
        <p:txBody>
          <a:bodyPr anchor="ctr"/>
          <a:lstStyle>
            <a:lvl1pPr marL="0" indent="0" algn="ctr">
              <a:buNone/>
              <a:defRPr sz="4000" b="1" baseline="0"/>
            </a:lvl1pPr>
            <a:lvl2pPr marL="284162" indent="0">
              <a:buNone/>
              <a:defRPr/>
            </a:lvl2pPr>
            <a:lvl3pPr marL="574675" indent="0">
              <a:buNone/>
              <a:defRPr/>
            </a:lvl3pPr>
            <a:lvl4pPr marL="852487" indent="0">
              <a:buNone/>
              <a:defRPr/>
            </a:lvl4pPr>
            <a:lvl5pPr marL="1143000" indent="0">
              <a:buNone/>
              <a:defRPr/>
            </a:lvl5pPr>
          </a:lstStyle>
          <a:p>
            <a:pPr lvl="0"/>
            <a:r>
              <a:rPr lang="en-US" dirty="0"/>
              <a:t>Insert transition text … </a:t>
            </a:r>
          </a:p>
        </p:txBody>
      </p:sp>
    </p:spTree>
    <p:extLst>
      <p:ext uri="{BB962C8B-B14F-4D97-AF65-F5344CB8AC3E}">
        <p14:creationId xmlns:p14="http://schemas.microsoft.com/office/powerpoint/2010/main" val="22012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Re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8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89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24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933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middle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244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dle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p:nvPr>
        </p:nvSpPr>
        <p:spPr>
          <a:xfrm>
            <a:off x="0" y="751756"/>
            <a:ext cx="9144000" cy="3749040"/>
          </a:xfrm>
        </p:spPr>
        <p:txBody>
          <a:bodyPr lIns="182880" r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78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868680"/>
            <a:ext cx="7772400" cy="2743200"/>
          </a:xfrm>
        </p:spPr>
        <p:txBody>
          <a:bodyPr anchor="ctr"/>
          <a:lstStyle>
            <a:lvl1pPr algn="ctr">
              <a:defRPr sz="4500"/>
            </a:lvl1pPr>
          </a:lstStyle>
          <a:p>
            <a:r>
              <a:rPr lang="en-US" dirty="0"/>
              <a:t>Click to edit Master title style</a:t>
            </a:r>
          </a:p>
        </p:txBody>
      </p:sp>
    </p:spTree>
    <p:extLst>
      <p:ext uri="{BB962C8B-B14F-4D97-AF65-F5344CB8AC3E}">
        <p14:creationId xmlns:p14="http://schemas.microsoft.com/office/powerpoint/2010/main" val="89446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hasCustomPrompt="1"/>
          </p:nvPr>
        </p:nvSpPr>
        <p:spPr>
          <a:xfrm>
            <a:off x="0" y="751756"/>
            <a:ext cx="9144000" cy="3749040"/>
          </a:xfrm>
        </p:spPr>
        <p:txBody>
          <a:bodyPr>
            <a:normAutofit/>
          </a:bodyPr>
          <a:lstStyle>
            <a:lvl1pPr marL="0" indent="0">
              <a:spcBef>
                <a:spcPts val="0"/>
              </a:spcBef>
              <a:buNone/>
              <a:tabLst>
                <a:tab pos="227013" algn="l"/>
                <a:tab pos="460375" algn="l"/>
                <a:tab pos="687388" algn="l"/>
                <a:tab pos="914400" algn="l"/>
                <a:tab pos="1141413" algn="l"/>
                <a:tab pos="1374775" algn="l"/>
                <a:tab pos="1601788" algn="l"/>
                <a:tab pos="1828800" algn="l"/>
                <a:tab pos="2055813"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19635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4480560"/>
          </a:xfrm>
        </p:spPr>
        <p:txBody>
          <a:bodyPr>
            <a:normAutofit/>
          </a:bodyPr>
          <a:lstStyle>
            <a:lvl1pPr marL="0" indent="0">
              <a:spcBef>
                <a:spcPts val="0"/>
              </a:spcBef>
              <a:buNone/>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105709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full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5148072"/>
          </a:xfrm>
        </p:spPr>
        <p:txBody>
          <a:bodyPr>
            <a:normAutofit/>
          </a:bodyPr>
          <a:lstStyle>
            <a:lvl1pPr marL="0" indent="0">
              <a:spcBef>
                <a:spcPts val="0"/>
              </a:spcBef>
              <a:buNone/>
              <a:tabLst>
                <a:tab pos="227013" algn="l"/>
                <a:tab pos="460375" algn="l"/>
                <a:tab pos="687388" algn="l"/>
                <a:tab pos="914400" algn="l"/>
                <a:tab pos="1141413" algn="l"/>
                <a:tab pos="1374775"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90098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736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6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bigger tex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13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34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9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3657600" y="731520"/>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0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76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ctr" anchorCtr="0" compatLnSpc="1">
            <a:prstTxWarp prst="textNoShape">
              <a:avLst/>
            </a:prstTxWarp>
          </a:bodyPr>
          <a:lstStyle/>
          <a:p>
            <a:pPr lvl="0"/>
            <a:r>
              <a:rPr lang="en-US" altLang="en-US" dirty="0"/>
              <a:t>Click to edit Master title style</a:t>
            </a:r>
          </a:p>
        </p:txBody>
      </p:sp>
      <p:sp>
        <p:nvSpPr>
          <p:cNvPr id="3" name="Text Placeholder 2"/>
          <p:cNvSpPr>
            <a:spLocks noGrp="1"/>
          </p:cNvSpPr>
          <p:nvPr>
            <p:ph type="body" idx="1"/>
          </p:nvPr>
        </p:nvSpPr>
        <p:spPr>
          <a:xfrm>
            <a:off x="0" y="731519"/>
            <a:ext cx="9144000" cy="3749040"/>
          </a:xfrm>
          <a:prstGeom prst="rect">
            <a:avLst/>
          </a:prstGeom>
        </p:spPr>
        <p:txBody>
          <a:bodyPr vert="horz" lIns="182880" tIns="4572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4475988"/>
            <a:ext cx="9144000" cy="66751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6" r:id="rId3"/>
    <p:sldLayoutId id="2147483684" r:id="rId4"/>
    <p:sldLayoutId id="2147483698" r:id="rId5"/>
    <p:sldLayoutId id="2147483699" r:id="rId6"/>
    <p:sldLayoutId id="2147483700" r:id="rId7"/>
    <p:sldLayoutId id="2147483701" r:id="rId8"/>
    <p:sldLayoutId id="2147483702" r:id="rId9"/>
    <p:sldLayoutId id="2147483703" r:id="rId10"/>
    <p:sldLayoutId id="2147483704" r:id="rId11"/>
    <p:sldLayoutId id="2147483687" r:id="rId12"/>
    <p:sldLayoutId id="2147483706" r:id="rId13"/>
    <p:sldLayoutId id="2147483705" r:id="rId14"/>
    <p:sldLayoutId id="2147483691" r:id="rId15"/>
    <p:sldLayoutId id="2147483692" r:id="rId16"/>
    <p:sldLayoutId id="2147483693" r:id="rId17"/>
    <p:sldLayoutId id="2147483694" r:id="rId18"/>
    <p:sldLayoutId id="2147483696" r:id="rId19"/>
    <p:sldLayoutId id="2147483683" r:id="rId20"/>
    <p:sldLayoutId id="2147483707" r:id="rId21"/>
    <p:sldLayoutId id="2147483708" r:id="rId22"/>
    <p:sldLayoutId id="2147483709" r:id="rId23"/>
  </p:sldLayoutIdLst>
  <p:txStyles>
    <p:titleStyle>
      <a:lvl1pPr algn="ctr" defTabSz="685800" rtl="0" eaLnBrk="1" fontAlgn="base" hangingPunct="1">
        <a:lnSpc>
          <a:spcPct val="90000"/>
        </a:lnSpc>
        <a:spcBef>
          <a:spcPct val="0"/>
        </a:spcBef>
        <a:spcAft>
          <a:spcPct val="0"/>
        </a:spcAft>
        <a:defRPr sz="3300" b="1" kern="1200">
          <a:solidFill>
            <a:srgbClr val="990000"/>
          </a:solidFill>
          <a:latin typeface="+mj-lt"/>
          <a:ea typeface="+mj-ea"/>
          <a:cs typeface="+mj-cs"/>
        </a:defRPr>
      </a:lvl1pPr>
      <a:lvl2pPr algn="l" defTabSz="685800" rtl="0" eaLnBrk="1" fontAlgn="base" hangingPunct="1">
        <a:lnSpc>
          <a:spcPct val="90000"/>
        </a:lnSpc>
        <a:spcBef>
          <a:spcPct val="0"/>
        </a:spcBef>
        <a:spcAft>
          <a:spcPct val="0"/>
        </a:spcAft>
        <a:defRPr sz="3300" b="1">
          <a:solidFill>
            <a:srgbClr val="990000"/>
          </a:solidFill>
          <a:latin typeface="Arial" charset="0"/>
        </a:defRPr>
      </a:lvl2pPr>
      <a:lvl3pPr algn="l" defTabSz="685800" rtl="0" eaLnBrk="1" fontAlgn="base" hangingPunct="1">
        <a:lnSpc>
          <a:spcPct val="90000"/>
        </a:lnSpc>
        <a:spcBef>
          <a:spcPct val="0"/>
        </a:spcBef>
        <a:spcAft>
          <a:spcPct val="0"/>
        </a:spcAft>
        <a:defRPr sz="3300" b="1">
          <a:solidFill>
            <a:srgbClr val="990000"/>
          </a:solidFill>
          <a:latin typeface="Arial" charset="0"/>
        </a:defRPr>
      </a:lvl3pPr>
      <a:lvl4pPr algn="l" defTabSz="685800" rtl="0" eaLnBrk="1" fontAlgn="base" hangingPunct="1">
        <a:lnSpc>
          <a:spcPct val="90000"/>
        </a:lnSpc>
        <a:spcBef>
          <a:spcPct val="0"/>
        </a:spcBef>
        <a:spcAft>
          <a:spcPct val="0"/>
        </a:spcAft>
        <a:defRPr sz="3300" b="1">
          <a:solidFill>
            <a:srgbClr val="990000"/>
          </a:solidFill>
          <a:latin typeface="Arial" charset="0"/>
        </a:defRPr>
      </a:lvl4pPr>
      <a:lvl5pPr algn="l" defTabSz="685800" rtl="0" eaLnBrk="1" fontAlgn="base" hangingPunct="1">
        <a:lnSpc>
          <a:spcPct val="90000"/>
        </a:lnSpc>
        <a:spcBef>
          <a:spcPct val="0"/>
        </a:spcBef>
        <a:spcAft>
          <a:spcPct val="0"/>
        </a:spcAft>
        <a:defRPr sz="3300" b="1">
          <a:solidFill>
            <a:srgbClr val="990000"/>
          </a:solidFill>
          <a:latin typeface="Arial" charset="0"/>
        </a:defRPr>
      </a:lvl5pPr>
      <a:lvl6pPr marL="457200" algn="l" defTabSz="685800" rtl="0" eaLnBrk="1" fontAlgn="base" hangingPunct="1">
        <a:lnSpc>
          <a:spcPct val="90000"/>
        </a:lnSpc>
        <a:spcBef>
          <a:spcPct val="0"/>
        </a:spcBef>
        <a:spcAft>
          <a:spcPct val="0"/>
        </a:spcAft>
        <a:defRPr sz="3300" b="1">
          <a:solidFill>
            <a:srgbClr val="990000"/>
          </a:solidFill>
          <a:latin typeface="Arial" charset="0"/>
        </a:defRPr>
      </a:lvl6pPr>
      <a:lvl7pPr marL="914400" algn="l" defTabSz="685800" rtl="0" eaLnBrk="1" fontAlgn="base" hangingPunct="1">
        <a:lnSpc>
          <a:spcPct val="90000"/>
        </a:lnSpc>
        <a:spcBef>
          <a:spcPct val="0"/>
        </a:spcBef>
        <a:spcAft>
          <a:spcPct val="0"/>
        </a:spcAft>
        <a:defRPr sz="3300" b="1">
          <a:solidFill>
            <a:srgbClr val="990000"/>
          </a:solidFill>
          <a:latin typeface="Arial" charset="0"/>
        </a:defRPr>
      </a:lvl7pPr>
      <a:lvl8pPr marL="1371600" algn="l" defTabSz="685800" rtl="0" eaLnBrk="1" fontAlgn="base" hangingPunct="1">
        <a:lnSpc>
          <a:spcPct val="90000"/>
        </a:lnSpc>
        <a:spcBef>
          <a:spcPct val="0"/>
        </a:spcBef>
        <a:spcAft>
          <a:spcPct val="0"/>
        </a:spcAft>
        <a:defRPr sz="3300" b="1">
          <a:solidFill>
            <a:srgbClr val="990000"/>
          </a:solidFill>
          <a:latin typeface="Arial" charset="0"/>
        </a:defRPr>
      </a:lvl8pPr>
      <a:lvl9pPr marL="1828800" algn="l" defTabSz="685800" rtl="0" eaLnBrk="1" fontAlgn="base" hangingPunct="1">
        <a:lnSpc>
          <a:spcPct val="90000"/>
        </a:lnSpc>
        <a:spcBef>
          <a:spcPct val="0"/>
        </a:spcBef>
        <a:spcAft>
          <a:spcPct val="0"/>
        </a:spcAft>
        <a:defRPr sz="3300" b="1">
          <a:solidFill>
            <a:srgbClr val="990000"/>
          </a:solidFill>
          <a:latin typeface="Arial" charset="0"/>
        </a:defRPr>
      </a:lvl9pPr>
    </p:titleStyle>
    <p:bodyStyle>
      <a:lvl1pPr marL="173038" indent="-173038" algn="l" defTabSz="685800" rtl="0" eaLnBrk="1" fontAlgn="base" hangingPunct="1">
        <a:lnSpc>
          <a:spcPct val="100000"/>
        </a:lnSpc>
        <a:spcBef>
          <a:spcPts val="750"/>
        </a:spcBef>
        <a:spcAft>
          <a:spcPct val="0"/>
        </a:spcAft>
        <a:buFont typeface="Arial" charset="0"/>
        <a:buChar char="•"/>
        <a:defRPr sz="2100" kern="1200">
          <a:solidFill>
            <a:schemeClr val="tx1"/>
          </a:solidFill>
          <a:latin typeface="+mn-lt"/>
          <a:ea typeface="+mn-ea"/>
          <a:cs typeface="+mn-cs"/>
        </a:defRPr>
      </a:lvl1pPr>
      <a:lvl2pPr marL="346075" indent="-174625" algn="l" defTabSz="685800" rtl="0" eaLnBrk="1" fontAlgn="base" hangingPunct="1">
        <a:lnSpc>
          <a:spcPct val="10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2pPr>
      <a:lvl3pPr marL="512763" indent="-166688" algn="l" defTabSz="685800" rtl="0" eaLnBrk="1" fontAlgn="base" hangingPunct="1">
        <a:lnSpc>
          <a:spcPct val="100000"/>
        </a:lnSpc>
        <a:spcBef>
          <a:spcPts val="375"/>
        </a:spcBef>
        <a:spcAft>
          <a:spcPct val="0"/>
        </a:spcAft>
        <a:buFont typeface="Arial" panose="020B0604020202020204" pitchFamily="34" charset="0"/>
        <a:buChar char="♦"/>
        <a:tabLst/>
        <a:defRPr sz="1500" kern="1200">
          <a:solidFill>
            <a:schemeClr val="tx1"/>
          </a:solidFill>
          <a:latin typeface="+mn-lt"/>
          <a:ea typeface="+mn-ea"/>
          <a:cs typeface="+mn-cs"/>
        </a:defRPr>
      </a:lvl3pPr>
      <a:lvl4pPr marL="685800" indent="-173038" algn="l" defTabSz="685800" rtl="0" eaLnBrk="1" fontAlgn="base" hangingPunct="1">
        <a:lnSpc>
          <a:spcPct val="100000"/>
        </a:lnSpc>
        <a:spcBef>
          <a:spcPts val="375"/>
        </a:spcBef>
        <a:spcAft>
          <a:spcPct val="0"/>
        </a:spcAft>
        <a:buFont typeface="Arial" panose="020B0604020202020204" pitchFamily="34" charset="0"/>
        <a:buChar char="»"/>
        <a:tabLst/>
        <a:defRPr sz="1300" kern="1200">
          <a:solidFill>
            <a:schemeClr val="tx1"/>
          </a:solidFill>
          <a:latin typeface="+mn-lt"/>
          <a:ea typeface="+mn-ea"/>
          <a:cs typeface="+mn-cs"/>
        </a:defRPr>
      </a:lvl4pPr>
      <a:lvl5pPr marL="858838" indent="-173038"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physicell-training/ws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hysicellcomm-sf93727.slack.com/archives/C026Y12AN7R" TargetMode="External"/><Relationship Id="rId2" Type="http://schemas.openxmlformats.org/officeDocument/2006/relationships/hyperlink" Target="https://join.slack.com/t/physicellcomm-sf93727/shared_invite/zt-qj1av6yd-yVeer8VkQaNDjDz7fF00jA" TargetMode="External"/><Relationship Id="rId1" Type="http://schemas.openxmlformats.org/officeDocument/2006/relationships/slideLayout" Target="../slideLayouts/slideLayout2.xml"/><Relationship Id="rId6" Type="http://schemas.openxmlformats.org/officeDocument/2006/relationships/hyperlink" Target="https://twitter.com/MathCancer" TargetMode="External"/><Relationship Id="rId5" Type="http://schemas.openxmlformats.org/officeDocument/2006/relationships/hyperlink" Target="https://twitter.com/PhysiCell" TargetMode="External"/><Relationship Id="rId4" Type="http://schemas.openxmlformats.org/officeDocument/2006/relationships/hyperlink" Target="https://sourceforge.net/p/physicell/ticket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brew.sh/Installation" TargetMode="External"/><Relationship Id="rId2" Type="http://schemas.openxmlformats.org/officeDocument/2006/relationships/hyperlink" Target="https://brew.sh/"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apple.com/guide/terminal/use-environment-variables-apd382cc5fa-4f58-4449-b20a-41c53c006f8f/mac" TargetMode="External"/><Relationship Id="rId2" Type="http://schemas.openxmlformats.org/officeDocument/2006/relationships/hyperlink" Target="https://github.com/MathCancer/PhysiCell/blob/master/documentation/Quickstart.m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thCancer/PhysiCell/releases/download/1.9.0/PhysiCell_V.1.9.0.zip" TargetMode="External"/><Relationship Id="rId2" Type="http://schemas.openxmlformats.org/officeDocument/2006/relationships/hyperlink" Target="https://github.com/MathCancer/PhysiCell/rele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Session 1:</a:t>
            </a:r>
            <a:r>
              <a:rPr lang="en-US" dirty="0"/>
              <a:t> Setting up MacOS  </a:t>
            </a:r>
            <a:br>
              <a:rPr lang="en-US" dirty="0"/>
            </a:br>
            <a:r>
              <a:rPr lang="en-US" dirty="0"/>
              <a:t>          for PhysiCell</a:t>
            </a:r>
          </a:p>
        </p:txBody>
      </p:sp>
      <p:sp>
        <p:nvSpPr>
          <p:cNvPr id="3" name="Text Placeholder 2"/>
          <p:cNvSpPr>
            <a:spLocks noGrp="1"/>
          </p:cNvSpPr>
          <p:nvPr>
            <p:ph type="body" sz="quarter" idx="12"/>
          </p:nvPr>
        </p:nvSpPr>
        <p:spPr/>
        <p:txBody>
          <a:bodyPr/>
          <a:lstStyle/>
          <a:p>
            <a:pPr lvl="0">
              <a:spcBef>
                <a:spcPts val="0"/>
              </a:spcBef>
            </a:pPr>
            <a:r>
              <a:rPr lang="en-US" sz="2400" dirty="0"/>
              <a:t>Randy Heiland and John </a:t>
            </a:r>
            <a:r>
              <a:rPr lang="en-US" sz="2400" dirty="0" err="1"/>
              <a:t>Metzcar</a:t>
            </a:r>
            <a:endParaRPr lang="en-US" sz="2400" dirty="0"/>
          </a:p>
          <a:p>
            <a:pPr lvl="0">
              <a:spcBef>
                <a:spcPts val="0"/>
              </a:spcBef>
            </a:pPr>
            <a:r>
              <a:rPr lang="en-US" sz="1800" dirty="0">
                <a:solidFill>
                  <a:srgbClr val="FFC000">
                    <a:lumMod val="50000"/>
                  </a:srgbClr>
                </a:solidFill>
              </a:rPr>
              <a:t>@PhysiCell</a:t>
            </a:r>
          </a:p>
        </p:txBody>
      </p:sp>
      <p:sp>
        <p:nvSpPr>
          <p:cNvPr id="4" name="Text Placeholder 3"/>
          <p:cNvSpPr>
            <a:spLocks noGrp="1"/>
          </p:cNvSpPr>
          <p:nvPr>
            <p:ph type="body" sz="quarter" idx="13"/>
          </p:nvPr>
        </p:nvSpPr>
        <p:spPr/>
        <p:txBody>
          <a:bodyPr/>
          <a:lstStyle/>
          <a:p>
            <a:r>
              <a:rPr lang="en-US" dirty="0"/>
              <a:t>July 25, 2021</a:t>
            </a:r>
          </a:p>
        </p:txBody>
      </p:sp>
      <p:pic>
        <p:nvPicPr>
          <p:cNvPr id="5" name="Graphic 4">
            <a:extLst>
              <a:ext uri="{FF2B5EF4-FFF2-40B4-BE49-F238E27FC236}">
                <a16:creationId xmlns:a16="http://schemas.microsoft.com/office/drawing/2014/main" id="{734F3219-C3E5-4037-A29B-5892A64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5633" y="3023604"/>
            <a:ext cx="228600" cy="228600"/>
          </a:xfrm>
          <a:prstGeom prst="rect">
            <a:avLst/>
          </a:prstGeom>
        </p:spPr>
      </p:pic>
      <p:sp>
        <p:nvSpPr>
          <p:cNvPr id="6" name="TextBox 5"/>
          <p:cNvSpPr txBox="1"/>
          <p:nvPr/>
        </p:nvSpPr>
        <p:spPr>
          <a:xfrm>
            <a:off x="134695" y="57090"/>
            <a:ext cx="3324628" cy="400110"/>
          </a:xfrm>
          <a:prstGeom prst="rect">
            <a:avLst/>
          </a:prstGeom>
          <a:noFill/>
        </p:spPr>
        <p:txBody>
          <a:bodyPr wrap="none" lIns="0" tIns="0" rIns="0" bIns="0" rtlCol="0">
            <a:spAutoFit/>
          </a:bodyPr>
          <a:lstStyle/>
          <a:p>
            <a:r>
              <a:rPr lang="en-US" b="1" dirty="0"/>
              <a:t>Slides, videos, links and more:</a:t>
            </a:r>
          </a:p>
          <a:p>
            <a:r>
              <a:rPr lang="en-US" dirty="0">
                <a:hlinkClick r:id="rId4"/>
              </a:rPr>
              <a:t>https://github.com/physicell-training/ws2021</a:t>
            </a:r>
            <a:endParaRPr lang="en-US" dirty="0"/>
          </a:p>
        </p:txBody>
      </p:sp>
      <p:pic>
        <p:nvPicPr>
          <p:cNvPr id="8" name="Picture 7"/>
          <p:cNvPicPr>
            <a:picLocks noChangeAspect="1"/>
          </p:cNvPicPr>
          <p:nvPr/>
        </p:nvPicPr>
        <p:blipFill>
          <a:blip r:embed="rId5"/>
          <a:stretch>
            <a:fillRect/>
          </a:stretch>
        </p:blipFill>
        <p:spPr>
          <a:xfrm>
            <a:off x="7589520" y="2880360"/>
            <a:ext cx="1371600" cy="1371600"/>
          </a:xfrm>
          <a:prstGeom prst="rect">
            <a:avLst/>
          </a:prstGeom>
        </p:spPr>
      </p:pic>
      <p:pic>
        <p:nvPicPr>
          <p:cNvPr id="9" name="Picture 8">
            <a:hlinkClick r:id="rId4"/>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95" y="2487000"/>
            <a:ext cx="1828800" cy="1828800"/>
          </a:xfrm>
          <a:prstGeom prst="rect">
            <a:avLst/>
          </a:prstGeom>
        </p:spPr>
      </p:pic>
    </p:spTree>
    <p:extLst>
      <p:ext uri="{BB962C8B-B14F-4D97-AF65-F5344CB8AC3E}">
        <p14:creationId xmlns:p14="http://schemas.microsoft.com/office/powerpoint/2010/main" val="2374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(3)</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heterogeneity</a:t>
            </a:r>
            <a:r>
              <a:rPr lang="en-US" sz="1100" dirty="0"/>
              <a:t>       # run the model</a:t>
            </a:r>
          </a:p>
          <a:p>
            <a:pPr marL="0" indent="0">
              <a:spcBef>
                <a:spcPts val="0"/>
              </a:spcBef>
              <a:buNone/>
            </a:pPr>
            <a:r>
              <a:rPr lang="en-US" sz="1100" dirty="0">
                <a:sym typeface="Wingdings" pitchFamily="2" charset="2"/>
              </a:rPr>
              <a:t>...       lots of model configuration info will be printed out, and then info at each specified output interval:</a:t>
            </a:r>
            <a:endParaRPr lang="en-US" sz="1100" dirty="0"/>
          </a:p>
          <a:p>
            <a:pPr marL="0" indent="0">
              <a:spcBef>
                <a:spcPts val="0"/>
              </a:spcBef>
              <a:buNone/>
            </a:pPr>
            <a:r>
              <a:rPr lang="en-US" sz="1000" dirty="0"/>
              <a:t>Oncoprotein summary: </a:t>
            </a:r>
          </a:p>
          <a:p>
            <a:pPr marL="0" indent="0">
              <a:spcBef>
                <a:spcPts val="0"/>
              </a:spcBef>
              <a:buNone/>
            </a:pPr>
            <a:r>
              <a:rPr lang="en-US" sz="1000" dirty="0"/>
              <a:t>===================</a:t>
            </a:r>
          </a:p>
          <a:p>
            <a:pPr marL="0" indent="0">
              <a:spcBef>
                <a:spcPts val="0"/>
              </a:spcBef>
              <a:buNone/>
            </a:pPr>
            <a:r>
              <a:rPr lang="en-US" sz="1000" dirty="0"/>
              <a:t>mean: 1.00687</a:t>
            </a:r>
          </a:p>
          <a:p>
            <a:pPr marL="0" indent="0">
              <a:spcBef>
                <a:spcPts val="0"/>
              </a:spcBef>
              <a:buNone/>
            </a:pPr>
            <a:r>
              <a:rPr lang="en-US" sz="1000" dirty="0"/>
              <a:t>standard deviation: 0.250737</a:t>
            </a:r>
          </a:p>
          <a:p>
            <a:pPr marL="0" indent="0">
              <a:spcBef>
                <a:spcPts val="0"/>
              </a:spcBef>
              <a:buNone/>
            </a:pPr>
            <a:r>
              <a:rPr lang="en-US" sz="1000" dirty="0"/>
              <a:t>[min max]: [0.205535 1.71906]</a:t>
            </a:r>
            <a:br>
              <a:rPr lang="en-US" sz="1000" dirty="0"/>
            </a:br>
            <a:endParaRPr lang="en-US" sz="1000" dirty="0"/>
          </a:p>
          <a:p>
            <a:pPr marL="0" indent="0">
              <a:spcBef>
                <a:spcPts val="0"/>
              </a:spcBef>
              <a:buNone/>
            </a:pPr>
            <a:r>
              <a:rPr lang="en-US" sz="1000" dirty="0"/>
              <a:t>Using PhysiCell version 1.9.0</a:t>
            </a:r>
          </a:p>
          <a:p>
            <a:pPr marL="0" indent="0">
              <a:spcBef>
                <a:spcPts val="0"/>
              </a:spcBef>
              <a:buNone/>
            </a:pPr>
            <a:r>
              <a:rPr lang="en-US" sz="1000" dirty="0"/>
              <a:t>Please cite DOI: 10.1371/journal.pcbi.1005991</a:t>
            </a:r>
          </a:p>
          <a:p>
            <a:pPr marL="0" indent="0">
              <a:spcBef>
                <a:spcPts val="0"/>
              </a:spcBef>
              <a:buNone/>
            </a:pPr>
            <a:r>
              <a:rPr lang="en-US" sz="1000" dirty="0"/>
              <a:t>Project website: http://</a:t>
            </a:r>
            <a:r>
              <a:rPr lang="en-US" sz="1000" dirty="0" err="1"/>
              <a:t>PhysiCell.MathCancer.org</a:t>
            </a:r>
            <a:endParaRPr lang="en-US" sz="1000" dirty="0"/>
          </a:p>
          <a:p>
            <a:pPr marL="0" indent="0">
              <a:spcBef>
                <a:spcPts val="0"/>
              </a:spcBef>
              <a:buNone/>
            </a:pPr>
            <a:endParaRPr lang="en-US" sz="1000" dirty="0"/>
          </a:p>
          <a:p>
            <a:pPr marL="0" indent="0">
              <a:spcBef>
                <a:spcPts val="0"/>
              </a:spcBef>
              <a:buNone/>
            </a:pPr>
            <a:r>
              <a:rPr lang="en-US" sz="1000" dirty="0"/>
              <a:t>See </a:t>
            </a:r>
            <a:r>
              <a:rPr lang="en-US" sz="1000" dirty="0" err="1"/>
              <a:t>ALL_CITATIONS.txt</a:t>
            </a:r>
            <a:r>
              <a:rPr lang="en-US" sz="1000" dirty="0"/>
              <a:t> for this list.</a:t>
            </a:r>
          </a:p>
          <a:p>
            <a:pPr marL="0" indent="0">
              <a:spcBef>
                <a:spcPts val="0"/>
              </a:spcBef>
              <a:buNone/>
            </a:pPr>
            <a:r>
              <a:rPr lang="en-US" sz="1000" dirty="0"/>
              <a:t>current simulated time: 0 min (max: 64800 min)</a:t>
            </a:r>
          </a:p>
          <a:p>
            <a:pPr marL="0" indent="0">
              <a:spcBef>
                <a:spcPts val="0"/>
              </a:spcBef>
              <a:buNone/>
            </a:pPr>
            <a:r>
              <a:rPr lang="en-US" sz="1000" dirty="0"/>
              <a:t>total agents: 890</a:t>
            </a:r>
          </a:p>
          <a:p>
            <a:pPr marL="0" indent="0">
              <a:spcBef>
                <a:spcPts val="0"/>
              </a:spcBef>
              <a:buNone/>
            </a:pPr>
            <a:r>
              <a:rPr lang="en-US" sz="1000" dirty="0"/>
              <a:t>interval wall time: 0 days, 0 hours, 0 minutes, and 2.1e-05 seconds </a:t>
            </a:r>
          </a:p>
          <a:p>
            <a:pPr marL="0" indent="0">
              <a:spcBef>
                <a:spcPts val="0"/>
              </a:spcBef>
              <a:buNone/>
            </a:pPr>
            <a:r>
              <a:rPr lang="en-US" sz="1000" dirty="0"/>
              <a:t>total wall time: 0 days, 0 hours, 0 minutes, and 2.4e-05 seconds </a:t>
            </a:r>
            <a:br>
              <a:rPr lang="en-US" sz="1000" dirty="0"/>
            </a:br>
            <a:endParaRPr lang="en-US" sz="1000" dirty="0"/>
          </a:p>
          <a:p>
            <a:pPr marL="0" indent="0">
              <a:spcBef>
                <a:spcPts val="0"/>
              </a:spcBef>
              <a:buNone/>
            </a:pPr>
            <a:r>
              <a:rPr lang="en-US" sz="1000" dirty="0"/>
              <a:t>Using method diffusion_decay_solver__constant_coefficients_LOD_2D (2D LOD with Thomas Algorithm) ... </a:t>
            </a: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9197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(4)</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a:p>
            <a:pPr marL="0" indent="0">
              <a:spcBef>
                <a:spcPts val="0"/>
              </a:spcBef>
              <a:buNone/>
            </a:pPr>
            <a:r>
              <a:rPr lang="en-US" sz="1100" dirty="0"/>
              <a:t>You can press “control-c” to cancel the simulation and then type: </a:t>
            </a:r>
            <a:r>
              <a:rPr lang="en-US" sz="1100" b="1" dirty="0">
                <a:latin typeface="Courier New" panose="02070309020205020404" pitchFamily="49" charset="0"/>
                <a:cs typeface="Courier New" panose="02070309020205020404" pitchFamily="49" charset="0"/>
              </a:rPr>
              <a:t>ls output  </a:t>
            </a:r>
            <a:r>
              <a:rPr lang="en-US" sz="1100" dirty="0">
                <a:cs typeface="Courier New" panose="02070309020205020404" pitchFamily="49" charset="0"/>
              </a:rPr>
              <a:t># list</a:t>
            </a:r>
            <a:r>
              <a:rPr lang="en-US" sz="1100" dirty="0"/>
              <a:t> files created in the /output directory</a:t>
            </a:r>
          </a:p>
          <a:p>
            <a:pPr marL="0" indent="0">
              <a:spcBef>
                <a:spcPts val="0"/>
              </a:spcBef>
              <a:buNone/>
            </a:pPr>
            <a:endParaRPr lang="en-US" sz="1100" dirty="0"/>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918F3714-AE5F-9344-A327-983C26484417}"/>
              </a:ext>
            </a:extLst>
          </p:cNvPr>
          <p:cNvPicPr>
            <a:picLocks noChangeAspect="1"/>
          </p:cNvPicPr>
          <p:nvPr/>
        </p:nvPicPr>
        <p:blipFill>
          <a:blip r:embed="rId2"/>
          <a:stretch>
            <a:fillRect/>
          </a:stretch>
        </p:blipFill>
        <p:spPr>
          <a:xfrm>
            <a:off x="201336" y="2105351"/>
            <a:ext cx="6953719" cy="1168692"/>
          </a:xfrm>
          <a:prstGeom prst="rect">
            <a:avLst/>
          </a:prstGeom>
        </p:spPr>
      </p:pic>
    </p:spTree>
    <p:extLst>
      <p:ext uri="{BB962C8B-B14F-4D97-AF65-F5344CB8AC3E}">
        <p14:creationId xmlns:p14="http://schemas.microsoft.com/office/powerpoint/2010/main" val="27144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(5)</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endParaRPr lang="en-US" sz="1100" dirty="0"/>
          </a:p>
        </p:txBody>
      </p:sp>
      <p:sp>
        <p:nvSpPr>
          <p:cNvPr id="6" name="TextBox 5">
            <a:extLst>
              <a:ext uri="{FF2B5EF4-FFF2-40B4-BE49-F238E27FC236}">
                <a16:creationId xmlns:a16="http://schemas.microsoft.com/office/drawing/2014/main" id="{86C60912-C822-C743-933D-CFA8CBDF446B}"/>
              </a:ext>
            </a:extLst>
          </p:cNvPr>
          <p:cNvSpPr txBox="1"/>
          <p:nvPr/>
        </p:nvSpPr>
        <p:spPr>
          <a:xfrm>
            <a:off x="6953719" y="4125074"/>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
        <p:nvSpPr>
          <p:cNvPr id="4" name="TextBox 3">
            <a:extLst>
              <a:ext uri="{FF2B5EF4-FFF2-40B4-BE49-F238E27FC236}">
                <a16:creationId xmlns:a16="http://schemas.microsoft.com/office/drawing/2014/main" id="{3BB947B0-67E9-9044-8278-B90FA314C018}"/>
              </a:ext>
            </a:extLst>
          </p:cNvPr>
          <p:cNvSpPr txBox="1"/>
          <p:nvPr/>
        </p:nvSpPr>
        <p:spPr>
          <a:xfrm>
            <a:off x="4941115" y="1129984"/>
            <a:ext cx="3359167" cy="1200329"/>
          </a:xfrm>
          <a:prstGeom prst="rect">
            <a:avLst/>
          </a:prstGeom>
          <a:noFill/>
        </p:spPr>
        <p:txBody>
          <a:bodyPr wrap="square" lIns="0" tIns="0" rIns="0" bIns="0" rtlCol="0">
            <a:spAutoFit/>
          </a:bodyPr>
          <a:lstStyle/>
          <a:p>
            <a:r>
              <a:rPr lang="en-US" dirty="0"/>
              <a:t>To easily visualize the cells at a particular output interval, you can simply open one of the .</a:t>
            </a:r>
            <a:r>
              <a:rPr lang="en-US" dirty="0" err="1"/>
              <a:t>svg</a:t>
            </a:r>
            <a:r>
              <a:rPr lang="en-US" dirty="0"/>
              <a:t> files in your Web browser. Beware that it will be rather large, but you can use the scrollbars to find the heterogeneous tumor of cells at the center of the domain.</a:t>
            </a:r>
          </a:p>
        </p:txBody>
      </p:sp>
      <p:pic>
        <p:nvPicPr>
          <p:cNvPr id="7" name="Picture 6" descr="A picture containing graphical user interface&#10;&#10;Description automatically generated">
            <a:extLst>
              <a:ext uri="{FF2B5EF4-FFF2-40B4-BE49-F238E27FC236}">
                <a16:creationId xmlns:a16="http://schemas.microsoft.com/office/drawing/2014/main" id="{E0B5D4FA-C6EA-D444-9284-9A11A9CFDF60}"/>
              </a:ext>
            </a:extLst>
          </p:cNvPr>
          <p:cNvPicPr>
            <a:picLocks noChangeAspect="1"/>
          </p:cNvPicPr>
          <p:nvPr/>
        </p:nvPicPr>
        <p:blipFill>
          <a:blip r:embed="rId2"/>
          <a:stretch>
            <a:fillRect/>
          </a:stretch>
        </p:blipFill>
        <p:spPr>
          <a:xfrm>
            <a:off x="441046" y="751756"/>
            <a:ext cx="4138946" cy="3259917"/>
          </a:xfrm>
          <a:prstGeom prst="rect">
            <a:avLst/>
          </a:prstGeom>
        </p:spPr>
      </p:pic>
    </p:spTree>
    <p:extLst>
      <p:ext uri="{BB962C8B-B14F-4D97-AF65-F5344CB8AC3E}">
        <p14:creationId xmlns:p14="http://schemas.microsoft.com/office/powerpoint/2010/main" val="50194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B22A-5A9B-C34C-B7AE-338B36C8D864}"/>
              </a:ext>
            </a:extLst>
          </p:cNvPr>
          <p:cNvSpPr>
            <a:spLocks noGrp="1"/>
          </p:cNvSpPr>
          <p:nvPr>
            <p:ph type="title"/>
          </p:nvPr>
        </p:nvSpPr>
        <p:spPr/>
        <p:txBody>
          <a:bodyPr/>
          <a:lstStyle/>
          <a:p>
            <a:r>
              <a:rPr lang="en-US" dirty="0"/>
              <a:t>More sample projects</a:t>
            </a:r>
          </a:p>
        </p:txBody>
      </p:sp>
      <p:sp>
        <p:nvSpPr>
          <p:cNvPr id="3" name="Content Placeholder 2">
            <a:extLst>
              <a:ext uri="{FF2B5EF4-FFF2-40B4-BE49-F238E27FC236}">
                <a16:creationId xmlns:a16="http://schemas.microsoft.com/office/drawing/2014/main" id="{42392852-83E1-4B43-844D-DFD3838CF21F}"/>
              </a:ext>
            </a:extLst>
          </p:cNvPr>
          <p:cNvSpPr>
            <a:spLocks noGrp="1"/>
          </p:cNvSpPr>
          <p:nvPr>
            <p:ph idx="1"/>
          </p:nvPr>
        </p:nvSpPr>
        <p:spPr/>
        <p:txBody>
          <a:bodyPr>
            <a:noAutofit/>
          </a:bodyPr>
          <a:lstStyle/>
          <a:p>
            <a:pPr marL="0" indent="0">
              <a:spcBef>
                <a:spcPts val="0"/>
              </a:spcBef>
              <a:buNone/>
            </a:pPr>
            <a:r>
              <a:rPr lang="en-US" sz="1100" dirty="0"/>
              <a:t>~/PhysiCell$ </a:t>
            </a:r>
            <a:r>
              <a:rPr lang="en-US" sz="1100" dirty="0">
                <a:highlight>
                  <a:srgbClr val="FFFF00"/>
                </a:highlight>
              </a:rPr>
              <a:t>make reset</a:t>
            </a:r>
          </a:p>
          <a:p>
            <a:pPr marL="0" indent="0">
              <a:spcBef>
                <a:spcPts val="0"/>
              </a:spcBef>
              <a:buNone/>
            </a:pPr>
            <a:r>
              <a:rPr lang="en-US" sz="1100" dirty="0"/>
              <a:t>rm -f *.</a:t>
            </a:r>
            <a:r>
              <a:rPr lang="en-US" sz="1100" dirty="0" err="1"/>
              <a:t>cpp</a:t>
            </a:r>
            <a:r>
              <a:rPr lang="en-US" sz="1100" dirty="0"/>
              <a:t> </a:t>
            </a:r>
          </a:p>
          <a:p>
            <a:pPr marL="0" indent="0">
              <a:spcBef>
                <a:spcPts val="0"/>
              </a:spcBef>
              <a:buNone/>
            </a:pPr>
            <a:r>
              <a:rPr lang="en-US" sz="1100" dirty="0"/>
              <a:t>cp ./</a:t>
            </a:r>
            <a:r>
              <a:rPr lang="en-US" sz="1100" dirty="0" err="1"/>
              <a:t>sample_projects</a:t>
            </a:r>
            <a:r>
              <a:rPr lang="en-US" sz="1100" dirty="0"/>
              <a:t>/</a:t>
            </a:r>
            <a:r>
              <a:rPr lang="en-US" sz="1100" dirty="0" err="1"/>
              <a:t>Makefile</a:t>
            </a:r>
            <a:r>
              <a:rPr lang="en-US" sz="1100" dirty="0"/>
              <a:t>-default </a:t>
            </a:r>
            <a:r>
              <a:rPr lang="en-US" sz="1100" dirty="0" err="1"/>
              <a:t>Makefile</a:t>
            </a:r>
            <a:r>
              <a:rPr lang="en-US" sz="1100" dirty="0"/>
              <a:t> </a:t>
            </a:r>
          </a:p>
          <a:p>
            <a:pPr marL="0" indent="0">
              <a:spcBef>
                <a:spcPts val="0"/>
              </a:spcBef>
              <a:buNone/>
            </a:pPr>
            <a:r>
              <a:rPr lang="en-US" sz="1100" dirty="0"/>
              <a:t>rm -f ./</a:t>
            </a:r>
            <a:r>
              <a:rPr lang="en-US" sz="1100" dirty="0" err="1"/>
              <a:t>custom_modules</a:t>
            </a:r>
            <a:r>
              <a:rPr lang="en-US" sz="1100" dirty="0"/>
              <a:t>/*</a:t>
            </a:r>
          </a:p>
          <a:p>
            <a:pPr marL="0" indent="0">
              <a:spcBef>
                <a:spcPts val="0"/>
              </a:spcBef>
              <a:buNone/>
            </a:pPr>
            <a:r>
              <a:rPr lang="en-US" sz="1100" dirty="0"/>
              <a:t>touch ./</a:t>
            </a:r>
            <a:r>
              <a:rPr lang="en-US" sz="1100" dirty="0" err="1"/>
              <a:t>custom_modules</a:t>
            </a:r>
            <a:r>
              <a:rPr lang="en-US" sz="1100" dirty="0"/>
              <a:t>/</a:t>
            </a:r>
            <a:r>
              <a:rPr lang="en-US" sz="1100" dirty="0" err="1"/>
              <a:t>empty.txt</a:t>
            </a:r>
            <a:r>
              <a:rPr lang="en-US" sz="1100" dirty="0"/>
              <a:t> </a:t>
            </a:r>
          </a:p>
          <a:p>
            <a:pPr marL="0" indent="0">
              <a:spcBef>
                <a:spcPts val="0"/>
              </a:spcBef>
              <a:buNone/>
            </a:pPr>
            <a:r>
              <a:rPr lang="en-US" sz="1100" dirty="0"/>
              <a:t>touch </a:t>
            </a:r>
            <a:r>
              <a:rPr lang="en-US" sz="1100" dirty="0" err="1"/>
              <a:t>ALL_CITATIONS.txt</a:t>
            </a:r>
            <a:r>
              <a:rPr lang="en-US" sz="1100" dirty="0"/>
              <a:t> </a:t>
            </a:r>
          </a:p>
          <a:p>
            <a:pPr marL="0" indent="0">
              <a:spcBef>
                <a:spcPts val="0"/>
              </a:spcBef>
              <a:buNone/>
            </a:pPr>
            <a:r>
              <a:rPr lang="en-US" sz="1100" dirty="0"/>
              <a:t>touch ./core/</a:t>
            </a:r>
            <a:r>
              <a:rPr lang="en-US" sz="1100" dirty="0" err="1"/>
              <a:t>PhysiCell_cell.cpp</a:t>
            </a:r>
            <a:endParaRPr lang="en-US" sz="1100" dirty="0"/>
          </a:p>
          <a:p>
            <a:pPr marL="0" indent="0">
              <a:spcBef>
                <a:spcPts val="0"/>
              </a:spcBef>
              <a:buNone/>
            </a:pPr>
            <a:r>
              <a:rPr lang="en-US" sz="1100" dirty="0"/>
              <a:t>rm </a:t>
            </a:r>
            <a:r>
              <a:rPr lang="en-US" sz="1100" dirty="0" err="1"/>
              <a:t>ALL_CITATIONS.txt</a:t>
            </a:r>
            <a:r>
              <a:rPr lang="en-US" sz="1100" dirty="0"/>
              <a:t> </a:t>
            </a:r>
          </a:p>
          <a:p>
            <a:pPr marL="0" indent="0">
              <a:spcBef>
                <a:spcPts val="0"/>
              </a:spcBef>
              <a:buNone/>
            </a:pPr>
            <a:r>
              <a:rPr lang="en-US" sz="1100" dirty="0"/>
              <a:t>cp ./config/</a:t>
            </a:r>
            <a:r>
              <a:rPr lang="en-US" sz="1100" dirty="0" err="1"/>
              <a:t>PhysiCell_settings-backup.xml</a:t>
            </a:r>
            <a:r>
              <a:rPr lang="en-US" sz="1100" dirty="0"/>
              <a:t> ./config/</a:t>
            </a:r>
            <a:r>
              <a:rPr lang="en-US" sz="1100" dirty="0" err="1"/>
              <a:t>PhysiCell_settings.xml</a:t>
            </a:r>
            <a:r>
              <a:rPr lang="en-US" sz="1100" dirty="0"/>
              <a:t> </a:t>
            </a:r>
          </a:p>
          <a:p>
            <a:pPr marL="0" indent="0">
              <a:spcBef>
                <a:spcPts val="0"/>
              </a:spcBef>
              <a:buNone/>
            </a:pPr>
            <a:r>
              <a:rPr lang="en-US" sz="1100" dirty="0"/>
              <a:t>touch ./config/</a:t>
            </a:r>
            <a:r>
              <a:rPr lang="en-US" sz="1100" dirty="0" err="1"/>
              <a:t>empty.csv</a:t>
            </a:r>
            <a:endParaRPr lang="en-US" sz="1100" dirty="0"/>
          </a:p>
          <a:p>
            <a:pPr marL="0" indent="0">
              <a:spcBef>
                <a:spcPts val="0"/>
              </a:spcBef>
              <a:buNone/>
            </a:pPr>
            <a:r>
              <a:rPr lang="en-US" sz="1100" dirty="0"/>
              <a:t>rm -f ./config/*.csv</a:t>
            </a:r>
          </a:p>
          <a:p>
            <a:pPr marL="0" indent="0">
              <a:spcBef>
                <a:spcPts val="0"/>
              </a:spcBef>
              <a:buNone/>
            </a:pPr>
            <a:endParaRPr lang="en-US" sz="1100" dirty="0"/>
          </a:p>
          <a:p>
            <a:pPr marL="0" indent="0">
              <a:spcBef>
                <a:spcPts val="0"/>
              </a:spcBef>
              <a:buNone/>
            </a:pPr>
            <a:r>
              <a:rPr lang="en-US" sz="1100" dirty="0"/>
              <a:t>~/PhysiCell$ </a:t>
            </a:r>
            <a:r>
              <a:rPr lang="en-US" sz="1100" dirty="0">
                <a:highlight>
                  <a:srgbClr val="FFFF00"/>
                </a:highlight>
              </a:rPr>
              <a:t>make list-projects</a:t>
            </a:r>
          </a:p>
          <a:p>
            <a:pPr marL="0" indent="0">
              <a:spcBef>
                <a:spcPts val="0"/>
              </a:spcBef>
              <a:buNone/>
            </a:pPr>
            <a:r>
              <a:rPr lang="en-US" sz="1100" dirty="0"/>
              <a:t>Sample projects: template biorobots-sample cancer-biorobots-sample cancer-immune-sample</a:t>
            </a:r>
          </a:p>
          <a:p>
            <a:pPr marL="0" indent="0">
              <a:spcBef>
                <a:spcPts val="0"/>
              </a:spcBef>
              <a:buNone/>
            </a:pPr>
            <a:r>
              <a:rPr lang="en-US" sz="1100" dirty="0"/>
              <a:t>                 celltypes3-sample heterogeneity-sample </a:t>
            </a:r>
            <a:r>
              <a:rPr lang="en-US" sz="1100" dirty="0" err="1"/>
              <a:t>pred</a:t>
            </a:r>
            <a:r>
              <a:rPr lang="en-US" sz="1100" dirty="0"/>
              <a:t>-prey-farmer virus-macrophage-sample worm-sample</a:t>
            </a:r>
            <a:br>
              <a:rPr lang="en-US" sz="1100" dirty="0"/>
            </a:br>
            <a:endParaRPr lang="en-US" sz="1100" dirty="0"/>
          </a:p>
          <a:p>
            <a:pPr marL="0" indent="0">
              <a:spcBef>
                <a:spcPts val="0"/>
              </a:spcBef>
              <a:buNone/>
            </a:pPr>
            <a:r>
              <a:rPr lang="en-US" sz="1100" dirty="0"/>
              <a:t>Sample intracellular projects: ode-energy-sample </a:t>
            </a:r>
            <a:r>
              <a:rPr lang="en-US" sz="1100" dirty="0" err="1"/>
              <a:t>physiboss</a:t>
            </a:r>
            <a:r>
              <a:rPr lang="en-US" sz="1100" dirty="0"/>
              <a:t>-cell-lines-sample cancer-metabolism-sample</a:t>
            </a:r>
            <a:br>
              <a:rPr lang="en-US" sz="1100" dirty="0"/>
            </a:br>
            <a:endParaRPr lang="en-US" sz="1100" dirty="0"/>
          </a:p>
          <a:p>
            <a:pPr marL="0" indent="0">
              <a:spcBef>
                <a:spcPts val="0"/>
              </a:spcBef>
              <a:buNone/>
            </a:pPr>
            <a:r>
              <a:rPr lang="en-US" sz="1100" dirty="0"/>
              <a:t>~/PhysiCell$ </a:t>
            </a:r>
          </a:p>
          <a:p>
            <a:pPr marL="0" indent="0">
              <a:spcBef>
                <a:spcPts val="0"/>
              </a:spcBef>
              <a:buNone/>
            </a:pPr>
            <a:endParaRPr lang="en-US" sz="1100" dirty="0"/>
          </a:p>
        </p:txBody>
      </p:sp>
    </p:spTree>
    <p:extLst>
      <p:ext uri="{BB962C8B-B14F-4D97-AF65-F5344CB8AC3E}">
        <p14:creationId xmlns:p14="http://schemas.microsoft.com/office/powerpoint/2010/main" val="425228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(1)</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a:xfrm>
            <a:off x="0" y="751756"/>
            <a:ext cx="6803472" cy="3749040"/>
          </a:xfrm>
        </p:spPr>
        <p:txBody>
          <a:bodyPr>
            <a:noAutofit/>
          </a:bodyPr>
          <a:lstStyle/>
          <a:p>
            <a:pPr marL="0" indent="0">
              <a:spcBef>
                <a:spcPts val="0"/>
              </a:spcBef>
              <a:buNone/>
            </a:pPr>
            <a:r>
              <a:rPr lang="en-US" sz="900" dirty="0"/>
              <a:t>~/PhysiCell$ make ode-energy-sample</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custom_modules</a:t>
            </a:r>
            <a:r>
              <a:rPr lang="en-US" sz="900" dirty="0"/>
              <a:t>/* ./</a:t>
            </a:r>
            <a:r>
              <a:rPr lang="en-US" sz="900" dirty="0" err="1"/>
              <a:t>custom_modules</a:t>
            </a:r>
            <a:r>
              <a:rPr lang="en-US" sz="900" dirty="0"/>
              <a:t>/</a:t>
            </a:r>
          </a:p>
          <a:p>
            <a:pPr marL="0" indent="0">
              <a:spcBef>
                <a:spcPts val="0"/>
              </a:spcBef>
              <a:buNone/>
            </a:pPr>
            <a:r>
              <a:rPr lang="en-US" sz="900" dirty="0"/>
              <a:t>touch </a:t>
            </a:r>
            <a:r>
              <a:rPr lang="en-US" sz="900" dirty="0" err="1"/>
              <a:t>main.cpp</a:t>
            </a:r>
            <a:r>
              <a:rPr lang="en-US" sz="900" dirty="0"/>
              <a:t> &amp;&amp; cp </a:t>
            </a:r>
            <a:r>
              <a:rPr lang="en-US" sz="900" dirty="0" err="1"/>
              <a:t>main.cpp</a:t>
            </a:r>
            <a:r>
              <a:rPr lang="en-US" sz="900" dirty="0"/>
              <a:t> main-</a:t>
            </a:r>
            <a:r>
              <a:rPr lang="en-US" sz="900" dirty="0" err="1"/>
              <a:t>backup.cpp</a:t>
            </a:r>
            <a:endParaRPr lang="en-US" sz="900" dirty="0"/>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main.cpp</a:t>
            </a:r>
            <a:r>
              <a:rPr lang="en-US" sz="900" dirty="0"/>
              <a:t> ./</a:t>
            </a:r>
            <a:r>
              <a:rPr lang="en-US" sz="900" dirty="0" err="1"/>
              <a:t>main.cpp</a:t>
            </a:r>
            <a:r>
              <a:rPr lang="en-US" sz="900" dirty="0"/>
              <a:t> </a:t>
            </a:r>
          </a:p>
          <a:p>
            <a:pPr marL="0" indent="0">
              <a:spcBef>
                <a:spcPts val="0"/>
              </a:spcBef>
              <a:buNone/>
            </a:pPr>
            <a:r>
              <a:rPr lang="en-US" sz="900" dirty="0"/>
              <a:t>cp </a:t>
            </a:r>
            <a:r>
              <a:rPr lang="en-US" sz="900" dirty="0" err="1"/>
              <a:t>Makefile</a:t>
            </a:r>
            <a:r>
              <a:rPr lang="en-US" sz="900" dirty="0"/>
              <a:t> </a:t>
            </a:r>
            <a:r>
              <a:rPr lang="en-US" sz="900" dirty="0" err="1"/>
              <a:t>Makefile</a:t>
            </a:r>
            <a:r>
              <a:rPr lang="en-US" sz="900" dirty="0"/>
              <a:t>-backup</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Makefile</a:t>
            </a:r>
            <a:r>
              <a:rPr lang="en-US" sz="900" dirty="0"/>
              <a:t> .</a:t>
            </a:r>
          </a:p>
          <a:p>
            <a:pPr marL="0" indent="0">
              <a:spcBef>
                <a:spcPts val="0"/>
              </a:spcBef>
              <a:buNone/>
            </a:pPr>
            <a:r>
              <a:rPr lang="en-US" sz="900" dirty="0"/>
              <a:t>cp ./config/</a:t>
            </a:r>
            <a:r>
              <a:rPr lang="en-US" sz="900" dirty="0" err="1"/>
              <a:t>PhysiCell_settings.xml</a:t>
            </a:r>
            <a:r>
              <a:rPr lang="en-US" sz="900" dirty="0"/>
              <a:t> ./config/</a:t>
            </a:r>
            <a:r>
              <a:rPr lang="en-US" sz="900" dirty="0" err="1"/>
              <a:t>PhysiCell_settings-backup.xml</a:t>
            </a:r>
            <a:r>
              <a:rPr lang="en-US" sz="900" dirty="0"/>
              <a:t> </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/config/* ./config/ </a:t>
            </a:r>
          </a:p>
          <a:p>
            <a:pPr marL="0" indent="0">
              <a:spcBef>
                <a:spcPts val="0"/>
              </a:spcBef>
              <a:buNone/>
            </a:pPr>
            <a:r>
              <a:rPr lang="en-US" sz="900" dirty="0"/>
              <a:t>~/PhysiCell$ make</a:t>
            </a:r>
          </a:p>
          <a:p>
            <a:pPr marL="0" indent="0">
              <a:spcBef>
                <a:spcPts val="0"/>
              </a:spcBef>
              <a:buNone/>
            </a:pPr>
            <a:r>
              <a:rPr lang="en-US" sz="900" dirty="0"/>
              <a:t>python3 beta/</a:t>
            </a:r>
            <a:r>
              <a:rPr lang="en-US" sz="900" dirty="0" err="1"/>
              <a:t>setup_libroadrunner.py</a:t>
            </a:r>
            <a:endParaRPr lang="en-US" sz="900" dirty="0"/>
          </a:p>
          <a:p>
            <a:pPr marL="0" indent="0">
              <a:spcBef>
                <a:spcPts val="0"/>
              </a:spcBef>
              <a:buNone/>
            </a:pPr>
            <a:br>
              <a:rPr lang="en-US" sz="900" dirty="0"/>
            </a:br>
            <a:endParaRPr lang="en-US" sz="900" dirty="0"/>
          </a:p>
          <a:p>
            <a:pPr marL="0" indent="0">
              <a:spcBef>
                <a:spcPts val="0"/>
              </a:spcBef>
              <a:buNone/>
            </a:pPr>
            <a:r>
              <a:rPr lang="en-US" sz="900" dirty="0"/>
              <a:t>This model requires the </a:t>
            </a:r>
            <a:r>
              <a:rPr lang="en-US" sz="900" dirty="0" err="1"/>
              <a:t>libRoadrunner</a:t>
            </a:r>
            <a:r>
              <a:rPr lang="en-US" sz="900" dirty="0"/>
              <a:t> libraries which will now be downloaded.</a:t>
            </a:r>
          </a:p>
          <a:p>
            <a:pPr marL="0" indent="0">
              <a:spcBef>
                <a:spcPts val="0"/>
              </a:spcBef>
              <a:buNone/>
            </a:pPr>
            <a:r>
              <a:rPr lang="en-US" sz="900" dirty="0"/>
              <a:t>(for your  Darwin  operating system)</a:t>
            </a:r>
          </a:p>
          <a:p>
            <a:pPr marL="0" indent="0">
              <a:spcBef>
                <a:spcPts val="0"/>
              </a:spcBef>
              <a:buNone/>
            </a:pPr>
            <a:r>
              <a:rPr lang="en-US" sz="900" dirty="0" err="1"/>
              <a:t>libRoadRunner</a:t>
            </a:r>
            <a:r>
              <a:rPr lang="en-US" sz="900" dirty="0"/>
              <a:t> will now be installed into this location:</a:t>
            </a:r>
          </a:p>
          <a:p>
            <a:pPr marL="0" indent="0">
              <a:spcBef>
                <a:spcPts val="0"/>
              </a:spcBef>
              <a:buNone/>
            </a:pPr>
            <a:r>
              <a:rPr lang="en-US" sz="900" dirty="0"/>
              <a:t>addons/</a:t>
            </a:r>
            <a:r>
              <a:rPr lang="en-US" sz="900" dirty="0" err="1"/>
              <a:t>libRoadrunner</a:t>
            </a:r>
            <a:endParaRPr lang="en-US" sz="900" dirty="0"/>
          </a:p>
          <a:p>
            <a:pPr marL="0" indent="0">
              <a:spcBef>
                <a:spcPts val="0"/>
              </a:spcBef>
              <a:buNone/>
            </a:pPr>
            <a:br>
              <a:rPr lang="en-US" sz="900" dirty="0"/>
            </a:br>
            <a:endParaRPr lang="en-US" sz="900" dirty="0"/>
          </a:p>
          <a:p>
            <a:pPr marL="0" indent="0">
              <a:spcBef>
                <a:spcPts val="0"/>
              </a:spcBef>
              <a:buNone/>
            </a:pPr>
            <a:r>
              <a:rPr lang="en-US" sz="900" dirty="0"/>
              <a:t>Beginning download of </a:t>
            </a:r>
            <a:r>
              <a:rPr lang="en-US" sz="900" dirty="0" err="1"/>
              <a:t>libroadrunner</a:t>
            </a:r>
            <a:r>
              <a:rPr lang="en-US" sz="900" dirty="0"/>
              <a:t> into addons/</a:t>
            </a:r>
            <a:r>
              <a:rPr lang="en-US" sz="900" dirty="0" err="1"/>
              <a:t>libRoadrunner</a:t>
            </a:r>
            <a:r>
              <a:rPr lang="en-US" sz="900" dirty="0"/>
              <a:t> ...</a:t>
            </a:r>
          </a:p>
          <a:p>
            <a:pPr marL="0" indent="0">
              <a:spcBef>
                <a:spcPts val="0"/>
              </a:spcBef>
              <a:buNone/>
            </a:pPr>
            <a:r>
              <a:rPr lang="en-US" sz="900" dirty="0"/>
              <a:t>https://</a:t>
            </a:r>
            <a:r>
              <a:rPr lang="en-US" sz="900" dirty="0" err="1"/>
              <a:t>sourceforge.net</a:t>
            </a:r>
            <a:r>
              <a:rPr lang="en-US" sz="900" dirty="0"/>
              <a:t>/projects/</a:t>
            </a:r>
            <a:r>
              <a:rPr lang="en-US" sz="900" dirty="0" err="1"/>
              <a:t>libroadrunner</a:t>
            </a:r>
            <a:r>
              <a:rPr lang="en-US" sz="900" dirty="0"/>
              <a:t>/files/libroadrunner-1.4.18/roadrunner-osx-10.9-cp36m.tar.gz/download</a:t>
            </a:r>
          </a:p>
          <a:p>
            <a:pPr marL="0" indent="0">
              <a:spcBef>
                <a:spcPts val="0"/>
              </a:spcBef>
              <a:buNone/>
            </a:pPr>
            <a:r>
              <a:rPr lang="en-US" sz="900" dirty="0" err="1"/>
              <a:t>my_file</a:t>
            </a:r>
            <a:r>
              <a:rPr lang="en-US" sz="900" dirty="0"/>
              <a:t> =  addons/</a:t>
            </a:r>
            <a:r>
              <a:rPr lang="en-US" sz="900" dirty="0" err="1"/>
              <a:t>libRoadrunner</a:t>
            </a:r>
            <a:r>
              <a:rPr lang="en-US" sz="900" dirty="0"/>
              <a:t>/roadrunner-osx-10.9-cp36m.tar.gz</a:t>
            </a:r>
          </a:p>
          <a:p>
            <a:pPr marL="0" indent="0">
              <a:spcBef>
                <a:spcPts val="0"/>
              </a:spcBef>
              <a:buNone/>
            </a:pPr>
            <a:r>
              <a:rPr lang="en-US" sz="900" dirty="0" err="1"/>
              <a:t>rrlib_dir</a:t>
            </a:r>
            <a:r>
              <a:rPr lang="en-US" sz="900" dirty="0"/>
              <a:t> =  addons/</a:t>
            </a:r>
            <a:r>
              <a:rPr lang="en-US" sz="900" dirty="0" err="1"/>
              <a:t>libRoadrunner</a:t>
            </a:r>
            <a:r>
              <a:rPr lang="en-US" sz="900" dirty="0"/>
              <a:t>/roadrunner-osx-10.9-cp36m</a:t>
            </a:r>
          </a:p>
          <a:p>
            <a:pPr marL="0" indent="0">
              <a:spcBef>
                <a:spcPts val="0"/>
              </a:spcBef>
              <a:buNone/>
            </a:pPr>
            <a:r>
              <a:rPr lang="en-US" sz="900" dirty="0"/>
              <a:t>100.0% 96092160 / 96087190</a:t>
            </a:r>
          </a:p>
          <a:p>
            <a:pPr marL="0" indent="0">
              <a:spcBef>
                <a:spcPts val="0"/>
              </a:spcBef>
              <a:buNone/>
            </a:pPr>
            <a:r>
              <a:rPr lang="en-US" sz="900" dirty="0"/>
              <a:t>installing (uncompressing) the file...</a:t>
            </a:r>
          </a:p>
          <a:p>
            <a:pPr marL="0" indent="0">
              <a:spcBef>
                <a:spcPts val="0"/>
              </a:spcBef>
              <a:buNone/>
            </a:pPr>
            <a:r>
              <a:rPr lang="en-US" sz="900" dirty="0"/>
              <a:t>Done.</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5B430F1-687A-DC49-A99D-4418656E176D}"/>
              </a:ext>
            </a:extLst>
          </p:cNvPr>
          <p:cNvSpPr txBox="1"/>
          <p:nvPr/>
        </p:nvSpPr>
        <p:spPr>
          <a:xfrm>
            <a:off x="5896706" y="4191689"/>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
        <p:nvSpPr>
          <p:cNvPr id="6" name="TextBox 5">
            <a:extLst>
              <a:ext uri="{FF2B5EF4-FFF2-40B4-BE49-F238E27FC236}">
                <a16:creationId xmlns:a16="http://schemas.microsoft.com/office/drawing/2014/main" id="{2130BC84-E406-1046-AE20-43494C889109}"/>
              </a:ext>
            </a:extLst>
          </p:cNvPr>
          <p:cNvSpPr txBox="1"/>
          <p:nvPr/>
        </p:nvSpPr>
        <p:spPr>
          <a:xfrm>
            <a:off x="6491567" y="3441284"/>
            <a:ext cx="1612198" cy="400110"/>
          </a:xfrm>
          <a:prstGeom prst="rect">
            <a:avLst/>
          </a:prstGeom>
          <a:noFill/>
        </p:spPr>
        <p:txBody>
          <a:bodyPr wrap="square" lIns="0" tIns="0" rIns="0" bIns="0" rtlCol="0">
            <a:spAutoFit/>
          </a:bodyPr>
          <a:lstStyle/>
          <a:p>
            <a:r>
              <a:rPr lang="en-US" dirty="0"/>
              <a:t>The ODE solver library is downloaded</a:t>
            </a:r>
          </a:p>
        </p:txBody>
      </p:sp>
      <p:sp>
        <p:nvSpPr>
          <p:cNvPr id="7" name="Right Brace 6">
            <a:extLst>
              <a:ext uri="{FF2B5EF4-FFF2-40B4-BE49-F238E27FC236}">
                <a16:creationId xmlns:a16="http://schemas.microsoft.com/office/drawing/2014/main" id="{79C8768B-0BA8-534E-A9EF-6B2B282FA5D5}"/>
              </a:ext>
            </a:extLst>
          </p:cNvPr>
          <p:cNvSpPr/>
          <p:nvPr/>
        </p:nvSpPr>
        <p:spPr>
          <a:xfrm>
            <a:off x="6191075" y="3305780"/>
            <a:ext cx="159391" cy="67111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420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(2)</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900" dirty="0"/>
              <a:t>(from previous ‘make’)</a:t>
            </a:r>
            <a:br>
              <a:rPr lang="en-US" sz="900" dirty="0"/>
            </a:b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./core/</a:t>
            </a:r>
            <a:r>
              <a:rPr lang="en-US" sz="900" dirty="0" err="1"/>
              <a:t>PhysiCell_cell.cpp</a:t>
            </a:r>
            <a:r>
              <a:rPr lang="en-US" sz="900" dirty="0"/>
              <a:t> </a:t>
            </a:r>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t>
            </a:r>
            <a:r>
              <a:rPr lang="en-US" sz="900" dirty="0" err="1"/>
              <a:t>custom_modules</a:t>
            </a:r>
            <a:r>
              <a:rPr lang="en-US" sz="900" dirty="0"/>
              <a:t>/</a:t>
            </a:r>
            <a:r>
              <a:rPr lang="en-US" sz="900" dirty="0" err="1"/>
              <a:t>custom.cpp</a:t>
            </a: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./addons/</a:t>
            </a:r>
            <a:r>
              <a:rPr lang="en-US" sz="900" dirty="0" err="1"/>
              <a:t>libRoadrunner</a:t>
            </a:r>
            <a:r>
              <a:rPr lang="en-US" sz="900" dirty="0"/>
              <a:t>/</a:t>
            </a:r>
            <a:r>
              <a:rPr lang="en-US" sz="900" dirty="0" err="1"/>
              <a:t>src</a:t>
            </a:r>
            <a:r>
              <a:rPr lang="en-US" sz="900" dirty="0"/>
              <a:t>/</a:t>
            </a:r>
            <a:r>
              <a:rPr lang="en-US" sz="900" dirty="0" err="1"/>
              <a:t>librr_intracellular.cpp</a:t>
            </a:r>
            <a:endParaRPr lang="en-US" sz="900" dirty="0"/>
          </a:p>
          <a:p>
            <a:pPr marL="0" indent="0">
              <a:spcBef>
                <a:spcPts val="0"/>
              </a:spcBef>
              <a:buNone/>
            </a:pPr>
            <a:r>
              <a:rPr lang="en-US" sz="900" dirty="0"/>
              <a:t>Your OS= -D OSX</a:t>
            </a:r>
          </a:p>
          <a:p>
            <a:pPr marL="0" indent="0">
              <a:spcBef>
                <a:spcPts val="0"/>
              </a:spcBef>
              <a:buNone/>
            </a:pPr>
            <a:r>
              <a:rPr lang="en-US" sz="900" dirty="0"/>
              <a:t>LIBRR_CFLAGS= -I./addons/</a:t>
            </a:r>
            <a:r>
              <a:rPr lang="en-US" sz="900" dirty="0" err="1"/>
              <a:t>libRoadrunner</a:t>
            </a:r>
            <a:r>
              <a:rPr lang="en-US" sz="900" dirty="0"/>
              <a:t>/roadrunner/include/</a:t>
            </a:r>
            <a:r>
              <a:rPr lang="en-US" sz="900" dirty="0" err="1"/>
              <a:t>rr</a:t>
            </a:r>
            <a:r>
              <a:rPr lang="en-US" sz="900" dirty="0"/>
              <a:t>/C</a:t>
            </a:r>
          </a:p>
          <a:p>
            <a:pPr marL="0" indent="0">
              <a:spcBef>
                <a:spcPts val="0"/>
              </a:spcBef>
              <a:buNone/>
            </a:pPr>
            <a:r>
              <a:rPr lang="en-US" sz="900" dirty="0"/>
              <a:t>LIBRR_LIBS= ./addons/</a:t>
            </a:r>
            <a:r>
              <a:rPr lang="en-US" sz="900" dirty="0" err="1"/>
              <a:t>libRoadrunner</a:t>
            </a:r>
            <a:r>
              <a:rPr lang="en-US" sz="900" dirty="0"/>
              <a:t>/roadrunner/lib</a:t>
            </a:r>
          </a:p>
          <a:p>
            <a:pPr marL="0" indent="0">
              <a:spcBef>
                <a:spcPts val="0"/>
              </a:spcBef>
              <a:buNone/>
            </a:pP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-o </a:t>
            </a:r>
            <a:r>
              <a:rPr lang="en-US" sz="900" dirty="0" err="1"/>
              <a:t>ode_energy</a:t>
            </a:r>
            <a:r>
              <a:rPr lang="en-US" sz="900" dirty="0"/>
              <a:t> </a:t>
            </a:r>
            <a:r>
              <a:rPr lang="en-US" sz="900" dirty="0" err="1"/>
              <a:t>BioFVM_vector.o</a:t>
            </a:r>
            <a:r>
              <a:rPr lang="en-US" sz="900" dirty="0"/>
              <a:t> </a:t>
            </a:r>
            <a:r>
              <a:rPr lang="en-US" sz="900" dirty="0" err="1"/>
              <a:t>BioFVM_mesh.o</a:t>
            </a:r>
            <a:r>
              <a:rPr lang="en-US" sz="900" dirty="0"/>
              <a:t> </a:t>
            </a:r>
            <a:r>
              <a:rPr lang="en-US" sz="900" dirty="0" err="1"/>
              <a:t>BioFVM_microenvironment.o</a:t>
            </a:r>
            <a:r>
              <a:rPr lang="en-US" sz="900" dirty="0"/>
              <a:t> </a:t>
            </a:r>
            <a:r>
              <a:rPr lang="en-US" sz="900" dirty="0" err="1"/>
              <a:t>BioFVM_solvers.o</a:t>
            </a:r>
            <a:r>
              <a:rPr lang="en-US" sz="900" dirty="0"/>
              <a:t> </a:t>
            </a:r>
            <a:r>
              <a:rPr lang="en-US" sz="900" dirty="0" err="1"/>
              <a:t>BioFVM_matlab.o</a:t>
            </a:r>
            <a:r>
              <a:rPr lang="en-US" sz="900" dirty="0"/>
              <a:t> </a:t>
            </a:r>
            <a:r>
              <a:rPr lang="en-US" sz="900" dirty="0" err="1"/>
              <a:t>BioFVM_utilities.o</a:t>
            </a:r>
            <a:r>
              <a:rPr lang="en-US" sz="900" dirty="0"/>
              <a:t> </a:t>
            </a:r>
            <a:r>
              <a:rPr lang="en-US" sz="900" dirty="0" err="1"/>
              <a:t>BioFVM_basic_agent.o</a:t>
            </a:r>
            <a:r>
              <a:rPr lang="en-US" sz="900" dirty="0"/>
              <a:t> </a:t>
            </a:r>
            <a:r>
              <a:rPr lang="en-US" sz="900" dirty="0" err="1"/>
              <a:t>BioFVM_MultiCellDS.o</a:t>
            </a:r>
            <a:r>
              <a:rPr lang="en-US" sz="900" dirty="0"/>
              <a:t> </a:t>
            </a:r>
            <a:r>
              <a:rPr lang="en-US" sz="900" dirty="0" err="1"/>
              <a:t>BioFVM_agent_container.o</a:t>
            </a:r>
            <a:r>
              <a:rPr lang="en-US" sz="900" dirty="0"/>
              <a:t>   </a:t>
            </a:r>
            <a:r>
              <a:rPr lang="en-US" sz="900" dirty="0" err="1"/>
              <a:t>pugixml.o</a:t>
            </a:r>
            <a:r>
              <a:rPr lang="en-US" sz="900" dirty="0"/>
              <a:t> </a:t>
            </a:r>
            <a:r>
              <a:rPr lang="en-US" sz="900" dirty="0" err="1"/>
              <a:t>PhysiCell_phenotype.o</a:t>
            </a:r>
            <a:r>
              <a:rPr lang="en-US" sz="900" dirty="0"/>
              <a:t> </a:t>
            </a:r>
            <a:r>
              <a:rPr lang="en-US" sz="900" dirty="0" err="1"/>
              <a:t>PhysiCell_cell_container.o</a:t>
            </a:r>
            <a:r>
              <a:rPr lang="en-US" sz="900" dirty="0"/>
              <a:t> </a:t>
            </a:r>
            <a:r>
              <a:rPr lang="en-US" sz="900" dirty="0" err="1"/>
              <a:t>PhysiCell_standard_models.o</a:t>
            </a:r>
            <a:r>
              <a:rPr lang="en-US" sz="900" dirty="0"/>
              <a:t> </a:t>
            </a:r>
            <a:r>
              <a:rPr lang="en-US" sz="900" dirty="0" err="1"/>
              <a:t>PhysiCell_cell.o</a:t>
            </a:r>
            <a:r>
              <a:rPr lang="en-US" sz="900" dirty="0"/>
              <a:t> </a:t>
            </a:r>
            <a:r>
              <a:rPr lang="en-US" sz="900" dirty="0" err="1"/>
              <a:t>PhysiCell_custom.o</a:t>
            </a:r>
            <a:r>
              <a:rPr lang="en-US" sz="900" dirty="0"/>
              <a:t> </a:t>
            </a:r>
            <a:r>
              <a:rPr lang="en-US" sz="900" dirty="0" err="1"/>
              <a:t>PhysiCell_utilities.o</a:t>
            </a:r>
            <a:r>
              <a:rPr lang="en-US" sz="900" dirty="0"/>
              <a:t> </a:t>
            </a:r>
            <a:r>
              <a:rPr lang="en-US" sz="900" dirty="0" err="1"/>
              <a:t>PhysiCell_constants.o</a:t>
            </a:r>
            <a:r>
              <a:rPr lang="en-US" sz="900" dirty="0"/>
              <a:t>  </a:t>
            </a:r>
            <a:r>
              <a:rPr lang="en-US" sz="900" dirty="0" err="1"/>
              <a:t>PhysiCell_SVG.o</a:t>
            </a:r>
            <a:r>
              <a:rPr lang="en-US" sz="900" dirty="0"/>
              <a:t> </a:t>
            </a:r>
            <a:r>
              <a:rPr lang="en-US" sz="900" dirty="0" err="1"/>
              <a:t>PhysiCell_pathology.o</a:t>
            </a:r>
            <a:r>
              <a:rPr lang="en-US" sz="900" dirty="0"/>
              <a:t> </a:t>
            </a:r>
            <a:r>
              <a:rPr lang="en-US" sz="900" dirty="0" err="1"/>
              <a:t>PhysiCell_MultiCellDS.o</a:t>
            </a:r>
            <a:r>
              <a:rPr lang="en-US" sz="900" dirty="0"/>
              <a:t> </a:t>
            </a:r>
            <a:r>
              <a:rPr lang="en-US" sz="900" dirty="0" err="1"/>
              <a:t>PhysiCell_various_outputs.o</a:t>
            </a:r>
            <a:r>
              <a:rPr lang="en-US" sz="900" dirty="0"/>
              <a:t> </a:t>
            </a:r>
            <a:r>
              <a:rPr lang="en-US" sz="900" dirty="0" err="1"/>
              <a:t>PhysiCell_pugixml.o</a:t>
            </a:r>
            <a:r>
              <a:rPr lang="en-US" sz="900" dirty="0"/>
              <a:t> </a:t>
            </a:r>
            <a:r>
              <a:rPr lang="en-US" sz="900" dirty="0" err="1"/>
              <a:t>PhysiCell_settings.o</a:t>
            </a:r>
            <a:r>
              <a:rPr lang="en-US" sz="900" dirty="0"/>
              <a:t> </a:t>
            </a:r>
            <a:r>
              <a:rPr lang="en-US" sz="900" dirty="0" err="1"/>
              <a:t>custom.o</a:t>
            </a:r>
            <a:r>
              <a:rPr lang="en-US" sz="900" dirty="0"/>
              <a:t>  </a:t>
            </a:r>
            <a:r>
              <a:rPr lang="en-US" sz="900" dirty="0" err="1"/>
              <a:t>librr_intracellular.o</a:t>
            </a:r>
            <a:r>
              <a:rPr lang="en-US" sz="900" dirty="0"/>
              <a:t>  </a:t>
            </a:r>
            <a:r>
              <a:rPr lang="en-US" sz="900" dirty="0" err="1"/>
              <a:t>main.cpp</a:t>
            </a:r>
            <a:r>
              <a:rPr lang="en-US" sz="900" dirty="0"/>
              <a:t> -L./addons/</a:t>
            </a:r>
            <a:r>
              <a:rPr lang="en-US" sz="900" dirty="0" err="1"/>
              <a:t>libRoadrunner</a:t>
            </a:r>
            <a:r>
              <a:rPr lang="en-US" sz="900" dirty="0"/>
              <a:t>/roadrunner/lib -</a:t>
            </a:r>
            <a:r>
              <a:rPr lang="en-US" sz="900" dirty="0" err="1"/>
              <a:t>lroadrunner_c_api</a:t>
            </a:r>
            <a:endParaRPr lang="en-US" sz="900" dirty="0"/>
          </a:p>
          <a:p>
            <a:pPr marL="0" indent="0">
              <a:spcBef>
                <a:spcPts val="0"/>
              </a:spcBef>
              <a:buNone/>
            </a:pPr>
            <a:endParaRPr lang="en-US" sz="900" dirty="0"/>
          </a:p>
          <a:p>
            <a:pPr marL="0" indent="0">
              <a:spcBef>
                <a:spcPts val="0"/>
              </a:spcBef>
              <a:buNone/>
            </a:pPr>
            <a:r>
              <a:rPr lang="en-US" sz="900" dirty="0"/>
              <a:t>created </a:t>
            </a:r>
            <a:r>
              <a:rPr lang="en-US" sz="900" dirty="0" err="1">
                <a:highlight>
                  <a:srgbClr val="FFFF00"/>
                </a:highlight>
              </a:rPr>
              <a:t>ode_energy</a:t>
            </a:r>
            <a:endParaRPr lang="en-US" sz="900" dirty="0">
              <a:highlight>
                <a:srgbClr val="FFFF00"/>
              </a:highlight>
            </a:endParaRPr>
          </a:p>
          <a:p>
            <a:pPr marL="0" indent="0">
              <a:spcBef>
                <a:spcPts val="0"/>
              </a:spcBef>
              <a:buNone/>
            </a:pPr>
            <a:endParaRPr lang="en-US" sz="900" dirty="0"/>
          </a:p>
          <a:p>
            <a:pPr marL="0" indent="0">
              <a:spcBef>
                <a:spcPts val="0"/>
              </a:spcBef>
              <a:buNone/>
            </a:pPr>
            <a:r>
              <a:rPr lang="en-US" sz="900" dirty="0"/>
              <a:t>~/PhysiCell$ </a:t>
            </a:r>
            <a:r>
              <a:rPr lang="en-US" sz="900" dirty="0" err="1"/>
              <a:t>ode_energy</a:t>
            </a:r>
            <a:endParaRPr lang="en-US" sz="900" dirty="0"/>
          </a:p>
          <a:p>
            <a:pPr marL="0" indent="0">
              <a:spcBef>
                <a:spcPts val="0"/>
              </a:spcBef>
              <a:buNone/>
            </a:pPr>
            <a:r>
              <a:rPr lang="en-US" sz="900" dirty="0" err="1"/>
              <a:t>dyld</a:t>
            </a:r>
            <a:r>
              <a:rPr lang="en-US" sz="900" dirty="0"/>
              <a:t>: Library not loaded: @</a:t>
            </a:r>
            <a:r>
              <a:rPr lang="en-US" sz="900" dirty="0" err="1"/>
              <a:t>rpath</a:t>
            </a:r>
            <a:r>
              <a:rPr lang="en-US" sz="900" dirty="0"/>
              <a:t>/</a:t>
            </a:r>
            <a:r>
              <a:rPr lang="en-US" sz="900" dirty="0" err="1"/>
              <a:t>libroadrunner_c_api.dylib</a:t>
            </a:r>
            <a:endParaRPr lang="en-US" sz="900" dirty="0"/>
          </a:p>
          <a:p>
            <a:pPr marL="0" indent="0">
              <a:spcBef>
                <a:spcPts val="0"/>
              </a:spcBef>
              <a:buNone/>
            </a:pPr>
            <a:r>
              <a:rPr lang="en-US" sz="900" dirty="0"/>
              <a:t>  Referenced from: /Users/</a:t>
            </a:r>
            <a:r>
              <a:rPr lang="en-US" sz="900" dirty="0" err="1"/>
              <a:t>heiland</a:t>
            </a:r>
            <a:r>
              <a:rPr lang="en-US" sz="900" dirty="0"/>
              <a:t>/PhysiCell/./</a:t>
            </a:r>
            <a:r>
              <a:rPr lang="en-US" sz="900" dirty="0" err="1"/>
              <a:t>ode_energy</a:t>
            </a:r>
            <a:endParaRPr lang="en-US" sz="900" dirty="0"/>
          </a:p>
          <a:p>
            <a:pPr marL="0" indent="0">
              <a:spcBef>
                <a:spcPts val="0"/>
              </a:spcBef>
              <a:buNone/>
            </a:pPr>
            <a:r>
              <a:rPr lang="en-US" sz="900" dirty="0"/>
              <a:t>  Reason: image not found</a:t>
            </a:r>
          </a:p>
          <a:p>
            <a:pPr marL="0" indent="0">
              <a:spcBef>
                <a:spcPts val="0"/>
              </a:spcBef>
              <a:buNone/>
            </a:pPr>
            <a:r>
              <a:rPr lang="en-US" sz="900" dirty="0"/>
              <a:t>Abort trap: 6</a:t>
            </a:r>
          </a:p>
          <a:p>
            <a:pPr marL="0" indent="0">
              <a:spcBef>
                <a:spcPts val="0"/>
              </a:spcBef>
              <a:buNone/>
            </a:pPr>
            <a:r>
              <a:rPr lang="en-US" sz="900" dirty="0"/>
              <a:t>~/PhysiCell$</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9E5880-4327-8D4F-B284-4E88D0296CA7}"/>
              </a:ext>
            </a:extLst>
          </p:cNvPr>
          <p:cNvSpPr txBox="1"/>
          <p:nvPr/>
        </p:nvSpPr>
        <p:spPr>
          <a:xfrm>
            <a:off x="6853051" y="414171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
        <p:nvSpPr>
          <p:cNvPr id="5" name="Right Brace 4">
            <a:extLst>
              <a:ext uri="{FF2B5EF4-FFF2-40B4-BE49-F238E27FC236}">
                <a16:creationId xmlns:a16="http://schemas.microsoft.com/office/drawing/2014/main" id="{42C19969-17B6-064E-BAD0-A5A348E3CFA8}"/>
              </a:ext>
            </a:extLst>
          </p:cNvPr>
          <p:cNvSpPr/>
          <p:nvPr/>
        </p:nvSpPr>
        <p:spPr>
          <a:xfrm>
            <a:off x="3229761" y="3531765"/>
            <a:ext cx="159391" cy="67111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D1F3C3B-09B3-AA4E-BF06-2566001FA7E0}"/>
              </a:ext>
            </a:extLst>
          </p:cNvPr>
          <p:cNvSpPr txBox="1"/>
          <p:nvPr/>
        </p:nvSpPr>
        <p:spPr>
          <a:xfrm>
            <a:off x="3521865" y="3516384"/>
            <a:ext cx="3450142" cy="600164"/>
          </a:xfrm>
          <a:prstGeom prst="rect">
            <a:avLst/>
          </a:prstGeom>
          <a:noFill/>
        </p:spPr>
        <p:txBody>
          <a:bodyPr wrap="square" lIns="0" tIns="0" rIns="0" bIns="0" rtlCol="0">
            <a:spAutoFit/>
          </a:bodyPr>
          <a:lstStyle/>
          <a:p>
            <a:r>
              <a:rPr lang="en-US" dirty="0"/>
              <a:t>When we try to run the model, we get an error, but it was expected and serves as a reminder if/when you ever see it again.</a:t>
            </a:r>
          </a:p>
        </p:txBody>
      </p:sp>
    </p:spTree>
    <p:extLst>
      <p:ext uri="{BB962C8B-B14F-4D97-AF65-F5344CB8AC3E}">
        <p14:creationId xmlns:p14="http://schemas.microsoft.com/office/powerpoint/2010/main" val="3790569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(3)</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900" dirty="0"/>
              <a:t>~/PhysiCell$ </a:t>
            </a:r>
            <a:r>
              <a:rPr lang="en-US" sz="900" dirty="0">
                <a:highlight>
                  <a:srgbClr val="FFFF00"/>
                </a:highlight>
              </a:rPr>
              <a:t>export DYLD_LIBRARY_PATH=$DYLD_LIBRARY_PATH:./addons/</a:t>
            </a:r>
            <a:r>
              <a:rPr lang="en-US" sz="900" dirty="0" err="1">
                <a:highlight>
                  <a:srgbClr val="FFFF00"/>
                </a:highlight>
              </a:rPr>
              <a:t>libRoadrunner</a:t>
            </a:r>
            <a:r>
              <a:rPr lang="en-US" sz="900" dirty="0">
                <a:highlight>
                  <a:srgbClr val="FFFF00"/>
                </a:highlight>
              </a:rPr>
              <a:t>/roadrunner/lib</a:t>
            </a:r>
          </a:p>
          <a:p>
            <a:pPr marL="0" indent="0">
              <a:spcBef>
                <a:spcPts val="0"/>
              </a:spcBef>
              <a:buNone/>
            </a:pPr>
            <a:r>
              <a:rPr lang="en-US" sz="900" dirty="0"/>
              <a:t>~/PhysiCell$ </a:t>
            </a:r>
            <a:r>
              <a:rPr lang="en-US" sz="900" dirty="0" err="1"/>
              <a:t>ode_energy</a:t>
            </a:r>
            <a:endParaRPr lang="en-US" sz="900" dirty="0"/>
          </a:p>
          <a:p>
            <a:pPr marL="0" indent="0">
              <a:spcBef>
                <a:spcPts val="0"/>
              </a:spcBef>
              <a:buNone/>
            </a:pPr>
            <a:r>
              <a:rPr lang="en-US" sz="900" dirty="0">
                <a:cs typeface="Courier New" panose="02070309020205020404" pitchFamily="49" charset="0"/>
              </a:rPr>
              <a:t>         ... model info output...</a:t>
            </a:r>
          </a:p>
          <a:p>
            <a:pPr marL="0" indent="0">
              <a:spcBef>
                <a:spcPts val="0"/>
              </a:spcBef>
              <a:buNone/>
            </a:pPr>
            <a:r>
              <a:rPr lang="en-US" sz="900" dirty="0"/>
              <a:t>current simulated time: 30 min (max: 1440 min)</a:t>
            </a:r>
          </a:p>
          <a:p>
            <a:pPr marL="0" indent="0">
              <a:spcBef>
                <a:spcPts val="0"/>
              </a:spcBef>
              <a:buNone/>
            </a:pPr>
            <a:r>
              <a:rPr lang="en-US" sz="900" dirty="0"/>
              <a:t>total agents: 144</a:t>
            </a:r>
          </a:p>
          <a:p>
            <a:pPr marL="0" indent="0">
              <a:spcBef>
                <a:spcPts val="0"/>
              </a:spcBef>
              <a:buNone/>
            </a:pPr>
            <a:r>
              <a:rPr lang="en-US" sz="900" dirty="0"/>
              <a:t>interval wall time: 0 days, 0 hours, 0 minutes, and 4.27858 seconds </a:t>
            </a:r>
          </a:p>
          <a:p>
            <a:pPr marL="0" indent="0">
              <a:spcBef>
                <a:spcPts val="0"/>
              </a:spcBef>
              <a:buNone/>
            </a:pPr>
            <a:r>
              <a:rPr lang="en-US" sz="900" dirty="0"/>
              <a:t>total wall time: 0 days, 0 hours, 0 minutes, and 4.27861 seconds </a:t>
            </a:r>
            <a:br>
              <a:rPr lang="en-US" sz="900" dirty="0"/>
            </a:br>
            <a:endParaRPr lang="en-US" sz="900" dirty="0"/>
          </a:p>
          <a:p>
            <a:pPr marL="0" indent="0">
              <a:spcBef>
                <a:spcPts val="0"/>
              </a:spcBef>
              <a:buNone/>
            </a:pPr>
            <a:r>
              <a:rPr lang="en-US" sz="900" dirty="0"/>
              <a:t>current simulated time: 60 min (max: 1440 min)</a:t>
            </a:r>
          </a:p>
          <a:p>
            <a:pPr marL="0" indent="0">
              <a:spcBef>
                <a:spcPts val="0"/>
              </a:spcBef>
              <a:buNone/>
            </a:pPr>
            <a:r>
              <a:rPr lang="en-US" sz="900" dirty="0"/>
              <a:t>total agents: 144</a:t>
            </a:r>
          </a:p>
          <a:p>
            <a:pPr marL="0" indent="0">
              <a:spcBef>
                <a:spcPts val="0"/>
              </a:spcBef>
              <a:buNone/>
            </a:pPr>
            <a:r>
              <a:rPr lang="en-US" sz="900" dirty="0"/>
              <a:t>interval wall time: 0 days, 0 hours, 0 minutes, and 4.33063 seconds </a:t>
            </a:r>
          </a:p>
          <a:p>
            <a:pPr marL="0" indent="0">
              <a:spcBef>
                <a:spcPts val="0"/>
              </a:spcBef>
              <a:buNone/>
            </a:pPr>
            <a:r>
              <a:rPr lang="en-US" sz="900" dirty="0"/>
              <a:t>total wall time: 0 days, 0 hours, 0 minutes, and 8.60924 seconds </a:t>
            </a:r>
            <a:br>
              <a:rPr lang="en-US" sz="900" dirty="0"/>
            </a:br>
            <a:endParaRPr lang="en-US" sz="900" dirty="0"/>
          </a:p>
          <a:p>
            <a:pPr marL="0" indent="0">
              <a:spcBef>
                <a:spcPts val="0"/>
              </a:spcBef>
              <a:buNone/>
            </a:pPr>
            <a:r>
              <a:rPr lang="en-US" sz="900" dirty="0"/>
              <a:t>------------ start: </a:t>
            </a:r>
            <a:r>
              <a:rPr lang="en-US" sz="900" dirty="0" err="1"/>
              <a:t>librr_intracellular.cpp</a:t>
            </a:r>
            <a:r>
              <a:rPr lang="en-US" sz="900" dirty="0"/>
              <a:t>: start() called</a:t>
            </a:r>
            <a:br>
              <a:rPr lang="en-US" sz="900" dirty="0"/>
            </a:br>
            <a:r>
              <a:rPr lang="en-US" sz="900" dirty="0"/>
              <a:t>...</a:t>
            </a:r>
          </a:p>
          <a:p>
            <a:pPr marL="0" indent="0">
              <a:spcBef>
                <a:spcPts val="0"/>
              </a:spcBef>
              <a:buNone/>
            </a:pPr>
            <a:endParaRPr lang="en-US" sz="900" dirty="0"/>
          </a:p>
        </p:txBody>
      </p:sp>
      <p:sp>
        <p:nvSpPr>
          <p:cNvPr id="4" name="Down Arrow 3">
            <a:extLst>
              <a:ext uri="{FF2B5EF4-FFF2-40B4-BE49-F238E27FC236}">
                <a16:creationId xmlns:a16="http://schemas.microsoft.com/office/drawing/2014/main" id="{2016DD19-E53F-BD4B-BF0A-150C94462EC8}"/>
              </a:ext>
            </a:extLst>
          </p:cNvPr>
          <p:cNvSpPr/>
          <p:nvPr/>
        </p:nvSpPr>
        <p:spPr>
          <a:xfrm rot="6589593">
            <a:off x="5973433" y="694194"/>
            <a:ext cx="191162" cy="6494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C561C2-77B6-AC40-8BE0-F4B0088CA4BE}"/>
              </a:ext>
            </a:extLst>
          </p:cNvPr>
          <p:cNvSpPr txBox="1"/>
          <p:nvPr/>
        </p:nvSpPr>
        <p:spPr>
          <a:xfrm>
            <a:off x="5731115" y="1286091"/>
            <a:ext cx="3177994" cy="1400383"/>
          </a:xfrm>
          <a:prstGeom prst="rect">
            <a:avLst/>
          </a:prstGeom>
          <a:noFill/>
          <a:ln>
            <a:solidFill>
              <a:schemeClr val="tx1"/>
            </a:solidFill>
          </a:ln>
        </p:spPr>
        <p:txBody>
          <a:bodyPr wrap="square" lIns="91440" tIns="0" rIns="91440" bIns="0" rtlCol="0">
            <a:spAutoFit/>
          </a:bodyPr>
          <a:lstStyle/>
          <a:p>
            <a:r>
              <a:rPr lang="en-US" dirty="0"/>
              <a:t>Define another environment variable. The model should then run without an error.</a:t>
            </a:r>
          </a:p>
          <a:p>
            <a:endParaRPr lang="en-US" dirty="0"/>
          </a:p>
          <a:p>
            <a:r>
              <a:rPr lang="en-US" dirty="0"/>
              <a:t>And once again, you could use your browser to open one of the .</a:t>
            </a:r>
            <a:r>
              <a:rPr lang="en-US" dirty="0" err="1"/>
              <a:t>svg</a:t>
            </a:r>
            <a:r>
              <a:rPr lang="en-US" dirty="0"/>
              <a:t> files that are created in /output</a:t>
            </a:r>
          </a:p>
        </p:txBody>
      </p:sp>
    </p:spTree>
    <p:extLst>
      <p:ext uri="{BB962C8B-B14F-4D97-AF65-F5344CB8AC3E}">
        <p14:creationId xmlns:p14="http://schemas.microsoft.com/office/powerpoint/2010/main" val="1598755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(4)</a:t>
            </a:r>
          </a:p>
        </p:txBody>
      </p:sp>
      <p:sp>
        <p:nvSpPr>
          <p:cNvPr id="4" name="Rectangle 3">
            <a:extLst>
              <a:ext uri="{FF2B5EF4-FFF2-40B4-BE49-F238E27FC236}">
                <a16:creationId xmlns:a16="http://schemas.microsoft.com/office/drawing/2014/main" id="{D94B05FB-046A-C544-972A-7D63D3CFF12F}"/>
              </a:ext>
            </a:extLst>
          </p:cNvPr>
          <p:cNvSpPr/>
          <p:nvPr/>
        </p:nvSpPr>
        <p:spPr>
          <a:xfrm>
            <a:off x="218114" y="735702"/>
            <a:ext cx="8707772" cy="1292662"/>
          </a:xfrm>
          <a:prstGeom prst="rect">
            <a:avLst/>
          </a:prstGeom>
        </p:spPr>
        <p:txBody>
          <a:bodyPr wrap="square">
            <a:spAutoFit/>
          </a:bodyPr>
          <a:lstStyle/>
          <a:p>
            <a:pPr marL="0" indent="0">
              <a:buNone/>
            </a:pPr>
            <a:r>
              <a:rPr lang="en-US" sz="1400" dirty="0">
                <a:cs typeface="Courier New" panose="02070309020205020404" pitchFamily="49" charset="0"/>
              </a:rPr>
              <a:t>As before, permanently put this environment variable in your (bash or </a:t>
            </a:r>
            <a:r>
              <a:rPr lang="en-US" sz="1400" dirty="0" err="1">
                <a:cs typeface="Courier New" panose="02070309020205020404" pitchFamily="49" charset="0"/>
              </a:rPr>
              <a:t>zsh</a:t>
            </a:r>
            <a:r>
              <a:rPr lang="en-US" sz="1400" dirty="0">
                <a:cs typeface="Courier New" panose="02070309020205020404" pitchFamily="49" charset="0"/>
              </a:rPr>
              <a:t>) shell’s config startup file:</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bash_profile</a:t>
            </a:r>
            <a:endParaRPr lang="en-US" sz="1100" b="1" dirty="0">
              <a:latin typeface="Courier New" panose="02070309020205020404" pitchFamily="49" charset="0"/>
              <a:cs typeface="Courier New" panose="02070309020205020404" pitchFamily="49" charset="0"/>
            </a:endParaRPr>
          </a:p>
          <a:p>
            <a:pPr marL="0" indent="0">
              <a:buNone/>
            </a:pPr>
            <a:r>
              <a:rPr lang="en-US" sz="1400" dirty="0">
                <a:cs typeface="Courier New" panose="02070309020205020404" pitchFamily="49" charset="0"/>
              </a:rPr>
              <a:t>or, </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zshenv</a:t>
            </a:r>
            <a:endParaRPr lang="en-US"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00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7D1D-0F49-2141-A0FB-EF6065EBBF8A}"/>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251D3BCD-9EAC-F14A-9232-C9D40280C093}"/>
              </a:ext>
            </a:extLst>
          </p:cNvPr>
          <p:cNvSpPr>
            <a:spLocks noGrp="1"/>
          </p:cNvSpPr>
          <p:nvPr>
            <p:ph idx="1"/>
          </p:nvPr>
        </p:nvSpPr>
        <p:spPr/>
        <p:txBody>
          <a:bodyPr/>
          <a:lstStyle/>
          <a:p>
            <a:r>
              <a:rPr lang="en-US" dirty="0"/>
              <a:t>We encourage you to join and actively use the </a:t>
            </a:r>
            <a:r>
              <a:rPr lang="en-US" dirty="0">
                <a:hlinkClick r:id="rId2"/>
              </a:rPr>
              <a:t>PhysiCell community Slack channel</a:t>
            </a:r>
            <a:r>
              <a:rPr lang="en-US" dirty="0"/>
              <a:t>. There, you can post questions </a:t>
            </a:r>
            <a:r>
              <a:rPr lang="en-US" dirty="0">
                <a:hlinkClick r:id="rId3"/>
              </a:rPr>
              <a:t>(#troubleshooting)</a:t>
            </a:r>
            <a:r>
              <a:rPr lang="en-US" dirty="0"/>
              <a:t>, answer questions, and (hopefully) share successful modeling stories.</a:t>
            </a:r>
          </a:p>
          <a:p>
            <a:r>
              <a:rPr lang="en-US" dirty="0"/>
              <a:t>Alternatively, you can submit problem tickets at </a:t>
            </a:r>
            <a:r>
              <a:rPr lang="en-US" dirty="0">
                <a:hlinkClick r:id="rId4"/>
              </a:rPr>
              <a:t>https://sourceforge.net/p/physicell/tickets/</a:t>
            </a:r>
            <a:endParaRPr lang="en-US" dirty="0"/>
          </a:p>
          <a:p>
            <a:r>
              <a:rPr lang="en-US" dirty="0"/>
              <a:t>Finally, please follow us on Twitter </a:t>
            </a:r>
            <a:r>
              <a:rPr lang="en-US" dirty="0">
                <a:hlinkClick r:id="rId5"/>
              </a:rPr>
              <a:t>@PhysiCell</a:t>
            </a:r>
            <a:r>
              <a:rPr lang="en-US" dirty="0"/>
              <a:t> and </a:t>
            </a:r>
            <a:r>
              <a:rPr lang="en-US" dirty="0">
                <a:hlinkClick r:id="rId6"/>
              </a:rPr>
              <a:t>@MathCancer</a:t>
            </a:r>
            <a:r>
              <a:rPr lang="en-US" dirty="0"/>
              <a:t>.</a:t>
            </a:r>
          </a:p>
          <a:p>
            <a:pPr marL="0" indent="0">
              <a:buNone/>
            </a:pPr>
            <a:endParaRPr lang="en-US" dirty="0"/>
          </a:p>
        </p:txBody>
      </p:sp>
    </p:spTree>
    <p:extLst>
      <p:ext uri="{BB962C8B-B14F-4D97-AF65-F5344CB8AC3E}">
        <p14:creationId xmlns:p14="http://schemas.microsoft.com/office/powerpoint/2010/main" val="2767832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150-243D-484C-B3C5-3BEC33D63729}"/>
              </a:ext>
            </a:extLst>
          </p:cNvPr>
          <p:cNvSpPr>
            <a:spLocks noGrp="1"/>
          </p:cNvSpPr>
          <p:nvPr>
            <p:ph type="title"/>
          </p:nvPr>
        </p:nvSpPr>
        <p:spPr/>
        <p:txBody>
          <a:bodyPr/>
          <a:lstStyle/>
          <a:p>
            <a:r>
              <a:rPr lang="en-US" dirty="0"/>
              <a:t>Funding Acknowledgements</a:t>
            </a:r>
          </a:p>
        </p:txBody>
      </p:sp>
      <p:sp>
        <p:nvSpPr>
          <p:cNvPr id="3" name="Content Placeholder 2">
            <a:extLst>
              <a:ext uri="{FF2B5EF4-FFF2-40B4-BE49-F238E27FC236}">
                <a16:creationId xmlns:a16="http://schemas.microsoft.com/office/drawing/2014/main" id="{78ABF795-1A2F-4998-9877-A5DD4373521C}"/>
              </a:ext>
            </a:extLst>
          </p:cNvPr>
          <p:cNvSpPr>
            <a:spLocks noGrp="1"/>
          </p:cNvSpPr>
          <p:nvPr>
            <p:ph idx="1"/>
          </p:nvPr>
        </p:nvSpPr>
        <p:spPr/>
        <p:txBody>
          <a:bodyPr>
            <a:normAutofit fontScale="85000" lnSpcReduction="20000"/>
          </a:bodyPr>
          <a:lstStyle/>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pPr>
            <a:r>
              <a:rPr lang="en-US" sz="2500" b="1" dirty="0"/>
              <a:t>PhysiCell Development:</a:t>
            </a:r>
            <a:endParaRPr lang="en-US" sz="2500" dirty="0"/>
          </a:p>
          <a:p>
            <a:pPr>
              <a:buFont typeface="Arial" panose="020B0604020202020204" pitchFamily="34" charset="0"/>
              <a:buChar char="•"/>
            </a:pPr>
            <a:r>
              <a:rPr lang="en-US" dirty="0"/>
              <a:t>Breast Cancer Research Foundation </a:t>
            </a:r>
          </a:p>
          <a:p>
            <a:pPr>
              <a:buFont typeface="Arial" panose="020B0604020202020204" pitchFamily="34" charset="0"/>
              <a:buChar char="•"/>
            </a:pPr>
            <a:r>
              <a:rPr lang="en-US" dirty="0"/>
              <a:t>Jayne </a:t>
            </a:r>
            <a:r>
              <a:rPr lang="en-US" dirty="0" err="1"/>
              <a:t>Koskinas</a:t>
            </a:r>
            <a:r>
              <a:rPr lang="en-US" dirty="0"/>
              <a:t> Ted </a:t>
            </a:r>
            <a:r>
              <a:rPr lang="en-US" dirty="0" err="1"/>
              <a:t>Giovanis</a:t>
            </a:r>
            <a:r>
              <a:rPr lang="en-US" dirty="0"/>
              <a:t> Foundation for Health and Policy </a:t>
            </a:r>
          </a:p>
          <a:p>
            <a:pPr>
              <a:buFont typeface="Arial" panose="020B0604020202020204" pitchFamily="34" charset="0"/>
              <a:buChar char="•"/>
            </a:pPr>
            <a:r>
              <a:rPr lang="en-US" dirty="0"/>
              <a:t>National Cancer Institute (U01CA232137)</a:t>
            </a:r>
          </a:p>
          <a:p>
            <a:pPr>
              <a:buFont typeface="Arial" panose="020B0604020202020204" pitchFamily="34" charset="0"/>
              <a:buChar char="•"/>
            </a:pPr>
            <a:r>
              <a:rPr lang="en-US" dirty="0"/>
              <a:t>National Science Foundation (1720625)</a:t>
            </a:r>
          </a:p>
          <a:p>
            <a:pPr>
              <a:buFont typeface="Arial" panose="020B0604020202020204" pitchFamily="34" charset="0"/>
              <a:buChar char="•"/>
            </a:pPr>
            <a:endParaRPr lang="en-US" dirty="0"/>
          </a:p>
          <a:p>
            <a:pPr marL="0" indent="0">
              <a:buNone/>
            </a:pPr>
            <a:r>
              <a:rPr lang="en-US" sz="2500" b="1" dirty="0"/>
              <a:t>Training Materials:</a:t>
            </a:r>
          </a:p>
          <a:p>
            <a:r>
              <a:rPr lang="en-US" dirty="0"/>
              <a:t>Administrative supplement to NCI U01CA232137 (Year 2)</a:t>
            </a:r>
            <a:endParaRPr lang="en-US" b="1" dirty="0"/>
          </a:p>
        </p:txBody>
      </p:sp>
      <p:grpSp>
        <p:nvGrpSpPr>
          <p:cNvPr id="4" name="Group 3">
            <a:extLst>
              <a:ext uri="{FF2B5EF4-FFF2-40B4-BE49-F238E27FC236}">
                <a16:creationId xmlns:a16="http://schemas.microsoft.com/office/drawing/2014/main" id="{22174695-89D4-40D3-8FD9-E53B4CA5967B}"/>
              </a:ext>
            </a:extLst>
          </p:cNvPr>
          <p:cNvGrpSpPr/>
          <p:nvPr/>
        </p:nvGrpSpPr>
        <p:grpSpPr>
          <a:xfrm>
            <a:off x="1600549" y="880190"/>
            <a:ext cx="5811498" cy="480060"/>
            <a:chOff x="2085261" y="3996690"/>
            <a:chExt cx="5811498" cy="480060"/>
          </a:xfrm>
        </p:grpSpPr>
        <p:pic>
          <p:nvPicPr>
            <p:cNvPr id="5" name="Picture 4">
              <a:extLst>
                <a:ext uri="{FF2B5EF4-FFF2-40B4-BE49-F238E27FC236}">
                  <a16:creationId xmlns:a16="http://schemas.microsoft.com/office/drawing/2014/main" id="{A9CB15AE-9E04-4752-9F7A-E88C96D20BF7}"/>
                </a:ext>
              </a:extLst>
            </p:cNvPr>
            <p:cNvPicPr>
              <a:picLocks noChangeAspect="1"/>
            </p:cNvPicPr>
            <p:nvPr/>
          </p:nvPicPr>
          <p:blipFill>
            <a:blip r:embed="rId2"/>
            <a:stretch>
              <a:fillRect/>
            </a:stretch>
          </p:blipFill>
          <p:spPr>
            <a:xfrm>
              <a:off x="6827804" y="4030980"/>
              <a:ext cx="1068955" cy="411480"/>
            </a:xfrm>
            <a:prstGeom prst="rect">
              <a:avLst/>
            </a:prstGeom>
          </p:spPr>
        </p:pic>
        <p:pic>
          <p:nvPicPr>
            <p:cNvPr id="6" name="Picture 2" descr="https://sbtc.org/wp-content/uploads/2019/03/nci_case_logo_314056_284_5_v1-1200x600-1200x500.jpg">
              <a:extLst>
                <a:ext uri="{FF2B5EF4-FFF2-40B4-BE49-F238E27FC236}">
                  <a16:creationId xmlns:a16="http://schemas.microsoft.com/office/drawing/2014/main" id="{6F4A0FA6-7A66-4D0E-9B3D-0EEF8A0C56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39" b="10839"/>
            <a:stretch/>
          </p:blipFill>
          <p:spPr bwMode="auto">
            <a:xfrm>
              <a:off x="5008994" y="4029924"/>
              <a:ext cx="1267358" cy="413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sf.gov/images/logos/NSF_4-Color_bitmap_Logo.png">
              <a:extLst>
                <a:ext uri="{FF2B5EF4-FFF2-40B4-BE49-F238E27FC236}">
                  <a16:creationId xmlns:a16="http://schemas.microsoft.com/office/drawing/2014/main" id="{06FBA1A6-F77B-43D9-8E4D-307AF2C900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3295" y="3996690"/>
              <a:ext cx="477564" cy="48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jktgfoundation.org/images/common/logo.jpg">
              <a:extLst>
                <a:ext uri="{FF2B5EF4-FFF2-40B4-BE49-F238E27FC236}">
                  <a16:creationId xmlns:a16="http://schemas.microsoft.com/office/drawing/2014/main" id="{17D8E991-8BCE-47B3-8B81-EBAD0454B8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62" b="12025"/>
            <a:stretch/>
          </p:blipFill>
          <p:spPr bwMode="auto">
            <a:xfrm>
              <a:off x="2085261" y="4030980"/>
              <a:ext cx="2886789" cy="411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2800" dirty="0"/>
              <a:t>Apple Intel CPU vs. Silicon (M1) CPU</a:t>
            </a:r>
          </a:p>
          <a:p>
            <a:pPr lvl="2"/>
            <a:r>
              <a:rPr lang="en-US" sz="2200" dirty="0"/>
              <a:t> You may experience some problems with our setup instructions if you have the newer Apple Silicon CPU. If so, please contact us (see Support page at end).</a:t>
            </a:r>
          </a:p>
          <a:p>
            <a:r>
              <a:rPr lang="en-US" sz="2800" dirty="0"/>
              <a:t>OpenMP-enabled g++ (using Homebrew)</a:t>
            </a:r>
          </a:p>
          <a:p>
            <a:r>
              <a:rPr lang="en-US" sz="2800" dirty="0"/>
              <a:t>Python 3 (using Anaconda distribution)</a:t>
            </a:r>
          </a:p>
          <a:p>
            <a:r>
              <a:rPr lang="en-US" sz="2800" dirty="0"/>
              <a:t>Git (optional; probably pre-installed)</a:t>
            </a:r>
          </a:p>
        </p:txBody>
      </p:sp>
    </p:spTree>
    <p:extLst>
      <p:ext uri="{BB962C8B-B14F-4D97-AF65-F5344CB8AC3E}">
        <p14:creationId xmlns:p14="http://schemas.microsoft.com/office/powerpoint/2010/main" val="184752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90F-917F-3440-B94E-E8BB7067661A}"/>
              </a:ext>
            </a:extLst>
          </p:cNvPr>
          <p:cNvSpPr>
            <a:spLocks noGrp="1"/>
          </p:cNvSpPr>
          <p:nvPr>
            <p:ph type="title"/>
          </p:nvPr>
        </p:nvSpPr>
        <p:spPr/>
        <p:txBody>
          <a:bodyPr/>
          <a:lstStyle/>
          <a:p>
            <a:r>
              <a:rPr lang="en-US" dirty="0"/>
              <a:t>OpenMP-enabled g++</a:t>
            </a:r>
          </a:p>
        </p:txBody>
      </p:sp>
      <p:sp>
        <p:nvSpPr>
          <p:cNvPr id="3" name="Content Placeholder 2">
            <a:extLst>
              <a:ext uri="{FF2B5EF4-FFF2-40B4-BE49-F238E27FC236}">
                <a16:creationId xmlns:a16="http://schemas.microsoft.com/office/drawing/2014/main" id="{782F9E76-7B45-0C4B-8B37-57CEC3D43967}"/>
              </a:ext>
            </a:extLst>
          </p:cNvPr>
          <p:cNvSpPr>
            <a:spLocks noGrp="1"/>
          </p:cNvSpPr>
          <p:nvPr>
            <p:ph idx="1"/>
          </p:nvPr>
        </p:nvSpPr>
        <p:spPr/>
        <p:txBody>
          <a:bodyPr/>
          <a:lstStyle/>
          <a:p>
            <a:r>
              <a:rPr lang="en-US" sz="1800" dirty="0"/>
              <a:t>The default /</a:t>
            </a:r>
            <a:r>
              <a:rPr lang="en-US" sz="1800" dirty="0" err="1"/>
              <a:t>usr</a:t>
            </a:r>
            <a:r>
              <a:rPr lang="en-US" sz="1800" dirty="0"/>
              <a:t>/bin/g++ (clang) that comes with macOS is not OpenMP-enabled. You need to install one that is.</a:t>
            </a:r>
          </a:p>
          <a:p>
            <a:r>
              <a:rPr lang="en-US" sz="1800" dirty="0"/>
              <a:t>Homebrew (a package-manager for macOS) will let you do this. </a:t>
            </a:r>
          </a:p>
          <a:p>
            <a:r>
              <a:rPr lang="en-US" sz="1800" dirty="0">
                <a:hlinkClick r:id="rId2"/>
              </a:rPr>
              <a:t>https://brew.sh/</a:t>
            </a:r>
            <a:endParaRPr lang="en-US" sz="1800" dirty="0"/>
          </a:p>
          <a:p>
            <a:pPr marL="0" indent="0">
              <a:buNone/>
            </a:pPr>
            <a:endParaRPr lang="en-US" sz="1800" dirty="0"/>
          </a:p>
          <a:p>
            <a:r>
              <a:rPr lang="en-US" sz="1800" dirty="0"/>
              <a:t>Open a new ‘Terminal’ window and paste the copied command there:</a:t>
            </a:r>
            <a:endParaRPr lang="en-US" sz="1800" dirty="0">
              <a:hlinkClick r:id="rId3"/>
            </a:endParaRPr>
          </a:p>
          <a:p>
            <a:endParaRPr lang="en-US" sz="1800" dirty="0">
              <a:hlinkClick r:id="rId3"/>
            </a:endParaRPr>
          </a:p>
          <a:p>
            <a:endParaRPr lang="en-US" sz="1800" dirty="0">
              <a:hlinkClick r:id="rId3"/>
            </a:endParaRPr>
          </a:p>
          <a:p>
            <a:pPr marL="0" indent="0">
              <a:buNone/>
            </a:pPr>
            <a:endParaRPr lang="en-US" sz="1200" dirty="0">
              <a:hlinkClick r:id="rId3"/>
            </a:endParaRPr>
          </a:p>
          <a:p>
            <a:pPr marL="0" indent="0">
              <a:spcBef>
                <a:spcPts val="0"/>
              </a:spcBef>
              <a:buNone/>
            </a:pPr>
            <a:endParaRPr lang="en-US" sz="1200" dirty="0">
              <a:hlinkClick r:id="rId3"/>
            </a:endParaRPr>
          </a:p>
          <a:p>
            <a:pPr marL="0" indent="0">
              <a:buNone/>
            </a:pPr>
            <a:r>
              <a:rPr lang="en-US" sz="1200" dirty="0">
                <a:hlinkClick r:id="rId3"/>
              </a:rPr>
              <a:t>https://docs.brew.sh/Installation</a:t>
            </a:r>
            <a:r>
              <a:rPr lang="en-US" sz="1200" dirty="0"/>
              <a:t> - more useful information if needed</a:t>
            </a:r>
          </a:p>
          <a:p>
            <a:pPr marL="0" indent="0">
              <a:buNone/>
            </a:pPr>
            <a:r>
              <a:rPr lang="en-US" dirty="0"/>
              <a:t> </a:t>
            </a:r>
          </a:p>
        </p:txBody>
      </p:sp>
      <p:pic>
        <p:nvPicPr>
          <p:cNvPr id="5" name="Picture 4" descr="Graphical user interface, text&#10;&#10;Description automatically generated">
            <a:extLst>
              <a:ext uri="{FF2B5EF4-FFF2-40B4-BE49-F238E27FC236}">
                <a16:creationId xmlns:a16="http://schemas.microsoft.com/office/drawing/2014/main" id="{0074417A-C5FB-BF4A-B02A-F2A51AED5AAF}"/>
              </a:ext>
            </a:extLst>
          </p:cNvPr>
          <p:cNvPicPr>
            <a:picLocks noChangeAspect="1"/>
          </p:cNvPicPr>
          <p:nvPr/>
        </p:nvPicPr>
        <p:blipFill>
          <a:blip r:embed="rId4"/>
          <a:stretch>
            <a:fillRect/>
          </a:stretch>
        </p:blipFill>
        <p:spPr>
          <a:xfrm>
            <a:off x="368360" y="2922012"/>
            <a:ext cx="5688491" cy="98198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DC3FB796-A801-9C4B-95F5-1EF5FA40AD50}"/>
              </a:ext>
            </a:extLst>
          </p:cNvPr>
          <p:cNvPicPr>
            <a:picLocks noChangeAspect="1"/>
          </p:cNvPicPr>
          <p:nvPr/>
        </p:nvPicPr>
        <p:blipFill>
          <a:blip r:embed="rId5"/>
          <a:stretch>
            <a:fillRect/>
          </a:stretch>
        </p:blipFill>
        <p:spPr>
          <a:xfrm>
            <a:off x="2180634" y="1744014"/>
            <a:ext cx="4572000" cy="774916"/>
          </a:xfrm>
          <a:prstGeom prst="rect">
            <a:avLst/>
          </a:prstGeom>
        </p:spPr>
      </p:pic>
      <p:sp>
        <p:nvSpPr>
          <p:cNvPr id="8" name="Down Arrow 7">
            <a:extLst>
              <a:ext uri="{FF2B5EF4-FFF2-40B4-BE49-F238E27FC236}">
                <a16:creationId xmlns:a16="http://schemas.microsoft.com/office/drawing/2014/main" id="{C9530C27-F66F-7040-AE92-DBE3A7E9DFD6}"/>
              </a:ext>
            </a:extLst>
          </p:cNvPr>
          <p:cNvSpPr/>
          <p:nvPr/>
        </p:nvSpPr>
        <p:spPr>
          <a:xfrm rot="3799503">
            <a:off x="6601331" y="1917036"/>
            <a:ext cx="302606" cy="5392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7D9718-1458-1E42-BF64-F7AE597C7D78}"/>
              </a:ext>
            </a:extLst>
          </p:cNvPr>
          <p:cNvSpPr txBox="1"/>
          <p:nvPr/>
        </p:nvSpPr>
        <p:spPr>
          <a:xfrm>
            <a:off x="7061475" y="1931417"/>
            <a:ext cx="1260403" cy="400110"/>
          </a:xfrm>
          <a:prstGeom prst="rect">
            <a:avLst/>
          </a:prstGeom>
          <a:noFill/>
        </p:spPr>
        <p:txBody>
          <a:bodyPr wrap="square" lIns="0" tIns="0" rIns="0" bIns="0" rtlCol="0">
            <a:spAutoFit/>
          </a:bodyPr>
          <a:lstStyle/>
          <a:p>
            <a:r>
              <a:rPr lang="en-US" dirty="0"/>
              <a:t>Click to copy the bash command</a:t>
            </a:r>
          </a:p>
        </p:txBody>
      </p:sp>
      <p:sp>
        <p:nvSpPr>
          <p:cNvPr id="10" name="TextBox 9">
            <a:extLst>
              <a:ext uri="{FF2B5EF4-FFF2-40B4-BE49-F238E27FC236}">
                <a16:creationId xmlns:a16="http://schemas.microsoft.com/office/drawing/2014/main" id="{E8810FB7-2B02-0845-8274-58523726EAB8}"/>
              </a:ext>
            </a:extLst>
          </p:cNvPr>
          <p:cNvSpPr txBox="1"/>
          <p:nvPr/>
        </p:nvSpPr>
        <p:spPr>
          <a:xfrm>
            <a:off x="6131598" y="3697586"/>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2659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7A135-2566-D34A-9D51-23E6BBBB63AC}"/>
              </a:ext>
            </a:extLst>
          </p:cNvPr>
          <p:cNvSpPr txBox="1"/>
          <p:nvPr/>
        </p:nvSpPr>
        <p:spPr>
          <a:xfrm>
            <a:off x="5863905" y="251670"/>
            <a:ext cx="2130803" cy="2400657"/>
          </a:xfrm>
          <a:prstGeom prst="rect">
            <a:avLst/>
          </a:prstGeom>
          <a:noFill/>
        </p:spPr>
        <p:txBody>
          <a:bodyPr wrap="square" lIns="0" tIns="0" rIns="0" bIns="0" rtlCol="0">
            <a:spAutoFit/>
          </a:bodyPr>
          <a:lstStyle/>
          <a:p>
            <a:r>
              <a:rPr lang="en-US" dirty="0"/>
              <a:t>Press ‘return’ to execute the command you copied into the Terminal window. Then ‘return’ again to continue the installation of Homebrew.</a:t>
            </a:r>
          </a:p>
          <a:p>
            <a:endParaRPr lang="en-US" dirty="0"/>
          </a:p>
          <a:p>
            <a:r>
              <a:rPr lang="en-US" dirty="0"/>
              <a:t>Your output should resemble these screenshots.</a:t>
            </a:r>
          </a:p>
          <a:p>
            <a:endParaRPr lang="en-US" dirty="0"/>
          </a:p>
          <a:p>
            <a:r>
              <a:rPr lang="en-US" dirty="0"/>
              <a:t>This will take a few minutes, depending on your network speed.</a:t>
            </a:r>
          </a:p>
        </p:txBody>
      </p:sp>
      <p:pic>
        <p:nvPicPr>
          <p:cNvPr id="8" name="Picture 7" descr="Text&#10;&#10;Description automatically generated">
            <a:extLst>
              <a:ext uri="{FF2B5EF4-FFF2-40B4-BE49-F238E27FC236}">
                <a16:creationId xmlns:a16="http://schemas.microsoft.com/office/drawing/2014/main" id="{1639FC4B-82B7-1040-A894-1833FAABDFB1}"/>
              </a:ext>
            </a:extLst>
          </p:cNvPr>
          <p:cNvPicPr>
            <a:picLocks noChangeAspect="1"/>
          </p:cNvPicPr>
          <p:nvPr/>
        </p:nvPicPr>
        <p:blipFill>
          <a:blip r:embed="rId2"/>
          <a:stretch>
            <a:fillRect/>
          </a:stretch>
        </p:blipFill>
        <p:spPr>
          <a:xfrm>
            <a:off x="273163" y="1"/>
            <a:ext cx="4709898" cy="33074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9C657E9-E0DF-3B4E-B0BA-3F6E2D336809}"/>
              </a:ext>
            </a:extLst>
          </p:cNvPr>
          <p:cNvPicPr>
            <a:picLocks noChangeAspect="1"/>
          </p:cNvPicPr>
          <p:nvPr/>
        </p:nvPicPr>
        <p:blipFill>
          <a:blip r:embed="rId3"/>
          <a:stretch>
            <a:fillRect/>
          </a:stretch>
        </p:blipFill>
        <p:spPr>
          <a:xfrm>
            <a:off x="818448" y="2816231"/>
            <a:ext cx="4709898" cy="789584"/>
          </a:xfrm>
          <a:prstGeom prst="rect">
            <a:avLst/>
          </a:prstGeom>
          <a:ln>
            <a:solidFill>
              <a:schemeClr val="bg1"/>
            </a:solidFill>
          </a:ln>
        </p:spPr>
      </p:pic>
      <p:pic>
        <p:nvPicPr>
          <p:cNvPr id="12" name="Picture 11" descr="Graphical user interface, text&#10;&#10;Description automatically generated">
            <a:extLst>
              <a:ext uri="{FF2B5EF4-FFF2-40B4-BE49-F238E27FC236}">
                <a16:creationId xmlns:a16="http://schemas.microsoft.com/office/drawing/2014/main" id="{DD23DC17-F51B-D44E-B802-9B3857C33DBA}"/>
              </a:ext>
            </a:extLst>
          </p:cNvPr>
          <p:cNvPicPr>
            <a:picLocks noChangeAspect="1"/>
          </p:cNvPicPr>
          <p:nvPr/>
        </p:nvPicPr>
        <p:blipFill>
          <a:blip r:embed="rId4"/>
          <a:stretch>
            <a:fillRect/>
          </a:stretch>
        </p:blipFill>
        <p:spPr>
          <a:xfrm>
            <a:off x="273163" y="3668838"/>
            <a:ext cx="4399505" cy="1474662"/>
          </a:xfrm>
          <a:prstGeom prst="rect">
            <a:avLst/>
          </a:prstGeom>
        </p:spPr>
      </p:pic>
      <p:sp>
        <p:nvSpPr>
          <p:cNvPr id="13" name="TextBox 12">
            <a:extLst>
              <a:ext uri="{FF2B5EF4-FFF2-40B4-BE49-F238E27FC236}">
                <a16:creationId xmlns:a16="http://schemas.microsoft.com/office/drawing/2014/main" id="{E9741A4B-33FD-2943-B77E-FFFAD6EEF41C}"/>
              </a:ext>
            </a:extLst>
          </p:cNvPr>
          <p:cNvSpPr txBox="1"/>
          <p:nvPr/>
        </p:nvSpPr>
        <p:spPr>
          <a:xfrm>
            <a:off x="5947041" y="419218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069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E406-9E5E-2C45-8413-26243E578EBF}"/>
              </a:ext>
            </a:extLst>
          </p:cNvPr>
          <p:cNvSpPr txBox="1"/>
          <p:nvPr/>
        </p:nvSpPr>
        <p:spPr>
          <a:xfrm>
            <a:off x="251669" y="327171"/>
            <a:ext cx="5276676" cy="1292662"/>
          </a:xfrm>
          <a:prstGeom prst="rect">
            <a:avLst/>
          </a:prstGeom>
          <a:noFill/>
        </p:spPr>
        <p:txBody>
          <a:bodyPr wrap="square" lIns="0" tIns="0" rIns="0" bIns="0" rtlCol="0">
            <a:spAutoFit/>
          </a:bodyPr>
          <a:lstStyle/>
          <a:p>
            <a:r>
              <a:rPr lang="en-US" sz="1200" dirty="0"/>
              <a:t>Once you’ve completed installing the basic Homebrew package manager, proceed to install an OpenMP-enabled g++ using the Terminal command:</a:t>
            </a:r>
          </a:p>
          <a:p>
            <a:endParaRPr lang="en-US" sz="1200" dirty="0"/>
          </a:p>
          <a:p>
            <a:r>
              <a:rPr lang="en-US" sz="1200" b="1" dirty="0">
                <a:latin typeface="Courier New" panose="02070309020205020404" pitchFamily="49" charset="0"/>
                <a:cs typeface="Courier New" panose="02070309020205020404" pitchFamily="49" charset="0"/>
              </a:rPr>
              <a:t>brew install </a:t>
            </a:r>
            <a:r>
              <a:rPr lang="en-US" sz="1200" b="1" dirty="0" err="1">
                <a:latin typeface="Courier New" panose="02070309020205020404" pitchFamily="49" charset="0"/>
                <a:cs typeface="Courier New" panose="02070309020205020404" pitchFamily="49" charset="0"/>
              </a:rPr>
              <a:t>gcc</a:t>
            </a:r>
            <a:endParaRPr lang="en-US" sz="1200" b="1" dirty="0">
              <a:latin typeface="Courier New" panose="02070309020205020404" pitchFamily="49" charset="0"/>
              <a:cs typeface="Courier New" panose="02070309020205020404" pitchFamily="49" charset="0"/>
            </a:endParaRPr>
          </a:p>
          <a:p>
            <a:endParaRPr lang="en-US" sz="1200" dirty="0"/>
          </a:p>
          <a:p>
            <a:r>
              <a:rPr lang="en-US" sz="1200" dirty="0"/>
              <a:t>Again, this will take a few minutes. It should end with something like this (but with the name of your macOS version instead of “</a:t>
            </a:r>
            <a:r>
              <a:rPr lang="en-US" sz="1200" dirty="0" err="1"/>
              <a:t>mojave</a:t>
            </a:r>
            <a:r>
              <a:rPr lang="en-US" sz="1200" dirty="0"/>
              <a:t>”)</a:t>
            </a:r>
          </a:p>
        </p:txBody>
      </p:sp>
      <p:pic>
        <p:nvPicPr>
          <p:cNvPr id="6" name="Picture 5" descr="A screenshot of a computer&#10;&#10;Description automatically generated with medium confidence">
            <a:extLst>
              <a:ext uri="{FF2B5EF4-FFF2-40B4-BE49-F238E27FC236}">
                <a16:creationId xmlns:a16="http://schemas.microsoft.com/office/drawing/2014/main" id="{28ADAF1D-2C97-3C4D-9BC5-27DC0F5BFA16}"/>
              </a:ext>
            </a:extLst>
          </p:cNvPr>
          <p:cNvPicPr>
            <a:picLocks noChangeAspect="1"/>
          </p:cNvPicPr>
          <p:nvPr/>
        </p:nvPicPr>
        <p:blipFill>
          <a:blip r:embed="rId2"/>
          <a:stretch>
            <a:fillRect/>
          </a:stretch>
        </p:blipFill>
        <p:spPr>
          <a:xfrm>
            <a:off x="251669" y="1719479"/>
            <a:ext cx="5729681" cy="792617"/>
          </a:xfrm>
          <a:prstGeom prst="rect">
            <a:avLst/>
          </a:prstGeom>
        </p:spPr>
      </p:pic>
      <p:sp>
        <p:nvSpPr>
          <p:cNvPr id="7" name="TextBox 6">
            <a:extLst>
              <a:ext uri="{FF2B5EF4-FFF2-40B4-BE49-F238E27FC236}">
                <a16:creationId xmlns:a16="http://schemas.microsoft.com/office/drawing/2014/main" id="{CAE0EF6E-3B92-2A48-A8AB-6C1DE2A8292D}"/>
              </a:ext>
            </a:extLst>
          </p:cNvPr>
          <p:cNvSpPr txBox="1"/>
          <p:nvPr/>
        </p:nvSpPr>
        <p:spPr>
          <a:xfrm>
            <a:off x="251668" y="2717319"/>
            <a:ext cx="5729681" cy="1661993"/>
          </a:xfrm>
          <a:prstGeom prst="rect">
            <a:avLst/>
          </a:prstGeom>
          <a:noFill/>
        </p:spPr>
        <p:txBody>
          <a:bodyPr wrap="square" lIns="0" tIns="0" rIns="0" bIns="0" rtlCol="0">
            <a:spAutoFit/>
          </a:bodyPr>
          <a:lstStyle/>
          <a:p>
            <a:r>
              <a:rPr lang="en-US" sz="1200" dirty="0"/>
              <a:t>When it completes, run the Terminal command:</a:t>
            </a:r>
          </a:p>
          <a:p>
            <a:endParaRPr lang="en-US" sz="1200" dirty="0"/>
          </a:p>
          <a:p>
            <a:r>
              <a:rPr lang="en-US" sz="1200" b="1" dirty="0">
                <a:latin typeface="Courier New" panose="02070309020205020404" pitchFamily="49" charset="0"/>
                <a:cs typeface="Courier New" panose="02070309020205020404" pitchFamily="49" charset="0"/>
              </a:rPr>
              <a:t>ls -l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a:t>
            </a:r>
          </a:p>
          <a:p>
            <a:endParaRPr lang="en-US" sz="1200" dirty="0"/>
          </a:p>
          <a:p>
            <a:r>
              <a:rPr lang="en-US" sz="1200" dirty="0"/>
              <a:t>This will show the newly installed version of g++ that you will use for PhysiCell. Currently (July 2021), it is version 11, i.e., you should see the following:</a:t>
            </a:r>
          </a:p>
          <a:p>
            <a:endParaRPr lang="en-US" sz="1200" dirty="0"/>
          </a:p>
          <a:p>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 -&gt; ../Cellar/</a:t>
            </a:r>
            <a:r>
              <a:rPr lang="en-US" sz="1200" b="1" dirty="0" err="1">
                <a:latin typeface="Courier New" panose="02070309020205020404" pitchFamily="49" charset="0"/>
                <a:cs typeface="Courier New" panose="02070309020205020404" pitchFamily="49" charset="0"/>
              </a:rPr>
              <a:t>gcc</a:t>
            </a:r>
            <a:r>
              <a:rPr lang="en-US" sz="1200" b="1" dirty="0">
                <a:latin typeface="Courier New" panose="02070309020205020404" pitchFamily="49" charset="0"/>
                <a:cs typeface="Courier New" panose="02070309020205020404" pitchFamily="49" charset="0"/>
              </a:rPr>
              <a:t>/11.1.0_1/bin/g++-11</a:t>
            </a:r>
          </a:p>
          <a:p>
            <a:r>
              <a:rPr lang="en-US" sz="1200" dirty="0"/>
              <a:t> </a:t>
            </a:r>
          </a:p>
        </p:txBody>
      </p:sp>
      <p:sp>
        <p:nvSpPr>
          <p:cNvPr id="9" name="TextBox 8">
            <a:extLst>
              <a:ext uri="{FF2B5EF4-FFF2-40B4-BE49-F238E27FC236}">
                <a16:creationId xmlns:a16="http://schemas.microsoft.com/office/drawing/2014/main" id="{2E306F9C-628F-BF4C-8854-17834AFA8B04}"/>
              </a:ext>
            </a:extLst>
          </p:cNvPr>
          <p:cNvSpPr txBox="1"/>
          <p:nvPr/>
        </p:nvSpPr>
        <p:spPr>
          <a:xfrm>
            <a:off x="6853052" y="3974072"/>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5263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7BB-7E16-5D4A-B0D7-3CC3F83E667F}"/>
              </a:ext>
            </a:extLst>
          </p:cNvPr>
          <p:cNvSpPr>
            <a:spLocks noGrp="1"/>
          </p:cNvSpPr>
          <p:nvPr>
            <p:ph type="title"/>
          </p:nvPr>
        </p:nvSpPr>
        <p:spPr/>
        <p:txBody>
          <a:bodyPr/>
          <a:lstStyle/>
          <a:p>
            <a:r>
              <a:rPr lang="en-US" sz="3600" dirty="0">
                <a:latin typeface="Courier New" panose="02070309020205020404" pitchFamily="49" charset="0"/>
                <a:cs typeface="Courier New" panose="02070309020205020404" pitchFamily="49" charset="0"/>
              </a:rPr>
              <a:t>PHYSICELL_CPP</a:t>
            </a:r>
            <a:endParaRPr lang="en-US" dirty="0"/>
          </a:p>
        </p:txBody>
      </p:sp>
      <p:sp>
        <p:nvSpPr>
          <p:cNvPr id="3" name="Content Placeholder 2">
            <a:extLst>
              <a:ext uri="{FF2B5EF4-FFF2-40B4-BE49-F238E27FC236}">
                <a16:creationId xmlns:a16="http://schemas.microsoft.com/office/drawing/2014/main" id="{C69F47D3-812F-4A48-85F3-BEDB6BD08225}"/>
              </a:ext>
            </a:extLst>
          </p:cNvPr>
          <p:cNvSpPr>
            <a:spLocks noGrp="1"/>
          </p:cNvSpPr>
          <p:nvPr>
            <p:ph idx="1"/>
          </p:nvPr>
        </p:nvSpPr>
        <p:spPr/>
        <p:txBody>
          <a:bodyPr>
            <a:normAutofit/>
          </a:bodyPr>
          <a:lstStyle/>
          <a:p>
            <a:r>
              <a:rPr lang="en-US" sz="1200" dirty="0"/>
              <a:t>As described in the </a:t>
            </a:r>
            <a:r>
              <a:rPr lang="en-US" sz="1200" dirty="0" err="1"/>
              <a:t>Quickstart</a:t>
            </a:r>
            <a:r>
              <a:rPr lang="en-US" sz="1200" dirty="0"/>
              <a:t> guide: </a:t>
            </a:r>
            <a:r>
              <a:rPr lang="en-US" sz="1200" dirty="0">
                <a:hlinkClick r:id="rId2"/>
              </a:rPr>
              <a:t>https://github.com/MathCancer/PhysiCell/blob/master/documentation/Quickstart.md#macos</a:t>
            </a:r>
            <a:r>
              <a:rPr lang="en-US" sz="1200" dirty="0"/>
              <a:t> </a:t>
            </a:r>
          </a:p>
          <a:p>
            <a:pPr marL="0" indent="0">
              <a:buNone/>
            </a:pPr>
            <a:r>
              <a:rPr lang="en-US" sz="1200" dirty="0"/>
              <a:t>You want to define an environment variable that will point to this g++ so that a PhysiCell </a:t>
            </a:r>
            <a:r>
              <a:rPr lang="en-US" sz="1200" dirty="0" err="1"/>
              <a:t>Makefile</a:t>
            </a:r>
            <a:r>
              <a:rPr lang="en-US" sz="1200" dirty="0"/>
              <a:t> will know to use it:</a:t>
            </a:r>
          </a:p>
          <a:p>
            <a:pPr marL="0" indent="0">
              <a:spcBef>
                <a:spcPts val="150"/>
              </a:spcBef>
              <a:buNone/>
            </a:pPr>
            <a:r>
              <a:rPr lang="en-US" sz="1200" b="1" dirty="0">
                <a:latin typeface="Courier New" panose="02070309020205020404" pitchFamily="49" charset="0"/>
                <a:cs typeface="Courier New" panose="02070309020205020404" pitchFamily="49" charset="0"/>
              </a:rPr>
              <a:t>export PHYSICELL_CPP=/</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a:t>
            </a:r>
            <a:endParaRPr lang="en-US" sz="800" dirty="0"/>
          </a:p>
          <a:p>
            <a:pPr marL="0" indent="0">
              <a:spcBef>
                <a:spcPts val="0"/>
              </a:spcBef>
              <a:buNone/>
            </a:pPr>
            <a:endParaRPr lang="en-US" sz="800" dirty="0"/>
          </a:p>
          <a:p>
            <a:pPr>
              <a:spcBef>
                <a:spcPts val="0"/>
              </a:spcBef>
            </a:pPr>
            <a:r>
              <a:rPr lang="en-US" sz="1200" dirty="0"/>
              <a:t>Furthermore, we recommend that you make this a permanent feature of any new Terminal Shell window that you open. To do this, you want to copy/paste the above </a:t>
            </a:r>
            <a:r>
              <a:rPr lang="en-US" sz="1200" b="1" dirty="0">
                <a:latin typeface="Courier New" panose="02070309020205020404" pitchFamily="49" charset="0"/>
                <a:cs typeface="Courier New" panose="02070309020205020404" pitchFamily="49" charset="0"/>
              </a:rPr>
              <a:t>export</a:t>
            </a:r>
            <a:r>
              <a:rPr lang="en-US" sz="1200" dirty="0"/>
              <a:t> command into a special, existing configuration file. This file will be in your HOME directory (type: </a:t>
            </a:r>
            <a:r>
              <a:rPr lang="en-US" sz="1200" b="1" dirty="0">
                <a:latin typeface="Courier New" panose="02070309020205020404" pitchFamily="49" charset="0"/>
                <a:cs typeface="Courier New" panose="02070309020205020404" pitchFamily="49" charset="0"/>
              </a:rPr>
              <a:t>echo $HOME</a:t>
            </a:r>
            <a:r>
              <a:rPr lang="en-US" sz="1200" dirty="0"/>
              <a:t>) and the name of the config file will depend on the type of shell that you are using – most likely either “bash” or “</a:t>
            </a:r>
            <a:r>
              <a:rPr lang="en-US" sz="1200" dirty="0" err="1"/>
              <a:t>zsh</a:t>
            </a:r>
            <a:r>
              <a:rPr lang="en-US" sz="1200" dirty="0"/>
              <a:t>”. To find out which, run:</a:t>
            </a:r>
          </a:p>
          <a:p>
            <a:pPr marL="0" indent="0">
              <a:spcBef>
                <a:spcPts val="0"/>
              </a:spcBef>
              <a:buNone/>
            </a:pPr>
            <a:r>
              <a:rPr lang="en-US" sz="1200" b="1" dirty="0">
                <a:latin typeface="Courier New" panose="02070309020205020404" pitchFamily="49" charset="0"/>
                <a:cs typeface="Courier New" panose="02070309020205020404" pitchFamily="49" charset="0"/>
              </a:rPr>
              <a:t>echo $SHELL</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It should print out either: </a:t>
            </a:r>
            <a:r>
              <a:rPr lang="en-US" sz="1200" b="1" dirty="0">
                <a:latin typeface="Courier New" panose="02070309020205020404" pitchFamily="49" charset="0"/>
                <a:cs typeface="Courier New" panose="02070309020205020404" pitchFamily="49" charset="0"/>
              </a:rPr>
              <a:t>/bin/bash </a:t>
            </a:r>
            <a:r>
              <a:rPr lang="en-US" sz="1200" dirty="0">
                <a:cs typeface="Courier New" panose="02070309020205020404" pitchFamily="49" charset="0"/>
              </a:rPr>
              <a:t>or</a:t>
            </a:r>
            <a:r>
              <a:rPr lang="en-US" sz="1200" b="1" dirty="0">
                <a:latin typeface="Courier New" panose="02070309020205020404" pitchFamily="49" charset="0"/>
                <a:cs typeface="Courier New" panose="02070309020205020404" pitchFamily="49" charset="0"/>
              </a:rPr>
              <a:t> /bin/</a:t>
            </a:r>
            <a:r>
              <a:rPr lang="en-US" sz="1200" b="1" dirty="0" err="1">
                <a:latin typeface="Courier New" panose="02070309020205020404" pitchFamily="49" charset="0"/>
                <a:cs typeface="Courier New" panose="02070309020205020404" pitchFamily="49" charset="0"/>
              </a:rPr>
              <a:t>zsh</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If you are using “bash”, you should have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(has a preceding “.”); if “</a:t>
            </a:r>
            <a:r>
              <a:rPr lang="en-US" sz="1200" dirty="0" err="1">
                <a:cs typeface="Courier New" panose="02070309020205020404" pitchFamily="49" charset="0"/>
              </a:rPr>
              <a:t>zsh</a:t>
            </a:r>
            <a:r>
              <a:rPr lang="en-US" sz="1200" dirty="0">
                <a:cs typeface="Courier New" panose="02070309020205020404" pitchFamily="49" charset="0"/>
              </a:rPr>
              <a:t>” then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zshenv</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in your home directory. If this file does not exist, you will need to create it. From a Terminal shell do:</a:t>
            </a:r>
          </a:p>
          <a:p>
            <a:pPr marL="0" indent="0">
              <a:spcBef>
                <a:spcPts val="0"/>
              </a:spcBef>
              <a:buNone/>
            </a:pPr>
            <a:r>
              <a:rPr lang="en-US" sz="1200" b="1" dirty="0">
                <a:latin typeface="Courier New" panose="02070309020205020404" pitchFamily="49" charset="0"/>
                <a:cs typeface="Courier New" panose="02070309020205020404" pitchFamily="49" charset="0"/>
              </a:rPr>
              <a:t>cd ~</a:t>
            </a:r>
            <a:r>
              <a:rPr lang="en-US" sz="1200" dirty="0">
                <a:cs typeface="Courier New" panose="02070309020205020404" pitchFamily="49" charset="0"/>
              </a:rPr>
              <a:t>      # go to your home directory</a:t>
            </a:r>
          </a:p>
          <a:p>
            <a:pPr marL="0" indent="0">
              <a:spcBef>
                <a:spcPts val="0"/>
              </a:spcBef>
              <a:buNone/>
            </a:pP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or for </a:t>
            </a:r>
            <a:r>
              <a:rPr lang="en-US" sz="1200" dirty="0" err="1">
                <a:cs typeface="Courier New" panose="02070309020205020404" pitchFamily="49" charset="0"/>
              </a:rPr>
              <a:t>zsh</a:t>
            </a: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zshenv</a:t>
            </a:r>
            <a:endParaRPr lang="en-US" sz="1400" dirty="0"/>
          </a:p>
          <a:p>
            <a:pPr marL="0" indent="0">
              <a:buNone/>
            </a:pPr>
            <a:endParaRPr lang="en-US" sz="900" dirty="0">
              <a:hlinkClick r:id="rId3"/>
            </a:endParaRPr>
          </a:p>
          <a:p>
            <a:pPr marL="0" indent="0">
              <a:buNone/>
            </a:pPr>
            <a:r>
              <a:rPr lang="en-US" sz="900" dirty="0">
                <a:hlinkClick r:id="rId3"/>
              </a:rPr>
              <a:t>https://support.apple.com/guide/terminal/use-environment-variables-apd382cc5fa-4f58-4449-b20a-41c53c006f8f/mac</a:t>
            </a:r>
            <a:r>
              <a:rPr lang="en-US" sz="900" dirty="0"/>
              <a:t> for more about env vars</a:t>
            </a:r>
          </a:p>
          <a:p>
            <a:pPr marL="0" indent="0">
              <a:buNone/>
            </a:pPr>
            <a:endParaRPr lang="en-US" sz="1200" b="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006E82A-848A-8743-9802-5411DEAD6A0B}"/>
              </a:ext>
            </a:extLst>
          </p:cNvPr>
          <p:cNvSpPr txBox="1"/>
          <p:nvPr/>
        </p:nvSpPr>
        <p:spPr>
          <a:xfrm>
            <a:off x="7113110" y="3781125"/>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384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F6CC-3A59-094E-9CC7-18E804CAFEA6}"/>
              </a:ext>
            </a:extLst>
          </p:cNvPr>
          <p:cNvSpPr>
            <a:spLocks noGrp="1"/>
          </p:cNvSpPr>
          <p:nvPr>
            <p:ph type="title"/>
          </p:nvPr>
        </p:nvSpPr>
        <p:spPr/>
        <p:txBody>
          <a:bodyPr/>
          <a:lstStyle/>
          <a:p>
            <a:r>
              <a:rPr lang="en-US" sz="3200" dirty="0">
                <a:latin typeface="Courier New" panose="02070309020205020404" pitchFamily="49" charset="0"/>
                <a:cs typeface="Courier New" panose="02070309020205020404" pitchFamily="49" charset="0"/>
              </a:rPr>
              <a:t>PHYSICELL_CPP (cont’d)</a:t>
            </a:r>
            <a:endParaRPr lang="en-US" dirty="0"/>
          </a:p>
        </p:txBody>
      </p:sp>
      <p:sp>
        <p:nvSpPr>
          <p:cNvPr id="3" name="Content Placeholder 2">
            <a:extLst>
              <a:ext uri="{FF2B5EF4-FFF2-40B4-BE49-F238E27FC236}">
                <a16:creationId xmlns:a16="http://schemas.microsoft.com/office/drawing/2014/main" id="{2D89F245-FE98-A744-85FF-9AE7F3764CC1}"/>
              </a:ext>
            </a:extLst>
          </p:cNvPr>
          <p:cNvSpPr>
            <a:spLocks noGrp="1"/>
          </p:cNvSpPr>
          <p:nvPr>
            <p:ph idx="1"/>
          </p:nvPr>
        </p:nvSpPr>
        <p:spPr>
          <a:xfrm>
            <a:off x="201336" y="751756"/>
            <a:ext cx="8665827" cy="3749040"/>
          </a:xfrm>
        </p:spPr>
        <p:txBody>
          <a:bodyPr>
            <a:normAutofit/>
          </a:bodyPr>
          <a:lstStyle/>
          <a:p>
            <a:r>
              <a:rPr lang="en-US" sz="1600" dirty="0"/>
              <a:t>To permanently put the previous </a:t>
            </a:r>
            <a:r>
              <a:rPr lang="en-US" sz="1600" b="1" dirty="0">
                <a:latin typeface="Courier New" panose="02070309020205020404" pitchFamily="49" charset="0"/>
                <a:cs typeface="Courier New" panose="02070309020205020404" pitchFamily="49" charset="0"/>
              </a:rPr>
              <a:t>export </a:t>
            </a:r>
            <a:r>
              <a:rPr lang="en-US" sz="1600" dirty="0">
                <a:cs typeface="Courier New" panose="02070309020205020404" pitchFamily="49" charset="0"/>
              </a:rPr>
              <a:t>command into your shell’s configuration file, so that it is executed each time a new shell is opened, run one of the following in your Terminal (again, depending on which shell you are using):</a:t>
            </a:r>
          </a:p>
          <a:p>
            <a:pPr marL="0" indent="0">
              <a:spcBef>
                <a:spcPts val="0"/>
              </a:spcBef>
              <a:buNone/>
            </a:pPr>
            <a:endParaRPr lang="en-US" sz="1600" dirty="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bash_profile</a:t>
            </a: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or,</a:t>
            </a: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zshenv</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t>When you open a new Terminal shell, you can verify that this is defined</a:t>
            </a:r>
            <a:r>
              <a:rPr lang="en-US" sz="1400" dirty="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echo $PHYSICELL_CPP</a:t>
            </a:r>
          </a:p>
          <a:p>
            <a:pPr marL="0" indent="0">
              <a:spcBef>
                <a:spcPts val="0"/>
              </a:spcBef>
              <a:buNone/>
            </a:pPr>
            <a:r>
              <a:rPr lang="en-US" sz="1400" dirty="0">
                <a:cs typeface="Courier New" panose="02070309020205020404" pitchFamily="49" charset="0"/>
              </a:rPr>
              <a:t>You should see this printed out:</a:t>
            </a:r>
          </a:p>
          <a:p>
            <a:pPr marL="0" indent="0">
              <a:spcBef>
                <a:spcPts val="0"/>
              </a:spcBef>
              <a:buNone/>
            </a:pPr>
            <a:r>
              <a:rPr lang="en-US" sz="1400" b="1" dirty="0">
                <a:latin typeface="Courier New" panose="02070309020205020404" pitchFamily="49" charset="0"/>
                <a:cs typeface="Courier New" panose="02070309020205020404" pitchFamily="49" charset="0"/>
              </a:rPr>
              <a:t>g++-11</a:t>
            </a:r>
          </a:p>
          <a:p>
            <a:pPr marL="0" indent="0">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5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64BB-616C-F041-9DA7-28B8AC879FC5}"/>
              </a:ext>
            </a:extLst>
          </p:cNvPr>
          <p:cNvSpPr>
            <a:spLocks noGrp="1"/>
          </p:cNvSpPr>
          <p:nvPr>
            <p:ph type="title"/>
          </p:nvPr>
        </p:nvSpPr>
        <p:spPr/>
        <p:txBody>
          <a:bodyPr/>
          <a:lstStyle/>
          <a:p>
            <a:r>
              <a:rPr lang="en-US" dirty="0"/>
              <a:t>Test build/run: PhysiCell model (1)</a:t>
            </a:r>
          </a:p>
        </p:txBody>
      </p:sp>
      <p:sp>
        <p:nvSpPr>
          <p:cNvPr id="3" name="Content Placeholder 2">
            <a:extLst>
              <a:ext uri="{FF2B5EF4-FFF2-40B4-BE49-F238E27FC236}">
                <a16:creationId xmlns:a16="http://schemas.microsoft.com/office/drawing/2014/main" id="{819AC67B-777F-124C-9A12-86C795CECA4B}"/>
              </a:ext>
            </a:extLst>
          </p:cNvPr>
          <p:cNvSpPr>
            <a:spLocks noGrp="1"/>
          </p:cNvSpPr>
          <p:nvPr>
            <p:ph idx="1"/>
          </p:nvPr>
        </p:nvSpPr>
        <p:spPr/>
        <p:txBody>
          <a:bodyPr/>
          <a:lstStyle/>
          <a:p>
            <a:r>
              <a:rPr lang="en-US" sz="1800" dirty="0"/>
              <a:t>At this point, you should be able to compile and run the default PhysiCell model.</a:t>
            </a:r>
          </a:p>
          <a:p>
            <a:r>
              <a:rPr lang="en-US" sz="1800" dirty="0"/>
              <a:t>Download the latest release of PhysiCell from: </a:t>
            </a:r>
            <a:r>
              <a:rPr lang="en-US" sz="1800" dirty="0">
                <a:hlinkClick r:id="rId2"/>
              </a:rPr>
              <a:t>https://github.com/MathCancer/PhysiCell/releases</a:t>
            </a:r>
            <a:r>
              <a:rPr lang="en-US" sz="1800" dirty="0"/>
              <a:t>  e.g.,</a:t>
            </a:r>
          </a:p>
          <a:p>
            <a:pPr marL="0" indent="0">
              <a:buNone/>
            </a:pPr>
            <a:r>
              <a:rPr lang="en-US" dirty="0"/>
              <a:t> </a:t>
            </a:r>
            <a:r>
              <a:rPr lang="en-US" sz="1600" dirty="0">
                <a:hlinkClick r:id="rId3"/>
              </a:rPr>
              <a:t>https://github.com/MathCancer/PhysiCell/releases/download/1.9.0/PhysiCell_V.1.9.0.zip</a:t>
            </a:r>
            <a:r>
              <a:rPr lang="en-US" sz="1600" dirty="0"/>
              <a:t> </a:t>
            </a:r>
          </a:p>
          <a:p>
            <a:pPr marL="0" indent="0">
              <a:spcBef>
                <a:spcPts val="0"/>
              </a:spcBef>
              <a:buNone/>
            </a:pPr>
            <a:r>
              <a:rPr lang="en-US" sz="1200" dirty="0"/>
              <a:t>~$ cd ~/Downloads/</a:t>
            </a:r>
          </a:p>
          <a:p>
            <a:pPr marL="0" indent="0">
              <a:spcBef>
                <a:spcPts val="0"/>
              </a:spcBef>
              <a:buNone/>
            </a:pPr>
            <a:r>
              <a:rPr lang="en-US" sz="1200" dirty="0"/>
              <a:t>~/Downloads$ ls -l PhysiCell_V.1.9.0.zip </a:t>
            </a:r>
          </a:p>
          <a:p>
            <a:pPr marL="0" indent="0">
              <a:spcBef>
                <a:spcPts val="0"/>
              </a:spcBef>
              <a:buNone/>
            </a:pPr>
            <a:r>
              <a:rPr lang="en-US" sz="1200" dirty="0"/>
              <a:t>-</a:t>
            </a:r>
            <a:r>
              <a:rPr lang="en-US" sz="1200" dirty="0" err="1"/>
              <a:t>rw</a:t>
            </a:r>
            <a:r>
              <a:rPr lang="en-US" sz="1200" dirty="0"/>
              <a:t>-r--r--@ 1 </a:t>
            </a:r>
            <a:r>
              <a:rPr lang="en-US" sz="1200" dirty="0" err="1"/>
              <a:t>heiland</a:t>
            </a:r>
            <a:r>
              <a:rPr lang="en-US" sz="1200" dirty="0"/>
              <a:t>  staff  5281228 Jul 15 15:33 PhysiCell_V.1.9.0.zip</a:t>
            </a:r>
          </a:p>
          <a:p>
            <a:pPr marL="0" indent="0">
              <a:spcBef>
                <a:spcPts val="0"/>
              </a:spcBef>
              <a:buNone/>
            </a:pPr>
            <a:endParaRPr lang="en-US" sz="1200" dirty="0"/>
          </a:p>
          <a:p>
            <a:pPr marL="0" indent="0">
              <a:spcBef>
                <a:spcPts val="0"/>
              </a:spcBef>
              <a:buNone/>
            </a:pPr>
            <a:r>
              <a:rPr lang="en-US" sz="1200" dirty="0"/>
              <a:t>~/Downloads$ mv PhysiCell_V.1.9.0.zip ~    # move this .zip file to your home directory</a:t>
            </a:r>
          </a:p>
          <a:p>
            <a:pPr marL="0" indent="0">
              <a:spcBef>
                <a:spcPts val="0"/>
              </a:spcBef>
              <a:buNone/>
            </a:pPr>
            <a:r>
              <a:rPr lang="en-US" sz="1200" dirty="0"/>
              <a:t>~/Downloads$ cd ~                                       # change to home directory</a:t>
            </a:r>
          </a:p>
          <a:p>
            <a:pPr marL="0" indent="0">
              <a:spcBef>
                <a:spcPts val="0"/>
              </a:spcBef>
              <a:buNone/>
            </a:pPr>
            <a:r>
              <a:rPr lang="en-US" sz="1200" dirty="0"/>
              <a:t>~$ unzip -q PhysiCell_V.1.9.0.zip </a:t>
            </a:r>
          </a:p>
          <a:p>
            <a:pPr marL="0" indent="0">
              <a:spcBef>
                <a:spcPts val="0"/>
              </a:spcBef>
              <a:buNone/>
            </a:pPr>
            <a:r>
              <a:rPr lang="en-US" sz="1200" dirty="0"/>
              <a:t>~$ cd PhysiCell</a:t>
            </a:r>
          </a:p>
          <a:p>
            <a:pPr marL="0" indent="0">
              <a:spcBef>
                <a:spcPts val="0"/>
              </a:spcBef>
              <a:buNone/>
            </a:pPr>
            <a:r>
              <a:rPr lang="en-US" sz="1200" dirty="0"/>
              <a:t>~/PhysiCell$</a:t>
            </a:r>
          </a:p>
          <a:p>
            <a:pPr marL="0" indent="0">
              <a:spcBef>
                <a:spcPts val="0"/>
              </a:spcBef>
              <a:buNone/>
            </a:pPr>
            <a:endParaRPr lang="en-US" sz="1200" dirty="0"/>
          </a:p>
          <a:p>
            <a:pPr marL="0" indent="0">
              <a:spcBef>
                <a:spcPts val="0"/>
              </a:spcBef>
              <a:buNone/>
            </a:pPr>
            <a:endParaRPr lang="en-US" dirty="0"/>
          </a:p>
          <a:p>
            <a:pPr marL="0" indent="0">
              <a:buNone/>
            </a:pPr>
            <a:endParaRPr lang="en-US" sz="1600" dirty="0"/>
          </a:p>
        </p:txBody>
      </p:sp>
      <p:sp>
        <p:nvSpPr>
          <p:cNvPr id="4" name="TextBox 3">
            <a:extLst>
              <a:ext uri="{FF2B5EF4-FFF2-40B4-BE49-F238E27FC236}">
                <a16:creationId xmlns:a16="http://schemas.microsoft.com/office/drawing/2014/main" id="{739E5E7A-3D50-674F-8CD5-709095A05342}"/>
              </a:ext>
            </a:extLst>
          </p:cNvPr>
          <p:cNvSpPr txBox="1"/>
          <p:nvPr/>
        </p:nvSpPr>
        <p:spPr>
          <a:xfrm>
            <a:off x="6970497" y="3906960"/>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14806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(2)</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make</a:t>
            </a:r>
            <a:r>
              <a:rPr lang="en-US" sz="1100" dirty="0"/>
              <a:t>       # from this directory, just run ‘make’</a:t>
            </a:r>
          </a:p>
          <a:p>
            <a:pPr marL="0" indent="0">
              <a:spcBef>
                <a:spcPts val="0"/>
              </a:spcBef>
              <a:buNone/>
            </a:pPr>
            <a:r>
              <a:rPr lang="en-US" sz="1100" dirty="0">
                <a:sym typeface="Wingdings" pitchFamily="2" charset="2"/>
              </a:rPr>
              <a:t>       You will see the following output:</a:t>
            </a:r>
            <a:endParaRPr lang="en-US" sz="1100" dirty="0"/>
          </a:p>
          <a:p>
            <a:pPr marL="0" indent="0">
              <a:spcBef>
                <a:spcPts val="0"/>
              </a:spcBef>
              <a:buNone/>
            </a:pPr>
            <a:r>
              <a:rPr lang="en-US" sz="1100" dirty="0"/>
              <a:t>make heterogeneity-sample</a:t>
            </a:r>
          </a:p>
          <a:p>
            <a:pPr marL="0" indent="0">
              <a:spcBef>
                <a:spcPts val="0"/>
              </a:spcBef>
              <a:buNone/>
            </a:pPr>
            <a:r>
              <a:rPr lang="en-US" sz="1100" dirty="0"/>
              <a:t>cp ./</a:t>
            </a:r>
            <a:r>
              <a:rPr lang="en-US" sz="1100" dirty="0" err="1"/>
              <a:t>sample_projects</a:t>
            </a:r>
            <a:r>
              <a:rPr lang="en-US" sz="1100" dirty="0"/>
              <a:t>/heterogeneity/</a:t>
            </a:r>
            <a:r>
              <a:rPr lang="en-US" sz="1100" dirty="0" err="1"/>
              <a:t>custom_modules</a:t>
            </a:r>
            <a:r>
              <a:rPr lang="en-US" sz="1100" dirty="0"/>
              <a:t>/* ./</a:t>
            </a:r>
            <a:r>
              <a:rPr lang="en-US" sz="1100" dirty="0" err="1"/>
              <a:t>custom_modules</a:t>
            </a:r>
            <a:r>
              <a:rPr lang="en-US" sz="1100" dirty="0"/>
              <a:t>/</a:t>
            </a:r>
          </a:p>
          <a:p>
            <a:pPr marL="0" indent="0">
              <a:spcBef>
                <a:spcPts val="0"/>
              </a:spcBef>
              <a:buNone/>
            </a:pPr>
            <a:r>
              <a:rPr lang="en-US" sz="1100" dirty="0"/>
              <a:t>touch </a:t>
            </a:r>
            <a:r>
              <a:rPr lang="en-US" sz="1100" dirty="0" err="1"/>
              <a:t>main.cpp</a:t>
            </a:r>
            <a:r>
              <a:rPr lang="en-US" sz="1100" dirty="0"/>
              <a:t> &amp;&amp; cp </a:t>
            </a:r>
            <a:r>
              <a:rPr lang="en-US" sz="1100" dirty="0" err="1"/>
              <a:t>main.cpp</a:t>
            </a:r>
            <a:r>
              <a:rPr lang="en-US" sz="1100" dirty="0"/>
              <a:t> main-</a:t>
            </a:r>
            <a:r>
              <a:rPr lang="en-US" sz="1100" dirty="0" err="1"/>
              <a:t>backup.cpp</a:t>
            </a:r>
            <a:endParaRPr lang="en-US" sz="1100" dirty="0"/>
          </a:p>
          <a:p>
            <a:pPr marL="0" indent="0">
              <a:spcBef>
                <a:spcPts val="0"/>
              </a:spcBef>
              <a:buNone/>
            </a:pPr>
            <a:r>
              <a:rPr lang="en-US" sz="1100" dirty="0"/>
              <a:t>cp ./</a:t>
            </a:r>
            <a:r>
              <a:rPr lang="en-US" sz="1100" dirty="0" err="1"/>
              <a:t>sample_projects</a:t>
            </a:r>
            <a:r>
              <a:rPr lang="en-US" sz="1100" dirty="0"/>
              <a:t>/heterogeneity/main-</a:t>
            </a:r>
            <a:r>
              <a:rPr lang="en-US" sz="1100" dirty="0" err="1"/>
              <a:t>heterogeneity.cpp</a:t>
            </a:r>
            <a:r>
              <a:rPr lang="en-US" sz="1100" dirty="0"/>
              <a:t> ./</a:t>
            </a:r>
            <a:r>
              <a:rPr lang="en-US" sz="1100" dirty="0" err="1"/>
              <a:t>main.cpp</a:t>
            </a:r>
            <a:r>
              <a:rPr lang="en-US" sz="1100" dirty="0"/>
              <a:t> </a:t>
            </a:r>
          </a:p>
          <a:p>
            <a:pPr marL="0" indent="0">
              <a:spcBef>
                <a:spcPts val="0"/>
              </a:spcBef>
              <a:buNone/>
            </a:pPr>
            <a:r>
              <a:rPr lang="en-US" sz="1100" dirty="0"/>
              <a:t>cp </a:t>
            </a:r>
            <a:r>
              <a:rPr lang="en-US" sz="1100" dirty="0" err="1"/>
              <a:t>Makefile</a:t>
            </a:r>
            <a:r>
              <a:rPr lang="en-US" sz="1100" dirty="0"/>
              <a:t> </a:t>
            </a:r>
            <a:r>
              <a:rPr lang="en-US" sz="1100" dirty="0" err="1"/>
              <a:t>Makefile</a:t>
            </a:r>
            <a:r>
              <a:rPr lang="en-US" sz="1100" dirty="0"/>
              <a:t>-backup</a:t>
            </a:r>
          </a:p>
          <a:p>
            <a:pPr marL="0" indent="0">
              <a:spcBef>
                <a:spcPts val="0"/>
              </a:spcBef>
              <a:buNone/>
            </a:pPr>
            <a:r>
              <a:rPr lang="en-US" sz="1100" dirty="0"/>
              <a:t>cp ./</a:t>
            </a:r>
            <a:r>
              <a:rPr lang="en-US" sz="1100" dirty="0" err="1"/>
              <a:t>sample_projects</a:t>
            </a:r>
            <a:r>
              <a:rPr lang="en-US" sz="1100" dirty="0"/>
              <a:t>/heterogeneity/</a:t>
            </a:r>
            <a:r>
              <a:rPr lang="en-US" sz="1100" dirty="0" err="1"/>
              <a:t>Makefile</a:t>
            </a:r>
            <a:r>
              <a:rPr lang="en-US" sz="1100" dirty="0"/>
              <a:t> .</a:t>
            </a:r>
          </a:p>
          <a:p>
            <a:pPr marL="0" indent="0">
              <a:spcBef>
                <a:spcPts val="0"/>
              </a:spcBef>
              <a:buNone/>
            </a:pPr>
            <a:r>
              <a:rPr lang="en-US" sz="1100" dirty="0"/>
              <a:t>cp ./config/</a:t>
            </a:r>
            <a:r>
              <a:rPr lang="en-US" sz="1100" dirty="0" err="1"/>
              <a:t>PhysiCell_settings.xml</a:t>
            </a:r>
            <a:r>
              <a:rPr lang="en-US" sz="1100" dirty="0"/>
              <a:t> ./config/</a:t>
            </a:r>
            <a:r>
              <a:rPr lang="en-US" sz="1100" dirty="0" err="1"/>
              <a:t>PhysiCell_settings-backup.xml</a:t>
            </a:r>
            <a:r>
              <a:rPr lang="en-US" sz="1100" dirty="0"/>
              <a:t> </a:t>
            </a:r>
          </a:p>
          <a:p>
            <a:pPr marL="0" indent="0">
              <a:spcBef>
                <a:spcPts val="0"/>
              </a:spcBef>
              <a:buNone/>
            </a:pPr>
            <a:r>
              <a:rPr lang="en-US" sz="1100" dirty="0"/>
              <a:t>cp ./</a:t>
            </a:r>
            <a:r>
              <a:rPr lang="en-US" sz="1100" dirty="0" err="1"/>
              <a:t>sample_projects</a:t>
            </a:r>
            <a:r>
              <a:rPr lang="en-US" sz="1100" dirty="0"/>
              <a:t>/heterogeneity/config/* ./config/</a:t>
            </a:r>
          </a:p>
          <a:p>
            <a:pPr marL="0" indent="0">
              <a:spcBef>
                <a:spcPts val="0"/>
              </a:spcBef>
              <a:buNone/>
            </a:pPr>
            <a:r>
              <a:rPr lang="en-US" sz="1100" dirty="0"/>
              <a:t>make </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-c ./</a:t>
            </a:r>
            <a:r>
              <a:rPr lang="en-US" sz="1100" dirty="0" err="1"/>
              <a:t>BioFVM</a:t>
            </a:r>
            <a:r>
              <a:rPr lang="en-US" sz="1100" dirty="0"/>
              <a:t>/</a:t>
            </a:r>
            <a:r>
              <a:rPr lang="en-US" sz="1100" dirty="0" err="1"/>
              <a:t>BioFVM_vector.cpp</a:t>
            </a:r>
            <a:r>
              <a:rPr lang="en-US" sz="1100" dirty="0"/>
              <a:t> </a:t>
            </a:r>
          </a:p>
          <a:p>
            <a:pPr marL="0" indent="0">
              <a:spcBef>
                <a:spcPts val="0"/>
              </a:spcBef>
              <a:buNone/>
            </a:pPr>
            <a:r>
              <a:rPr lang="en-US" sz="1100" dirty="0"/>
              <a:t>     ... (continues to compile files)...</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-o </a:t>
            </a:r>
            <a:r>
              <a:rPr lang="en-US" sz="1100" dirty="0">
                <a:highlight>
                  <a:srgbClr val="FFFF00"/>
                </a:highlight>
              </a:rPr>
              <a:t>heterogeneity</a:t>
            </a:r>
            <a:r>
              <a:rPr lang="en-US" sz="1100" dirty="0"/>
              <a:t> </a:t>
            </a:r>
            <a:r>
              <a:rPr lang="en-US" sz="1100" dirty="0" err="1"/>
              <a:t>BioFVM_vector.o</a:t>
            </a:r>
            <a:r>
              <a:rPr lang="en-US" sz="1100" dirty="0"/>
              <a:t> </a:t>
            </a:r>
            <a:r>
              <a:rPr lang="en-US" sz="1100" dirty="0" err="1"/>
              <a:t>BioFVM_mesh.o</a:t>
            </a:r>
            <a:r>
              <a:rPr lang="en-US" sz="1100" dirty="0"/>
              <a:t> </a:t>
            </a:r>
            <a:r>
              <a:rPr lang="en-US" sz="1100" dirty="0" err="1"/>
              <a:t>BioFVM_microenvironment.o</a:t>
            </a:r>
            <a:r>
              <a:rPr lang="en-US" sz="1100" dirty="0"/>
              <a:t> </a:t>
            </a:r>
            <a:r>
              <a:rPr lang="en-US" sz="1100" dirty="0" err="1"/>
              <a:t>BioFVM_solvers.o</a:t>
            </a:r>
            <a:r>
              <a:rPr lang="en-US" sz="1100" dirty="0"/>
              <a:t> </a:t>
            </a:r>
            <a:r>
              <a:rPr lang="en-US" sz="1100" dirty="0" err="1"/>
              <a:t>BioFVM_matlab.o</a:t>
            </a:r>
            <a:r>
              <a:rPr lang="en-US" sz="1100" dirty="0"/>
              <a:t> </a:t>
            </a:r>
            <a:r>
              <a:rPr lang="en-US" sz="1100" dirty="0" err="1"/>
              <a:t>BioFVM_utilities.o</a:t>
            </a:r>
            <a:r>
              <a:rPr lang="en-US" sz="1100" dirty="0"/>
              <a:t> </a:t>
            </a:r>
            <a:r>
              <a:rPr lang="en-US" sz="1100" dirty="0" err="1"/>
              <a:t>BioFVM_basic_agent.o</a:t>
            </a:r>
            <a:r>
              <a:rPr lang="en-US" sz="1100" dirty="0"/>
              <a:t> </a:t>
            </a:r>
            <a:r>
              <a:rPr lang="en-US" sz="1100" dirty="0" err="1"/>
              <a:t>BioFVM_MultiCellDS.o</a:t>
            </a:r>
            <a:r>
              <a:rPr lang="en-US" sz="1100" dirty="0"/>
              <a:t> </a:t>
            </a:r>
            <a:r>
              <a:rPr lang="en-US" sz="1100" dirty="0" err="1"/>
              <a:t>BioFVM_agent_container.o</a:t>
            </a:r>
            <a:r>
              <a:rPr lang="en-US" sz="1100" dirty="0"/>
              <a:t>   </a:t>
            </a:r>
            <a:r>
              <a:rPr lang="en-US" sz="1100" dirty="0" err="1"/>
              <a:t>pugixml.o</a:t>
            </a:r>
            <a:r>
              <a:rPr lang="en-US" sz="1100" dirty="0"/>
              <a:t> </a:t>
            </a:r>
            <a:r>
              <a:rPr lang="en-US" sz="1100" dirty="0" err="1"/>
              <a:t>PhysiCell_phenotype.o</a:t>
            </a:r>
            <a:r>
              <a:rPr lang="en-US" sz="1100" dirty="0"/>
              <a:t> </a:t>
            </a:r>
            <a:r>
              <a:rPr lang="en-US" sz="1100" dirty="0" err="1"/>
              <a:t>PhysiCell_cell_container.o</a:t>
            </a:r>
            <a:r>
              <a:rPr lang="en-US" sz="1100" dirty="0"/>
              <a:t> </a:t>
            </a:r>
            <a:r>
              <a:rPr lang="en-US" sz="1100" dirty="0" err="1"/>
              <a:t>PhysiCell_standard_models.o</a:t>
            </a:r>
            <a:r>
              <a:rPr lang="en-US" sz="1100" dirty="0"/>
              <a:t> </a:t>
            </a:r>
            <a:r>
              <a:rPr lang="en-US" sz="1100" dirty="0" err="1"/>
              <a:t>PhysiCell_cell.o</a:t>
            </a:r>
            <a:r>
              <a:rPr lang="en-US" sz="1100" dirty="0"/>
              <a:t> </a:t>
            </a:r>
            <a:r>
              <a:rPr lang="en-US" sz="1100" dirty="0" err="1"/>
              <a:t>PhysiCell_custom.o</a:t>
            </a:r>
            <a:r>
              <a:rPr lang="en-US" sz="1100" dirty="0"/>
              <a:t> </a:t>
            </a:r>
            <a:r>
              <a:rPr lang="en-US" sz="1100" dirty="0" err="1"/>
              <a:t>PhysiCell_utilities.o</a:t>
            </a:r>
            <a:r>
              <a:rPr lang="en-US" sz="1100" dirty="0"/>
              <a:t> </a:t>
            </a:r>
            <a:r>
              <a:rPr lang="en-US" sz="1100" dirty="0" err="1"/>
              <a:t>PhysiCell_constants.o</a:t>
            </a:r>
            <a:r>
              <a:rPr lang="en-US" sz="1100" dirty="0"/>
              <a:t> </a:t>
            </a:r>
            <a:r>
              <a:rPr lang="en-US" sz="1100" dirty="0" err="1"/>
              <a:t>PhysiCell_basic_signaling.o</a:t>
            </a:r>
            <a:r>
              <a:rPr lang="en-US" sz="1100" dirty="0"/>
              <a:t>  </a:t>
            </a:r>
            <a:r>
              <a:rPr lang="en-US" sz="1100" dirty="0" err="1"/>
              <a:t>PhysiCell_SVG.o</a:t>
            </a:r>
            <a:r>
              <a:rPr lang="en-US" sz="1100" dirty="0"/>
              <a:t> </a:t>
            </a:r>
            <a:r>
              <a:rPr lang="en-US" sz="1100" dirty="0" err="1"/>
              <a:t>PhysiCell_pathology.o</a:t>
            </a:r>
            <a:r>
              <a:rPr lang="en-US" sz="1100" dirty="0"/>
              <a:t> </a:t>
            </a:r>
            <a:r>
              <a:rPr lang="en-US" sz="1100" dirty="0" err="1"/>
              <a:t>PhysiCell_MultiCellDS.o</a:t>
            </a:r>
            <a:r>
              <a:rPr lang="en-US" sz="1100" dirty="0"/>
              <a:t> </a:t>
            </a:r>
            <a:r>
              <a:rPr lang="en-US" sz="1100" dirty="0" err="1"/>
              <a:t>PhysiCell_various_outputs.o</a:t>
            </a:r>
            <a:r>
              <a:rPr lang="en-US" sz="1100" dirty="0"/>
              <a:t> </a:t>
            </a:r>
            <a:r>
              <a:rPr lang="en-US" sz="1100" dirty="0" err="1"/>
              <a:t>PhysiCell_pugixml.o</a:t>
            </a:r>
            <a:r>
              <a:rPr lang="en-US" sz="1100" dirty="0"/>
              <a:t> </a:t>
            </a:r>
            <a:r>
              <a:rPr lang="en-US" sz="1100" dirty="0" err="1"/>
              <a:t>PhysiCell_settings.o</a:t>
            </a:r>
            <a:r>
              <a:rPr lang="en-US" sz="1100" dirty="0"/>
              <a:t> </a:t>
            </a:r>
            <a:r>
              <a:rPr lang="en-US" sz="1100" dirty="0" err="1"/>
              <a:t>PhysiCell_geometry.o</a:t>
            </a:r>
            <a:r>
              <a:rPr lang="en-US" sz="1100" dirty="0"/>
              <a:t> </a:t>
            </a:r>
            <a:r>
              <a:rPr lang="en-US" sz="1100" dirty="0" err="1"/>
              <a:t>heterogeneity.o</a:t>
            </a:r>
            <a:r>
              <a:rPr lang="en-US" sz="1100" dirty="0"/>
              <a:t> </a:t>
            </a:r>
            <a:r>
              <a:rPr lang="en-US" sz="1100" dirty="0" err="1"/>
              <a:t>main.cpp</a:t>
            </a:r>
            <a:r>
              <a:rPr lang="en-US" sz="1100" dirty="0"/>
              <a:t> </a:t>
            </a:r>
          </a:p>
          <a:p>
            <a:pPr marL="0" indent="0">
              <a:spcBef>
                <a:spcPts val="0"/>
              </a:spcBef>
              <a:buNone/>
            </a:pPr>
            <a:r>
              <a:rPr lang="en-US" sz="1100" dirty="0"/>
              <a:t>~/PhysiCell$</a:t>
            </a:r>
          </a:p>
          <a:p>
            <a:pPr marL="0" indent="0">
              <a:spcBef>
                <a:spcPts val="0"/>
              </a:spcBef>
              <a:buNone/>
            </a:pPr>
            <a:endParaRPr lang="en-US" sz="1100" dirty="0"/>
          </a:p>
        </p:txBody>
      </p:sp>
      <p:sp>
        <p:nvSpPr>
          <p:cNvPr id="4" name="Down Arrow 3">
            <a:extLst>
              <a:ext uri="{FF2B5EF4-FFF2-40B4-BE49-F238E27FC236}">
                <a16:creationId xmlns:a16="http://schemas.microsoft.com/office/drawing/2014/main" id="{9BBEC051-AC14-584C-AAF2-0F40C675201D}"/>
              </a:ext>
            </a:extLst>
          </p:cNvPr>
          <p:cNvSpPr/>
          <p:nvPr/>
        </p:nvSpPr>
        <p:spPr>
          <a:xfrm>
            <a:off x="6291743" y="2332139"/>
            <a:ext cx="285226" cy="604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90C59-B871-444E-88DF-DBD83CED7259}"/>
              </a:ext>
            </a:extLst>
          </p:cNvPr>
          <p:cNvSpPr txBox="1"/>
          <p:nvPr/>
        </p:nvSpPr>
        <p:spPr>
          <a:xfrm>
            <a:off x="5570290" y="1873028"/>
            <a:ext cx="3009157" cy="400110"/>
          </a:xfrm>
          <a:prstGeom prst="rect">
            <a:avLst/>
          </a:prstGeom>
          <a:noFill/>
          <a:ln>
            <a:solidFill>
              <a:schemeClr val="tx1"/>
            </a:solidFill>
          </a:ln>
        </p:spPr>
        <p:txBody>
          <a:bodyPr wrap="none" lIns="91440" tIns="0" rIns="91440" bIns="0" rtlCol="0">
            <a:spAutoFit/>
          </a:bodyPr>
          <a:lstStyle/>
          <a:p>
            <a:r>
              <a:rPr lang="en-US" dirty="0"/>
              <a:t>This is the default model (executable) </a:t>
            </a:r>
          </a:p>
          <a:p>
            <a:r>
              <a:rPr lang="en-US" dirty="0"/>
              <a:t>that is created.</a:t>
            </a:r>
          </a:p>
        </p:txBody>
      </p:sp>
    </p:spTree>
    <p:extLst>
      <p:ext uri="{BB962C8B-B14F-4D97-AF65-F5344CB8AC3E}">
        <p14:creationId xmlns:p14="http://schemas.microsoft.com/office/powerpoint/2010/main" val="1803262875"/>
      </p:ext>
    </p:extLst>
  </p:cSld>
  <p:clrMapOvr>
    <a:masterClrMapping/>
  </p:clrMapOvr>
</p:sld>
</file>

<file path=ppt/theme/theme1.xml><?xml version="1.0" encoding="utf-8"?>
<a:theme xmlns:a="http://schemas.openxmlformats.org/drawingml/2006/main" name="PhysiCell-Training (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SICE-Template-16x9 [Read-Only]" id="{8DFE7534-76C6-4D8A-886B-D0A47B43722E}" vid="{F4743165-4698-42C4-B81C-F898B50F3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2306</TotalTime>
  <Words>2927</Words>
  <Application>Microsoft Macintosh PowerPoint</Application>
  <PresentationFormat>On-screen Show (16:9)</PresentationFormat>
  <Paragraphs>245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vt:lpstr>
      <vt:lpstr>Courier New</vt:lpstr>
      <vt:lpstr>Wingdings</vt:lpstr>
      <vt:lpstr>PhysiCell-Training (v1)</vt:lpstr>
      <vt:lpstr>Session 1: Setting up MacOS             for PhysiCell</vt:lpstr>
      <vt:lpstr>Overview </vt:lpstr>
      <vt:lpstr>OpenMP-enabled g++</vt:lpstr>
      <vt:lpstr>PowerPoint Presentation</vt:lpstr>
      <vt:lpstr>PowerPoint Presentation</vt:lpstr>
      <vt:lpstr>PHYSICELL_CPP</vt:lpstr>
      <vt:lpstr>PHYSICELL_CPP (cont’d)</vt:lpstr>
      <vt:lpstr>Test build/run: PhysiCell model (1)</vt:lpstr>
      <vt:lpstr>Test build/run: PhysiCell model (2)</vt:lpstr>
      <vt:lpstr>Test build/run: PhysiCell model (3)</vt:lpstr>
      <vt:lpstr>Test build/run: PhysiCell model (4)</vt:lpstr>
      <vt:lpstr>Test build/run: PhysiCell model (5)</vt:lpstr>
      <vt:lpstr>More sample projects</vt:lpstr>
      <vt:lpstr>ODE intracellular model (1)</vt:lpstr>
      <vt:lpstr>ODE intracellular model (2)</vt:lpstr>
      <vt:lpstr>ODE intracellular model (3)</vt:lpstr>
      <vt:lpstr>ODE intracellular model (4)</vt:lpstr>
      <vt:lpstr>Support</vt:lpstr>
      <vt:lpstr>Funding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Randy Heiland</cp:lastModifiedBy>
  <cp:revision>149</cp:revision>
  <cp:lastPrinted>2016-10-13T20:36:44Z</cp:lastPrinted>
  <dcterms:created xsi:type="dcterms:W3CDTF">2017-08-25T15:45:43Z</dcterms:created>
  <dcterms:modified xsi:type="dcterms:W3CDTF">2021-07-15T21:34:33Z</dcterms:modified>
  <cp:category/>
</cp:coreProperties>
</file>