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7" r:id="rId2"/>
    <p:sldId id="277" r:id="rId3"/>
    <p:sldId id="273" r:id="rId4"/>
    <p:sldId id="274" r:id="rId5"/>
    <p:sldId id="275" r:id="rId6"/>
    <p:sldId id="276" r:id="rId7"/>
    <p:sldId id="279" r:id="rId8"/>
    <p:sldId id="281" r:id="rId9"/>
    <p:sldId id="282" r:id="rId10"/>
    <p:sldId id="283" r:id="rId11"/>
    <p:sldId id="284" r:id="rId12"/>
    <p:sldId id="285" r:id="rId13"/>
    <p:sldId id="295" r:id="rId14"/>
    <p:sldId id="298" r:id="rId15"/>
    <p:sldId id="294" r:id="rId16"/>
    <p:sldId id="299" r:id="rId17"/>
    <p:sldId id="300" r:id="rId18"/>
    <p:sldId id="301" r:id="rId19"/>
    <p:sldId id="297" r:id="rId20"/>
    <p:sldId id="302" r:id="rId21"/>
    <p:sldId id="286" r:id="rId22"/>
    <p:sldId id="287" r:id="rId23"/>
    <p:sldId id="288" r:id="rId24"/>
    <p:sldId id="289" r:id="rId25"/>
    <p:sldId id="290" r:id="rId26"/>
    <p:sldId id="291" r:id="rId27"/>
    <p:sldId id="278" r:id="rId28"/>
    <p:sldId id="272" r:id="rId29"/>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8" autoAdjust="0"/>
    <p:restoredTop sz="86433" autoAdjust="0"/>
  </p:normalViewPr>
  <p:slideViewPr>
    <p:cSldViewPr snapToGrid="0" snapToObjects="1" showGuides="1">
      <p:cViewPr varScale="1">
        <p:scale>
          <a:sx n="144" d="100"/>
          <a:sy n="144" d="100"/>
        </p:scale>
        <p:origin x="688" y="192"/>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www.anaconda.com/products/individual#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9197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
        <p:nvSpPr>
          <p:cNvPr id="9" name="Rectangle 8">
            <a:extLst>
              <a:ext uri="{FF2B5EF4-FFF2-40B4-BE49-F238E27FC236}">
                <a16:creationId xmlns:a16="http://schemas.microsoft.com/office/drawing/2014/main" id="{72F675A4-8C23-DC4E-8303-3BF19C263E74}"/>
              </a:ext>
            </a:extLst>
          </p:cNvPr>
          <p:cNvSpPr/>
          <p:nvPr/>
        </p:nvSpPr>
        <p:spPr>
          <a:xfrm>
            <a:off x="768610" y="935875"/>
            <a:ext cx="2311941" cy="102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4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604-B800-4242-AFEE-6153616C567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C8CBC2B-1D6C-4641-B0CF-0B5D17D8EA53}"/>
              </a:ext>
            </a:extLst>
          </p:cNvPr>
          <p:cNvSpPr>
            <a:spLocks noGrp="1"/>
          </p:cNvSpPr>
          <p:nvPr>
            <p:ph idx="1"/>
          </p:nvPr>
        </p:nvSpPr>
        <p:spPr/>
        <p:txBody>
          <a:bodyPr/>
          <a:lstStyle/>
          <a:p>
            <a:pPr marL="0" indent="0">
              <a:buNone/>
            </a:pPr>
            <a:r>
              <a:rPr lang="en-US" dirty="0"/>
              <a:t>Python is a requirement for certain aspects of PhysiCell: </a:t>
            </a:r>
          </a:p>
          <a:p>
            <a:r>
              <a:rPr lang="en-US" dirty="0"/>
              <a:t>It is needed to install certain libraries for the intracellular models.</a:t>
            </a:r>
          </a:p>
          <a:p>
            <a:r>
              <a:rPr lang="en-US" dirty="0"/>
              <a:t>It can be used for visualization and data analysis scripts.</a:t>
            </a:r>
          </a:p>
          <a:p>
            <a:r>
              <a:rPr lang="en-US" dirty="0"/>
              <a:t>It is used for </a:t>
            </a:r>
            <a:r>
              <a:rPr lang="en-US" dirty="0" err="1"/>
              <a:t>Jupyter</a:t>
            </a:r>
            <a:r>
              <a:rPr lang="en-US" dirty="0"/>
              <a:t> notebook apps of PhysiCell models.</a:t>
            </a:r>
          </a:p>
          <a:p>
            <a:r>
              <a:rPr lang="en-US" dirty="0"/>
              <a:t>It can be used for parameter explorations of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433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9A-8AEE-9041-AA51-4F243AA8BDD3}"/>
              </a:ext>
            </a:extLst>
          </p:cNvPr>
          <p:cNvSpPr>
            <a:spLocks noGrp="1"/>
          </p:cNvSpPr>
          <p:nvPr>
            <p:ph type="title"/>
          </p:nvPr>
        </p:nvSpPr>
        <p:spPr/>
        <p:txBody>
          <a:bodyPr/>
          <a:lstStyle/>
          <a:p>
            <a:r>
              <a:rPr lang="en-US" dirty="0"/>
              <a:t>Python 3 (not 2)</a:t>
            </a:r>
          </a:p>
        </p:txBody>
      </p:sp>
      <p:sp>
        <p:nvSpPr>
          <p:cNvPr id="3" name="Content Placeholder 2">
            <a:extLst>
              <a:ext uri="{FF2B5EF4-FFF2-40B4-BE49-F238E27FC236}">
                <a16:creationId xmlns:a16="http://schemas.microsoft.com/office/drawing/2014/main" id="{6D31AFCF-8D91-AA45-BA32-291BBAAB98B4}"/>
              </a:ext>
            </a:extLst>
          </p:cNvPr>
          <p:cNvSpPr>
            <a:spLocks noGrp="1"/>
          </p:cNvSpPr>
          <p:nvPr>
            <p:ph idx="1"/>
          </p:nvPr>
        </p:nvSpPr>
        <p:spPr>
          <a:xfrm>
            <a:off x="204186" y="751756"/>
            <a:ext cx="8939814" cy="3749040"/>
          </a:xfrm>
        </p:spPr>
        <p:txBody>
          <a:bodyPr/>
          <a:lstStyle/>
          <a:p>
            <a:r>
              <a:rPr lang="en-US" dirty="0"/>
              <a:t>Note that your Mac probably has a Python 2 installed, by default:</a:t>
            </a:r>
          </a:p>
          <a:p>
            <a:pPr marL="0" indent="0">
              <a:spcBef>
                <a:spcPts val="0"/>
              </a:spcBef>
              <a:buNone/>
            </a:pPr>
            <a:endParaRPr lang="en-US" sz="1200" dirty="0"/>
          </a:p>
          <a:p>
            <a:pPr marL="0" indent="0">
              <a:spcBef>
                <a:spcPts val="0"/>
              </a:spcBef>
              <a:buNone/>
            </a:pPr>
            <a:r>
              <a:rPr lang="en-US" sz="1400" dirty="0"/>
              <a:t>~$ which python</a:t>
            </a:r>
          </a:p>
          <a:p>
            <a:pPr marL="0" indent="0">
              <a:spcBef>
                <a:spcPts val="0"/>
              </a:spcBef>
              <a:buNone/>
            </a:pPr>
            <a:r>
              <a:rPr lang="en-US" sz="1400" dirty="0"/>
              <a:t>/</a:t>
            </a:r>
            <a:r>
              <a:rPr lang="en-US" sz="1400" dirty="0" err="1"/>
              <a:t>usr</a:t>
            </a:r>
            <a:r>
              <a:rPr lang="en-US" sz="1400" dirty="0"/>
              <a:t>/bin/python</a:t>
            </a:r>
          </a:p>
          <a:p>
            <a:pPr marL="0" indent="0">
              <a:spcBef>
                <a:spcPts val="0"/>
              </a:spcBef>
              <a:buNone/>
            </a:pPr>
            <a:endParaRPr lang="en-US" sz="1400" dirty="0"/>
          </a:p>
          <a:p>
            <a:pPr marL="0" indent="0">
              <a:spcBef>
                <a:spcPts val="0"/>
              </a:spcBef>
              <a:buNone/>
            </a:pPr>
            <a:r>
              <a:rPr lang="en-US" sz="1400" dirty="0"/>
              <a:t>~$ python</a:t>
            </a:r>
          </a:p>
          <a:p>
            <a:pPr marL="0" indent="0">
              <a:spcBef>
                <a:spcPts val="0"/>
              </a:spcBef>
              <a:buNone/>
            </a:pPr>
            <a:r>
              <a:rPr lang="en-US" sz="1400" dirty="0"/>
              <a:t>Python 2.7.16 (default, Jan 27 2020, 04:46:15) </a:t>
            </a:r>
          </a:p>
          <a:p>
            <a:pPr marL="0" indent="0">
              <a:spcBef>
                <a:spcPts val="0"/>
              </a:spcBef>
              <a:buNone/>
            </a:pPr>
            <a:r>
              <a:rPr lang="en-US" sz="1400" dirty="0"/>
              <a:t>[GCC 4.2.1 Compatible Apple LLVM 10.0.1 (clang-1001.0.37.14)] on </a:t>
            </a:r>
            <a:r>
              <a:rPr lang="en-US" sz="1400" dirty="0" err="1"/>
              <a:t>darwin</a:t>
            </a:r>
            <a:endParaRPr lang="en-US" sz="1400" dirty="0"/>
          </a:p>
          <a:p>
            <a:pPr marL="0" indent="0">
              <a:spcBef>
                <a:spcPts val="0"/>
              </a:spcBef>
              <a:buNone/>
            </a:pPr>
            <a:r>
              <a:rPr lang="en-US" sz="1400" dirty="0"/>
              <a:t>Type "help", "copyright", "credits" or "license" for more information.</a:t>
            </a:r>
          </a:p>
          <a:p>
            <a:pPr marL="0" indent="0">
              <a:spcBef>
                <a:spcPts val="0"/>
              </a:spcBef>
              <a:buNone/>
            </a:pPr>
            <a:r>
              <a:rPr lang="en-US" sz="1400" dirty="0"/>
              <a:t>&gt;&gt;&gt; </a:t>
            </a:r>
          </a:p>
          <a:p>
            <a:r>
              <a:rPr lang="en-US" dirty="0"/>
              <a:t>We want Python 3. (And even if the newer Macs come bundled with Python 3, it will not contain all the modules that we want).</a:t>
            </a:r>
          </a:p>
        </p:txBody>
      </p:sp>
    </p:spTree>
    <p:extLst>
      <p:ext uri="{BB962C8B-B14F-4D97-AF65-F5344CB8AC3E}">
        <p14:creationId xmlns:p14="http://schemas.microsoft.com/office/powerpoint/2010/main" val="41029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p:txBody>
          <a:bodyPr/>
          <a:lstStyle/>
          <a:p>
            <a:r>
              <a:rPr lang="en-US" dirty="0"/>
              <a:t>Download a (free) Python distribution that comes bundled with lots of useful modules that are not in the standard Python library.</a:t>
            </a:r>
          </a:p>
          <a:p>
            <a:r>
              <a:rPr lang="en-US" dirty="0">
                <a:hlinkClick r:id="rId2"/>
              </a:rPr>
              <a:t>https://www.anaconda.com/products/individual#Downloads</a:t>
            </a:r>
            <a:r>
              <a:rPr lang="en-US" dirty="0"/>
              <a:t> </a:t>
            </a:r>
          </a:p>
          <a:p>
            <a:r>
              <a:rPr lang="en-US" dirty="0">
                <a:hlinkClick r:id="rId3"/>
              </a:rPr>
              <a:t>https://docs.anaconda.com/anaconda/install/mac-os/</a:t>
            </a:r>
            <a:r>
              <a:rPr lang="en-US" dirty="0"/>
              <a:t> </a:t>
            </a:r>
          </a:p>
          <a:p>
            <a:r>
              <a:rPr lang="en-US" dirty="0"/>
              <a:t>We illustrate using the “64-Bit Command Line Installer”</a:t>
            </a:r>
          </a:p>
          <a:p>
            <a:pPr marL="0" indent="0">
              <a:buNone/>
            </a:pPr>
            <a:r>
              <a:rPr lang="en-US" sz="1100" dirty="0"/>
              <a:t>~/Downloads$ </a:t>
            </a:r>
            <a:r>
              <a:rPr lang="en-US" sz="1100" dirty="0">
                <a:highlight>
                  <a:srgbClr val="FFFF00"/>
                </a:highlight>
              </a:rPr>
              <a:t>/bin/bash Anaconda3-2021.05-MacOSX-x86_64.sh </a:t>
            </a:r>
          </a:p>
          <a:p>
            <a:pPr marL="0" indent="0">
              <a:spcBef>
                <a:spcPts val="0"/>
              </a:spcBef>
              <a:buNone/>
            </a:pPr>
            <a:endParaRPr lang="en-US" sz="1100" dirty="0"/>
          </a:p>
          <a:p>
            <a:pPr marL="0" indent="0">
              <a:spcBef>
                <a:spcPts val="0"/>
              </a:spcBef>
              <a:buNone/>
            </a:pPr>
            <a:r>
              <a:rPr lang="en-US" sz="1100" dirty="0"/>
              <a:t>Welcome to Anaconda3 2021.05</a:t>
            </a:r>
          </a:p>
          <a:p>
            <a:pPr marL="0" indent="0">
              <a:spcBef>
                <a:spcPts val="0"/>
              </a:spcBef>
              <a:buNone/>
            </a:pPr>
            <a:endParaRPr lang="en-US" sz="1100" dirty="0"/>
          </a:p>
          <a:p>
            <a:pPr marL="0" indent="0">
              <a:spcBef>
                <a:spcPts val="0"/>
              </a:spcBef>
              <a:buNone/>
            </a:pPr>
            <a:r>
              <a:rPr lang="en-US" sz="1100" dirty="0"/>
              <a:t>In order to continue the installation process, please review the license</a:t>
            </a:r>
          </a:p>
          <a:p>
            <a:pPr marL="0" indent="0">
              <a:spcBef>
                <a:spcPts val="0"/>
              </a:spcBef>
              <a:buNone/>
            </a:pPr>
            <a:r>
              <a:rPr lang="en-US" sz="1100" dirty="0"/>
              <a:t>agreement.</a:t>
            </a:r>
          </a:p>
          <a:p>
            <a:pPr marL="0" indent="0">
              <a:spcBef>
                <a:spcPts val="0"/>
              </a:spcBef>
              <a:buNone/>
            </a:pPr>
            <a:r>
              <a:rPr lang="en-US" sz="1100" dirty="0"/>
              <a:t>Please, press ENTER to continue</a:t>
            </a:r>
          </a:p>
          <a:p>
            <a:pPr marL="0" indent="0">
              <a:spcBef>
                <a:spcPts val="0"/>
              </a:spcBef>
              <a:buNone/>
            </a:pPr>
            <a:r>
              <a:rPr lang="en-US" sz="1100" dirty="0"/>
              <a:t>&gt;&gt;&gt; </a:t>
            </a:r>
          </a:p>
          <a:p>
            <a:pPr marL="0" indent="0">
              <a:buNone/>
            </a:pPr>
            <a:endParaRPr lang="en-US" dirty="0"/>
          </a:p>
        </p:txBody>
      </p:sp>
      <p:sp>
        <p:nvSpPr>
          <p:cNvPr id="4" name="TextBox 3">
            <a:extLst>
              <a:ext uri="{FF2B5EF4-FFF2-40B4-BE49-F238E27FC236}">
                <a16:creationId xmlns:a16="http://schemas.microsoft.com/office/drawing/2014/main" id="{86F52C3A-E0ED-6D4A-B1A2-673A1E5F7427}"/>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71985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lstStyle/>
          <a:p>
            <a:pPr marL="0" indent="0">
              <a:spcBef>
                <a:spcPts val="0"/>
              </a:spcBef>
              <a:buNone/>
            </a:pPr>
            <a:r>
              <a:rPr lang="en-US" sz="1200" dirty="0"/>
              <a:t>Please, press ENTER to continue</a:t>
            </a:r>
          </a:p>
          <a:p>
            <a:pPr marL="0" indent="0">
              <a:spcBef>
                <a:spcPts val="0"/>
              </a:spcBef>
              <a:buNone/>
            </a:pPr>
            <a:r>
              <a:rPr lang="en-US" sz="1200" dirty="0"/>
              <a:t>&gt;&gt;&gt; </a:t>
            </a:r>
          </a:p>
          <a:p>
            <a:pPr marL="0" indent="0">
              <a:buNone/>
            </a:pPr>
            <a:r>
              <a:rPr lang="en-US" sz="1200" dirty="0"/>
              <a:t>... (keep pressing ‘enter’)...</a:t>
            </a:r>
          </a:p>
          <a:p>
            <a:pPr marL="0" indent="0">
              <a:spcBef>
                <a:spcPts val="0"/>
              </a:spcBef>
              <a:buNone/>
            </a:pPr>
            <a:r>
              <a:rPr lang="en-US" sz="1200" dirty="0"/>
              <a:t>Do you accept the license terms? [</a:t>
            </a:r>
            <a:r>
              <a:rPr lang="en-US" sz="1200" dirty="0" err="1"/>
              <a:t>yes|no</a:t>
            </a:r>
            <a:r>
              <a:rPr lang="en-US" sz="1200" dirty="0"/>
              <a:t>]</a:t>
            </a:r>
          </a:p>
          <a:p>
            <a:pPr marL="0" indent="0">
              <a:spcBef>
                <a:spcPts val="0"/>
              </a:spcBef>
              <a:buNone/>
            </a:pPr>
            <a:r>
              <a:rPr lang="en-US" sz="1200" dirty="0"/>
              <a:t>[no] &gt;&gt;&gt; yes</a:t>
            </a:r>
          </a:p>
          <a:p>
            <a:pPr marL="0" indent="0">
              <a:spcBef>
                <a:spcPts val="0"/>
              </a:spcBef>
              <a:buNone/>
            </a:pPr>
            <a:r>
              <a:rPr lang="en-US" sz="1100" dirty="0"/>
              <a:t>Anaconda3 will now be installed into this location:</a:t>
            </a:r>
          </a:p>
          <a:p>
            <a:pPr marL="0" indent="0">
              <a:spcBef>
                <a:spcPts val="0"/>
              </a:spcBef>
              <a:buNone/>
            </a:pPr>
            <a:r>
              <a:rPr lang="en-US" sz="1100" dirty="0"/>
              <a:t>/Users/</a:t>
            </a:r>
            <a:r>
              <a:rPr lang="en-US" sz="1100" dirty="0" err="1"/>
              <a:t>heiland</a:t>
            </a:r>
            <a:r>
              <a:rPr lang="en-US" sz="1100" dirty="0"/>
              <a:t>/anaconda3</a:t>
            </a:r>
            <a:br>
              <a:rPr lang="en-US" sz="1100" dirty="0"/>
            </a:br>
            <a:endParaRPr lang="en-US" sz="1100" dirty="0"/>
          </a:p>
          <a:p>
            <a:pPr marL="0" indent="0">
              <a:spcBef>
                <a:spcPts val="0"/>
              </a:spcBef>
              <a:buNone/>
            </a:pPr>
            <a:r>
              <a:rPr lang="en-US" sz="1100" dirty="0"/>
              <a:t>  - Press ENTER to confirm the location</a:t>
            </a:r>
          </a:p>
          <a:p>
            <a:pPr marL="0" indent="0">
              <a:spcBef>
                <a:spcPts val="0"/>
              </a:spcBef>
              <a:buNone/>
            </a:pPr>
            <a:r>
              <a:rPr lang="en-US" sz="1100" dirty="0"/>
              <a:t>  - Press CTRL-C to abort the installation</a:t>
            </a:r>
          </a:p>
          <a:p>
            <a:pPr marL="0" indent="0">
              <a:spcBef>
                <a:spcPts val="0"/>
              </a:spcBef>
              <a:buNone/>
            </a:pPr>
            <a:r>
              <a:rPr lang="en-US" sz="1100" dirty="0"/>
              <a:t>  - Or specify a different location below</a:t>
            </a:r>
            <a:br>
              <a:rPr lang="en-US" sz="1100" dirty="0"/>
            </a:br>
            <a:endParaRPr lang="en-US" sz="1100" dirty="0"/>
          </a:p>
          <a:p>
            <a:pPr marL="0" indent="0">
              <a:spcBef>
                <a:spcPts val="0"/>
              </a:spcBef>
              <a:buNone/>
            </a:pPr>
            <a:r>
              <a:rPr lang="en-US" sz="1100" dirty="0"/>
              <a:t>[/Users/</a:t>
            </a:r>
            <a:r>
              <a:rPr lang="en-US" sz="1100" dirty="0" err="1"/>
              <a:t>heiland</a:t>
            </a:r>
            <a:r>
              <a:rPr lang="en-US" sz="1100" dirty="0"/>
              <a:t>/anaconda3] &gt;&gt;&gt;    (just press Enter to confirm the default location, then wait a few mins for installation...)</a:t>
            </a:r>
          </a:p>
          <a:p>
            <a:pPr marL="0" indent="0">
              <a:spcBef>
                <a:spcPts val="0"/>
              </a:spcBef>
              <a:buNone/>
            </a:pPr>
            <a:r>
              <a:rPr lang="en-US" sz="1100" dirty="0"/>
              <a:t>PREFIX=/Users/</a:t>
            </a:r>
            <a:r>
              <a:rPr lang="en-US" sz="1100" dirty="0" err="1"/>
              <a:t>heiland</a:t>
            </a:r>
            <a:r>
              <a:rPr lang="en-US" sz="1100" dirty="0"/>
              <a:t>/anaconda3</a:t>
            </a:r>
          </a:p>
          <a:p>
            <a:pPr marL="0" indent="0">
              <a:spcBef>
                <a:spcPts val="0"/>
              </a:spcBef>
              <a:buNone/>
            </a:pPr>
            <a:r>
              <a:rPr lang="en-US" sz="1100" dirty="0"/>
              <a:t>Unpacking payload ...</a:t>
            </a:r>
          </a:p>
          <a:p>
            <a:pPr marL="0" indent="0">
              <a:spcBef>
                <a:spcPts val="0"/>
              </a:spcBef>
              <a:buNone/>
            </a:pPr>
            <a:endParaRPr lang="en-US" sz="1100" dirty="0"/>
          </a:p>
          <a:p>
            <a:pPr marL="0" indent="0">
              <a:buNone/>
            </a:pPr>
            <a:endParaRPr lang="en-US" dirty="0"/>
          </a:p>
        </p:txBody>
      </p:sp>
      <p:sp>
        <p:nvSpPr>
          <p:cNvPr id="4" name="TextBox 3">
            <a:extLst>
              <a:ext uri="{FF2B5EF4-FFF2-40B4-BE49-F238E27FC236}">
                <a16:creationId xmlns:a16="http://schemas.microsoft.com/office/drawing/2014/main" id="{B9C9C1E8-7E18-6142-A6B8-9C7EEBCBA96A}"/>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379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rmAutofit/>
          </a:bodyPr>
          <a:lstStyle/>
          <a:p>
            <a:pPr marL="0" indent="0">
              <a:spcBef>
                <a:spcPts val="0"/>
              </a:spcBef>
              <a:buNone/>
            </a:pPr>
            <a:r>
              <a:rPr lang="en-US" sz="1100" dirty="0"/>
              <a:t>...</a:t>
            </a:r>
          </a:p>
          <a:p>
            <a:pPr marL="0" indent="0">
              <a:spcBef>
                <a:spcPts val="0"/>
              </a:spcBef>
              <a:buNone/>
            </a:pPr>
            <a:endParaRPr lang="en-US" sz="1100" dirty="0"/>
          </a:p>
          <a:p>
            <a:pPr marL="0" indent="0">
              <a:spcBef>
                <a:spcPts val="0"/>
              </a:spcBef>
              <a:buNone/>
            </a:pPr>
            <a:r>
              <a:rPr lang="en-US" sz="1100" dirty="0"/>
              <a:t>Preparing transaction: done</a:t>
            </a:r>
          </a:p>
          <a:p>
            <a:pPr marL="0" indent="0">
              <a:spcBef>
                <a:spcPts val="0"/>
              </a:spcBef>
              <a:buNone/>
            </a:pPr>
            <a:r>
              <a:rPr lang="en-US" sz="1100" dirty="0"/>
              <a:t>Executing transaction: / </a:t>
            </a:r>
          </a:p>
          <a:p>
            <a:pPr marL="0" indent="0">
              <a:spcBef>
                <a:spcPts val="0"/>
              </a:spcBef>
              <a:buNone/>
            </a:pPr>
            <a:r>
              <a:rPr lang="en-US" sz="1100" dirty="0"/>
              <a:t>done</a:t>
            </a:r>
          </a:p>
          <a:p>
            <a:pPr marL="0" indent="0">
              <a:spcBef>
                <a:spcPts val="0"/>
              </a:spcBef>
              <a:buNone/>
            </a:pPr>
            <a:r>
              <a:rPr lang="en-US" sz="1100" dirty="0"/>
              <a:t>installation finished.</a:t>
            </a:r>
          </a:p>
          <a:p>
            <a:pPr marL="0" indent="0">
              <a:spcBef>
                <a:spcPts val="0"/>
              </a:spcBef>
              <a:buNone/>
            </a:pPr>
            <a:r>
              <a:rPr lang="en-US" sz="1100" dirty="0"/>
              <a:t>WARNING:</a:t>
            </a:r>
          </a:p>
          <a:p>
            <a:pPr marL="0" indent="0">
              <a:spcBef>
                <a:spcPts val="0"/>
              </a:spcBef>
              <a:buNone/>
            </a:pPr>
            <a:r>
              <a:rPr lang="en-US" sz="1100" dirty="0"/>
              <a:t>    You currently have a PYTHONPATH environment variable set. This may cause</a:t>
            </a:r>
          </a:p>
          <a:p>
            <a:pPr marL="0" indent="0">
              <a:spcBef>
                <a:spcPts val="0"/>
              </a:spcBef>
              <a:buNone/>
            </a:pPr>
            <a:r>
              <a:rPr lang="en-US" sz="1100" dirty="0"/>
              <a:t>    unexpected behavior when running the Python interpreter in Anaconda3.</a:t>
            </a:r>
          </a:p>
          <a:p>
            <a:pPr marL="0" indent="0">
              <a:spcBef>
                <a:spcPts val="0"/>
              </a:spcBef>
              <a:buNone/>
            </a:pPr>
            <a:r>
              <a:rPr lang="en-US" sz="1100" dirty="0"/>
              <a:t>    For best results, please verify that your PYTHONPATH only points to</a:t>
            </a:r>
          </a:p>
          <a:p>
            <a:pPr marL="0" indent="0">
              <a:spcBef>
                <a:spcPts val="0"/>
              </a:spcBef>
              <a:buNone/>
            </a:pPr>
            <a:r>
              <a:rPr lang="en-US" sz="1100" dirty="0"/>
              <a:t>    directories of packages that are compatible with the Python interpreter</a:t>
            </a:r>
          </a:p>
          <a:p>
            <a:pPr marL="0" indent="0">
              <a:spcBef>
                <a:spcPts val="0"/>
              </a:spcBef>
              <a:buNone/>
            </a:pPr>
            <a:r>
              <a:rPr lang="en-US" sz="1100" dirty="0"/>
              <a:t>    in Anaconda3: /Users/</a:t>
            </a:r>
            <a:r>
              <a:rPr lang="en-US" sz="1100" dirty="0" err="1"/>
              <a:t>heiland</a:t>
            </a:r>
            <a:r>
              <a:rPr lang="en-US" sz="1100" dirty="0"/>
              <a:t>/anaconda3</a:t>
            </a:r>
          </a:p>
          <a:p>
            <a:pPr marL="0" indent="0">
              <a:spcBef>
                <a:spcPts val="0"/>
              </a:spcBef>
              <a:buNone/>
            </a:pPr>
            <a:r>
              <a:rPr lang="en-US" sz="1100" dirty="0"/>
              <a:t>Do you wish the installer to initialize Anaconda3</a:t>
            </a:r>
          </a:p>
          <a:p>
            <a:pPr marL="0" indent="0">
              <a:spcBef>
                <a:spcPts val="0"/>
              </a:spcBef>
              <a:buNone/>
            </a:pPr>
            <a:r>
              <a:rPr lang="en-US" sz="1100" dirty="0"/>
              <a:t>by running </a:t>
            </a:r>
            <a:r>
              <a:rPr lang="en-US" sz="1100" dirty="0" err="1"/>
              <a:t>conda</a:t>
            </a:r>
            <a:r>
              <a:rPr lang="en-US" sz="1100" dirty="0"/>
              <a:t> </a:t>
            </a:r>
            <a:r>
              <a:rPr lang="en-US" sz="1100" dirty="0" err="1"/>
              <a:t>init</a:t>
            </a:r>
            <a:r>
              <a:rPr lang="en-US" sz="1100" dirty="0"/>
              <a:t>? [</a:t>
            </a:r>
            <a:r>
              <a:rPr lang="en-US" sz="1100" dirty="0" err="1"/>
              <a:t>yes|no</a:t>
            </a:r>
            <a:r>
              <a:rPr lang="en-US" sz="1100" dirty="0"/>
              <a:t>]</a:t>
            </a:r>
          </a:p>
          <a:p>
            <a:pPr marL="0" indent="0">
              <a:spcBef>
                <a:spcPts val="0"/>
              </a:spcBef>
              <a:buNone/>
            </a:pPr>
            <a:r>
              <a:rPr lang="en-US" sz="1100" dirty="0"/>
              <a:t>[yes] &gt;&gt;&gt;        (just press ‘enter’ to continue)</a:t>
            </a:r>
          </a:p>
          <a:p>
            <a:pPr marL="0" indent="0">
              <a:spcBef>
                <a:spcPts val="0"/>
              </a:spcBef>
              <a:buNone/>
            </a:pPr>
            <a:endParaRPr lang="en-US" sz="1100" dirty="0"/>
          </a:p>
          <a:p>
            <a:pPr marL="0" indent="0">
              <a:spcBef>
                <a:spcPts val="0"/>
              </a:spcBef>
              <a:buNone/>
            </a:pPr>
            <a:endParaRPr lang="en-US" sz="1100" dirty="0"/>
          </a:p>
        </p:txBody>
      </p:sp>
    </p:spTree>
    <p:extLst>
      <p:ext uri="{BB962C8B-B14F-4D97-AF65-F5344CB8AC3E}">
        <p14:creationId xmlns:p14="http://schemas.microsoft.com/office/powerpoint/2010/main" val="3869569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Autofit/>
          </a:bodyPr>
          <a:lstStyle/>
          <a:p>
            <a:pPr marL="0" indent="0">
              <a:spcBef>
                <a:spcPts val="0"/>
              </a:spcBef>
              <a:buNone/>
            </a:pPr>
            <a:r>
              <a:rPr lang="en-US" sz="1000" dirty="0"/>
              <a:t>...</a:t>
            </a:r>
          </a:p>
          <a:p>
            <a:pPr marL="0" indent="0">
              <a:spcBef>
                <a:spcPts val="0"/>
              </a:spcBef>
              <a:buNone/>
            </a:pPr>
            <a:r>
              <a:rPr lang="en-US" sz="1000" dirty="0"/>
              <a:t>Do you wish the installer to initialize Anaconda3</a:t>
            </a:r>
          </a:p>
          <a:p>
            <a:pPr marL="0" indent="0">
              <a:spcBef>
                <a:spcPts val="0"/>
              </a:spcBef>
              <a:buNone/>
            </a:pPr>
            <a:r>
              <a:rPr lang="en-US" sz="1000" dirty="0"/>
              <a:t>by running </a:t>
            </a:r>
            <a:r>
              <a:rPr lang="en-US" sz="1000" dirty="0" err="1"/>
              <a:t>conda</a:t>
            </a:r>
            <a:r>
              <a:rPr lang="en-US" sz="1000" dirty="0"/>
              <a:t> </a:t>
            </a:r>
            <a:r>
              <a:rPr lang="en-US" sz="1000" dirty="0" err="1"/>
              <a:t>init</a:t>
            </a:r>
            <a:r>
              <a:rPr lang="en-US" sz="1000" dirty="0"/>
              <a:t>? [</a:t>
            </a:r>
            <a:r>
              <a:rPr lang="en-US" sz="1000" dirty="0" err="1"/>
              <a:t>yes|no</a:t>
            </a:r>
            <a:r>
              <a:rPr lang="en-US" sz="1000" dirty="0"/>
              <a:t>]</a:t>
            </a:r>
          </a:p>
          <a:p>
            <a:pPr marL="0" indent="0">
              <a:spcBef>
                <a:spcPts val="0"/>
              </a:spcBef>
              <a:buNone/>
            </a:pPr>
            <a:r>
              <a:rPr lang="en-US" sz="1000" dirty="0"/>
              <a:t>[yes] &gt;&gt;&gt;        (just press ‘enter’ to continue)</a:t>
            </a:r>
          </a:p>
          <a:p>
            <a:pPr marL="0" indent="0">
              <a:spcBef>
                <a:spcPts val="0"/>
              </a:spcBef>
              <a:buNone/>
            </a:pPr>
            <a:r>
              <a:rPr lang="en-US" sz="1000" dirty="0"/>
              <a:t>...</a:t>
            </a:r>
          </a:p>
          <a:p>
            <a:pPr marL="0" indent="0">
              <a:spcBef>
                <a:spcPts val="0"/>
              </a:spcBef>
              <a:buNone/>
            </a:pPr>
            <a:r>
              <a:rPr lang="en-US" sz="1000" dirty="0"/>
              <a:t>==&gt; For changes to take effect, </a:t>
            </a:r>
            <a:r>
              <a:rPr lang="en-US" sz="1000" dirty="0">
                <a:highlight>
                  <a:srgbClr val="FFFF00"/>
                </a:highlight>
              </a:rPr>
              <a:t>close and re-open your current shell. </a:t>
            </a:r>
            <a:r>
              <a:rPr lang="en-US" sz="1000" dirty="0"/>
              <a:t>&lt;==</a:t>
            </a:r>
            <a:br>
              <a:rPr lang="en-US" sz="1000" dirty="0"/>
            </a:br>
            <a:endParaRPr lang="en-US" sz="1000" dirty="0"/>
          </a:p>
          <a:p>
            <a:pPr marL="0" indent="0">
              <a:spcBef>
                <a:spcPts val="0"/>
              </a:spcBef>
              <a:buNone/>
            </a:pPr>
            <a:r>
              <a:rPr lang="en-US" sz="1000" dirty="0"/>
              <a:t>If you'd prefer that </a:t>
            </a:r>
            <a:r>
              <a:rPr lang="en-US" sz="1000" dirty="0" err="1"/>
              <a:t>conda's</a:t>
            </a:r>
            <a:r>
              <a:rPr lang="en-US" sz="1000" dirty="0"/>
              <a:t> base environment not be activated on startup, </a:t>
            </a:r>
          </a:p>
          <a:p>
            <a:pPr marL="0" indent="0">
              <a:spcBef>
                <a:spcPts val="0"/>
              </a:spcBef>
              <a:buNone/>
            </a:pPr>
            <a:r>
              <a:rPr lang="en-US" sz="1000" dirty="0"/>
              <a:t>   set the </a:t>
            </a:r>
            <a:r>
              <a:rPr lang="en-US" sz="1000" dirty="0" err="1"/>
              <a:t>auto_activate_base</a:t>
            </a:r>
            <a:r>
              <a:rPr lang="en-US" sz="1000" dirty="0"/>
              <a:t> parameter to false: </a:t>
            </a:r>
            <a:br>
              <a:rPr lang="en-US" sz="1000" dirty="0"/>
            </a:br>
            <a:endParaRPr lang="en-US" sz="1000" dirty="0"/>
          </a:p>
          <a:p>
            <a:pPr marL="0" indent="0">
              <a:spcBef>
                <a:spcPts val="0"/>
              </a:spcBef>
              <a:buNone/>
            </a:pPr>
            <a:r>
              <a:rPr lang="en-US" sz="1000" dirty="0" err="1"/>
              <a:t>conda</a:t>
            </a:r>
            <a:r>
              <a:rPr lang="en-US" sz="1000" dirty="0"/>
              <a:t> config --set </a:t>
            </a:r>
            <a:r>
              <a:rPr lang="en-US" sz="1000" dirty="0" err="1"/>
              <a:t>auto_activate_base</a:t>
            </a:r>
            <a:r>
              <a:rPr lang="en-US" sz="1000" dirty="0"/>
              <a:t> false</a:t>
            </a:r>
          </a:p>
          <a:p>
            <a:pPr marL="0" indent="0">
              <a:spcBef>
                <a:spcPts val="0"/>
              </a:spcBef>
              <a:buNone/>
            </a:pPr>
            <a:endParaRPr lang="en-US" sz="1000" dirty="0"/>
          </a:p>
          <a:p>
            <a:pPr marL="0" indent="0">
              <a:spcBef>
                <a:spcPts val="0"/>
              </a:spcBef>
              <a:buNone/>
            </a:pPr>
            <a:r>
              <a:rPr lang="en-US" sz="1000" dirty="0"/>
              <a:t>Thank you for installing Anaconda3!</a:t>
            </a:r>
            <a:br>
              <a:rPr lang="en-US" sz="1000" dirty="0"/>
            </a:br>
            <a:endParaRPr lang="en-US" sz="1000" dirty="0"/>
          </a:p>
          <a:p>
            <a:pPr marL="0" indent="0">
              <a:spcBef>
                <a:spcPts val="0"/>
              </a:spcBef>
              <a:buNone/>
            </a:pPr>
            <a:r>
              <a:rPr lang="en-US" sz="1000" dirty="0"/>
              <a:t>===========================================================================</a:t>
            </a:r>
            <a:br>
              <a:rPr lang="en-US" sz="1000" dirty="0"/>
            </a:br>
            <a:endParaRPr lang="en-US" sz="1000" dirty="0"/>
          </a:p>
          <a:p>
            <a:pPr marL="0" indent="0">
              <a:spcBef>
                <a:spcPts val="0"/>
              </a:spcBef>
              <a:buNone/>
            </a:pPr>
            <a:r>
              <a:rPr lang="en-US" sz="1000" dirty="0"/>
              <a:t>Working with Python and </a:t>
            </a:r>
            <a:r>
              <a:rPr lang="en-US" sz="1000" dirty="0" err="1"/>
              <a:t>Jupyter</a:t>
            </a:r>
            <a:r>
              <a:rPr lang="en-US" sz="1000" dirty="0"/>
              <a:t> notebooks is a breeze with PyCharm Pro,</a:t>
            </a:r>
          </a:p>
          <a:p>
            <a:pPr marL="0" indent="0">
              <a:spcBef>
                <a:spcPts val="0"/>
              </a:spcBef>
              <a:buNone/>
            </a:pPr>
            <a:r>
              <a:rPr lang="en-US" sz="1000" dirty="0"/>
              <a:t>designed to be used with Anaconda. Download now and have the best data</a:t>
            </a:r>
          </a:p>
          <a:p>
            <a:pPr marL="0" indent="0">
              <a:spcBef>
                <a:spcPts val="0"/>
              </a:spcBef>
              <a:buNone/>
            </a:pPr>
            <a:r>
              <a:rPr lang="en-US" sz="1000" dirty="0"/>
              <a:t>tools at your fingertips.</a:t>
            </a:r>
          </a:p>
          <a:p>
            <a:pPr marL="0" indent="0">
              <a:spcBef>
                <a:spcPts val="0"/>
              </a:spcBef>
              <a:buNone/>
            </a:pPr>
            <a:endParaRPr lang="en-US" sz="1000" dirty="0"/>
          </a:p>
          <a:p>
            <a:pPr marL="0" indent="0">
              <a:spcBef>
                <a:spcPts val="0"/>
              </a:spcBef>
              <a:buNone/>
            </a:pPr>
            <a:r>
              <a:rPr lang="en-US" sz="1000" dirty="0"/>
              <a:t>PyCharm Pro for Anaconda is available at: https://</a:t>
            </a:r>
            <a:r>
              <a:rPr lang="en-US" sz="1000" dirty="0" err="1"/>
              <a:t>www.anaconda.com</a:t>
            </a:r>
            <a:r>
              <a:rPr lang="en-US" sz="1000" dirty="0"/>
              <a:t>/</a:t>
            </a:r>
            <a:r>
              <a:rPr lang="en-US" sz="1000" dirty="0" err="1"/>
              <a:t>pycharm</a:t>
            </a:r>
            <a:br>
              <a:rPr lang="en-US" sz="1000" dirty="0"/>
            </a:br>
            <a:endParaRPr lang="en-US" sz="1000" dirty="0"/>
          </a:p>
        </p:txBody>
      </p:sp>
    </p:spTree>
    <p:extLst>
      <p:ext uri="{BB962C8B-B14F-4D97-AF65-F5344CB8AC3E}">
        <p14:creationId xmlns:p14="http://schemas.microsoft.com/office/powerpoint/2010/main" val="6507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53D-36F2-8C41-B85E-02F8C2F6A7D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68888674-B62F-4846-A198-F9CDE800EA4C}"/>
              </a:ext>
            </a:extLst>
          </p:cNvPr>
          <p:cNvSpPr>
            <a:spLocks noGrp="1"/>
          </p:cNvSpPr>
          <p:nvPr>
            <p:ph idx="1"/>
          </p:nvPr>
        </p:nvSpPr>
        <p:spPr/>
        <p:txBody>
          <a:bodyPr/>
          <a:lstStyle/>
          <a:p>
            <a:pPr>
              <a:spcBef>
                <a:spcPts val="0"/>
              </a:spcBef>
            </a:pPr>
            <a:r>
              <a:rPr lang="en-US" sz="1600" dirty="0"/>
              <a:t>After installation is complete, verify that “python” points to the Anaconda version: </a:t>
            </a:r>
          </a:p>
          <a:p>
            <a:pPr marL="0" indent="0">
              <a:spcBef>
                <a:spcPts val="0"/>
              </a:spcBef>
              <a:buNone/>
            </a:pPr>
            <a:endParaRPr lang="en-US" sz="1600" dirty="0"/>
          </a:p>
          <a:p>
            <a:pPr marL="0" indent="0">
              <a:spcBef>
                <a:spcPts val="0"/>
              </a:spcBef>
              <a:buNone/>
            </a:pPr>
            <a:r>
              <a:rPr lang="en-US" sz="1600" dirty="0"/>
              <a:t>~/Downloads$ </a:t>
            </a:r>
            <a:r>
              <a:rPr lang="en-US" sz="1600" dirty="0">
                <a:highlight>
                  <a:srgbClr val="FFFF00"/>
                </a:highlight>
              </a:rPr>
              <a:t>which python</a:t>
            </a:r>
          </a:p>
          <a:p>
            <a:pPr marL="0" indent="0">
              <a:spcBef>
                <a:spcPts val="0"/>
              </a:spcBef>
              <a:buNone/>
            </a:pPr>
            <a:r>
              <a:rPr lang="en-US" sz="1600" dirty="0"/>
              <a:t>/Users/</a:t>
            </a:r>
            <a:r>
              <a:rPr lang="en-US" sz="1600" dirty="0" err="1"/>
              <a:t>heiland</a:t>
            </a:r>
            <a:r>
              <a:rPr lang="en-US" sz="1600" dirty="0"/>
              <a:t>/anaconda3/bin/python</a:t>
            </a:r>
          </a:p>
          <a:p>
            <a:pPr marL="0" indent="0">
              <a:buNone/>
            </a:pPr>
            <a:endParaRPr lang="en-US" dirty="0"/>
          </a:p>
        </p:txBody>
      </p:sp>
    </p:spTree>
    <p:extLst>
      <p:ext uri="{BB962C8B-B14F-4D97-AF65-F5344CB8AC3E}">
        <p14:creationId xmlns:p14="http://schemas.microsoft.com/office/powerpoint/2010/main" val="289986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2800" dirty="0"/>
              <a:t>Apple Intel CPU vs. Silicon (M1) CPU</a:t>
            </a:r>
          </a:p>
          <a:p>
            <a:pPr lvl="2"/>
            <a:r>
              <a:rPr lang="en-US" sz="2200" dirty="0"/>
              <a:t> You may experience some problems with our setup instructions if you have the newer Apple Silicon CPU. If so, please contact us (see Support page at end).</a:t>
            </a:r>
          </a:p>
          <a:p>
            <a:r>
              <a:rPr lang="en-US" sz="2800" dirty="0"/>
              <a:t>OpenMP-enabled g++ (using Homebrew)</a:t>
            </a:r>
          </a:p>
          <a:p>
            <a:r>
              <a:rPr lang="en-US" sz="2800" dirty="0"/>
              <a:t>Python 3 (using Anaconda distribution)</a:t>
            </a:r>
          </a:p>
          <a:p>
            <a:r>
              <a:rPr lang="en-US" sz="2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747B-106E-9740-AFB2-58913FB0589C}"/>
              </a:ext>
            </a:extLst>
          </p:cNvPr>
          <p:cNvSpPr>
            <a:spLocks noGrp="1"/>
          </p:cNvSpPr>
          <p:nvPr>
            <p:ph idx="1"/>
          </p:nvPr>
        </p:nvSpPr>
        <p:spPr/>
        <p:txBody>
          <a:bodyPr/>
          <a:lstStyle/>
          <a:p>
            <a:r>
              <a:rPr lang="en-US" dirty="0"/>
              <a:t>If you happen to use the Graphical Installer instead of the Command Line Installer:</a:t>
            </a:r>
          </a:p>
        </p:txBody>
      </p:sp>
      <p:pic>
        <p:nvPicPr>
          <p:cNvPr id="5" name="Picture 4" descr="Graphical user interface, text, application, email&#10;&#10;Description automatically generated">
            <a:extLst>
              <a:ext uri="{FF2B5EF4-FFF2-40B4-BE49-F238E27FC236}">
                <a16:creationId xmlns:a16="http://schemas.microsoft.com/office/drawing/2014/main" id="{57360055-BA3C-6542-875D-2E76A5F31571}"/>
              </a:ext>
            </a:extLst>
          </p:cNvPr>
          <p:cNvPicPr>
            <a:picLocks noChangeAspect="1"/>
          </p:cNvPicPr>
          <p:nvPr/>
        </p:nvPicPr>
        <p:blipFill>
          <a:blip r:embed="rId2"/>
          <a:stretch>
            <a:fillRect/>
          </a:stretch>
        </p:blipFill>
        <p:spPr>
          <a:xfrm>
            <a:off x="3120594" y="1229432"/>
            <a:ext cx="4003644" cy="3043969"/>
          </a:xfrm>
          <a:prstGeom prst="rect">
            <a:avLst/>
          </a:prstGeom>
        </p:spPr>
      </p:pic>
    </p:spTree>
    <p:extLst>
      <p:ext uri="{BB962C8B-B14F-4D97-AF65-F5344CB8AC3E}">
        <p14:creationId xmlns:p14="http://schemas.microsoft.com/office/powerpoint/2010/main" val="284939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Intracellular sample project </a:t>
            </a:r>
            <a:r>
              <a:rPr lang="en-US" sz="1800" dirty="0"/>
              <a:t>(uses Python 3 to install a lib)</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900" dirty="0"/>
              <a:t>~/PhysiCell$ </a:t>
            </a:r>
            <a:r>
              <a:rPr lang="en-US" sz="900" dirty="0">
                <a:highlight>
                  <a:srgbClr val="FFFF00"/>
                </a:highlight>
              </a:rPr>
              <a:t>make ode-energy-sample</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5B430F1-687A-DC49-A99D-4418656E176D}"/>
              </a:ext>
            </a:extLst>
          </p:cNvPr>
          <p:cNvSpPr txBox="1"/>
          <p:nvPr/>
        </p:nvSpPr>
        <p:spPr>
          <a:xfrm>
            <a:off x="5896706" y="4191689"/>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6" name="TextBox 5">
            <a:extLst>
              <a:ext uri="{FF2B5EF4-FFF2-40B4-BE49-F238E27FC236}">
                <a16:creationId xmlns:a16="http://schemas.microsoft.com/office/drawing/2014/main" id="{2130BC84-E406-1046-AE20-43494C889109}"/>
              </a:ext>
            </a:extLst>
          </p:cNvPr>
          <p:cNvSpPr txBox="1"/>
          <p:nvPr/>
        </p:nvSpPr>
        <p:spPr>
          <a:xfrm>
            <a:off x="6456056" y="2773816"/>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013522" y="2015231"/>
            <a:ext cx="236357" cy="191728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9E5880-4327-8D4F-B284-4E88D0296CA7}"/>
              </a:ext>
            </a:extLst>
          </p:cNvPr>
          <p:cNvSpPr txBox="1"/>
          <p:nvPr/>
        </p:nvSpPr>
        <p:spPr>
          <a:xfrm>
            <a:off x="6853051" y="414171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5" name="Right Brace 4">
            <a:extLst>
              <a:ext uri="{FF2B5EF4-FFF2-40B4-BE49-F238E27FC236}">
                <a16:creationId xmlns:a16="http://schemas.microsoft.com/office/drawing/2014/main" id="{42C19969-17B6-064E-BAD0-A5A348E3CFA8}"/>
              </a:ext>
            </a:extLst>
          </p:cNvPr>
          <p:cNvSpPr/>
          <p:nvPr/>
        </p:nvSpPr>
        <p:spPr>
          <a:xfrm>
            <a:off x="3229761" y="353176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521865" y="3516384"/>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a:t>
            </a:r>
          </a:p>
        </p:txBody>
      </p:sp>
    </p:spTree>
    <p:extLst>
      <p:ext uri="{BB962C8B-B14F-4D97-AF65-F5344CB8AC3E}">
        <p14:creationId xmlns:p14="http://schemas.microsoft.com/office/powerpoint/2010/main" val="379056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1000" dirty="0"/>
              <a:t>~/PhysiCell$ </a:t>
            </a:r>
            <a:r>
              <a:rPr lang="en-US" sz="1000" dirty="0">
                <a:highlight>
                  <a:srgbClr val="FFFF00"/>
                </a:highlight>
              </a:rPr>
              <a:t>export DYLD_LIBRARY_PATH=$DYLD_LIBRARY_PATH:./addons/</a:t>
            </a:r>
            <a:r>
              <a:rPr lang="en-US" sz="1000" dirty="0" err="1">
                <a:highlight>
                  <a:srgbClr val="FFFF00"/>
                </a:highlight>
              </a:rPr>
              <a:t>libRoadrunner</a:t>
            </a:r>
            <a:r>
              <a:rPr lang="en-US" sz="1000" dirty="0">
                <a:highlight>
                  <a:srgbClr val="FFFF00"/>
                </a:highlight>
              </a:rPr>
              <a:t>/roadrunner/lib</a:t>
            </a:r>
          </a:p>
          <a:p>
            <a:pPr marL="0" indent="0">
              <a:spcBef>
                <a:spcPts val="0"/>
              </a:spcBef>
              <a:buNone/>
            </a:pPr>
            <a:r>
              <a:rPr lang="en-US" sz="1000" dirty="0"/>
              <a:t>~/PhysiCell$ </a:t>
            </a:r>
            <a:r>
              <a:rPr lang="en-US" sz="1000" dirty="0" err="1"/>
              <a:t>ode_energy</a:t>
            </a:r>
            <a:endParaRPr lang="en-US" sz="1000" dirty="0"/>
          </a:p>
          <a:p>
            <a:pPr marL="0" indent="0">
              <a:spcBef>
                <a:spcPts val="0"/>
              </a:spcBef>
              <a:buNone/>
            </a:pPr>
            <a:r>
              <a:rPr lang="en-US" sz="1000" dirty="0">
                <a:cs typeface="Courier New" panose="02070309020205020404" pitchFamily="49" charset="0"/>
              </a:rPr>
              <a:t>         ... model info output...</a:t>
            </a:r>
          </a:p>
          <a:p>
            <a:pPr marL="0" indent="0">
              <a:spcBef>
                <a:spcPts val="0"/>
              </a:spcBef>
              <a:buNone/>
            </a:pPr>
            <a:r>
              <a:rPr lang="en-US" sz="1000" dirty="0"/>
              <a:t>current simulated time: 30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4.27858 seconds </a:t>
            </a:r>
          </a:p>
          <a:p>
            <a:pPr marL="0" indent="0">
              <a:spcBef>
                <a:spcPts val="0"/>
              </a:spcBef>
              <a:buNone/>
            </a:pPr>
            <a:r>
              <a:rPr lang="en-US" sz="1000" dirty="0"/>
              <a:t>total wall time: 0 days, 0 hours, 0 minutes, and 4.27861 seconds </a:t>
            </a:r>
            <a:br>
              <a:rPr lang="en-US" sz="1000" dirty="0"/>
            </a:br>
            <a:endParaRPr lang="en-US" sz="1000" dirty="0"/>
          </a:p>
          <a:p>
            <a:pPr marL="0" indent="0">
              <a:spcBef>
                <a:spcPts val="0"/>
              </a:spcBef>
              <a:buNone/>
            </a:pPr>
            <a:r>
              <a:rPr lang="en-US" sz="1000" dirty="0"/>
              <a:t>current simulated time: 60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4.33063 seconds </a:t>
            </a:r>
          </a:p>
          <a:p>
            <a:pPr marL="0" indent="0">
              <a:spcBef>
                <a:spcPts val="0"/>
              </a:spcBef>
              <a:buNone/>
            </a:pPr>
            <a:r>
              <a:rPr lang="en-US" sz="1000" dirty="0"/>
              <a:t>total wall time: 0 days, 0 hours, 0 minutes, and 8.60924 seconds </a:t>
            </a:r>
            <a:br>
              <a:rPr lang="en-US" sz="1000" dirty="0"/>
            </a:br>
            <a:endParaRPr lang="en-US" sz="1000" dirty="0"/>
          </a:p>
          <a:p>
            <a:pPr marL="0" indent="0">
              <a:spcBef>
                <a:spcPts val="0"/>
              </a:spcBef>
              <a:buNone/>
            </a:pPr>
            <a:r>
              <a:rPr lang="en-US" sz="1000" dirty="0"/>
              <a:t>------------ start: </a:t>
            </a:r>
            <a:r>
              <a:rPr lang="en-US" sz="1000" dirty="0" err="1"/>
              <a:t>librr_intracellular.cpp</a:t>
            </a:r>
            <a:r>
              <a:rPr lang="en-US" sz="1000" dirty="0"/>
              <a:t>: start() called</a:t>
            </a:r>
            <a:br>
              <a:rPr lang="en-US" sz="1000" dirty="0"/>
            </a:br>
            <a:endParaRPr lang="en-US" sz="1000" dirty="0"/>
          </a:p>
          <a:p>
            <a:pPr marL="0" indent="0">
              <a:spcBef>
                <a:spcPts val="0"/>
              </a:spcBef>
              <a:buNone/>
            </a:pPr>
            <a:r>
              <a:rPr lang="en-US" sz="1000" dirty="0"/>
              <a:t>... (lots more output)...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6523850" y="761307"/>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To avoid the previous runtime error, define another environment variable. The model should then run OK.</a:t>
            </a:r>
          </a:p>
          <a:p>
            <a:endParaRPr lang="en-US" dirty="0"/>
          </a:p>
          <a:p>
            <a:r>
              <a:rPr lang="en-US" dirty="0"/>
              <a:t>And once again, you could use your browser to open one of the .</a:t>
            </a:r>
            <a:r>
              <a:rPr lang="en-US" dirty="0" err="1"/>
              <a:t>svg</a:t>
            </a:r>
            <a:r>
              <a:rPr lang="en-US" dirty="0"/>
              <a:t> files that are created in </a:t>
            </a:r>
            <a:r>
              <a:rPr lang="en-US"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59875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1292662"/>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2800" dirty="0">
                <a:solidFill>
                  <a:schemeClr val="bg2">
                    <a:lumMod val="90000"/>
                  </a:schemeClr>
                </a:solidFill>
              </a:rPr>
              <a:t>Apple Intel CPU vs. Silicon (M1) CPU</a:t>
            </a:r>
          </a:p>
          <a:p>
            <a:pPr lvl="2"/>
            <a:r>
              <a:rPr lang="en-US" sz="2200" dirty="0">
                <a:solidFill>
                  <a:schemeClr val="bg2">
                    <a:lumMod val="90000"/>
                  </a:schemeClr>
                </a:solidFill>
              </a:rPr>
              <a:t> You may experience some problems with our setup instructions if you have the newer Apple Silicon CPU. If so, please contact us (see Support page at end).</a:t>
            </a:r>
          </a:p>
          <a:p>
            <a:r>
              <a:rPr lang="en-US" sz="2800" dirty="0">
                <a:solidFill>
                  <a:schemeClr val="bg2">
                    <a:lumMod val="90000"/>
                  </a:schemeClr>
                </a:solidFill>
              </a:rPr>
              <a:t>OpenMP-enabled g++ (using Homebrew)</a:t>
            </a:r>
          </a:p>
          <a:p>
            <a:r>
              <a:rPr lang="en-US" sz="2800" dirty="0"/>
              <a:t>Python 3 (using Anaconda distribution)</a:t>
            </a:r>
          </a:p>
          <a:p>
            <a:r>
              <a:rPr lang="en-US" sz="2800" dirty="0">
                <a:solidFill>
                  <a:schemeClr val="bg2">
                    <a:lumMod val="90000"/>
                  </a:schemeClr>
                </a:solidFill>
              </a:rPr>
              <a:t>Git (optional; probably pre-installed)</a:t>
            </a:r>
          </a:p>
        </p:txBody>
      </p:sp>
    </p:spTree>
    <p:extLst>
      <p:ext uri="{BB962C8B-B14F-4D97-AF65-F5344CB8AC3E}">
        <p14:creationId xmlns:p14="http://schemas.microsoft.com/office/powerpoint/2010/main" val="36119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6131598" y="3697586"/>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5947041" y="419218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006E82A-848A-8743-9802-5411DEAD6A0B}"/>
              </a:ext>
            </a:extLst>
          </p:cNvPr>
          <p:cNvSpPr txBox="1"/>
          <p:nvPr/>
        </p:nvSpPr>
        <p:spPr>
          <a:xfrm>
            <a:off x="7113110" y="378112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
        <p:nvSpPr>
          <p:cNvPr id="4" name="TextBox 3">
            <a:extLst>
              <a:ext uri="{FF2B5EF4-FFF2-40B4-BE49-F238E27FC236}">
                <a16:creationId xmlns:a16="http://schemas.microsoft.com/office/drawing/2014/main" id="{739E5E7A-3D50-674F-8CD5-709095A05342}"/>
              </a:ext>
            </a:extLst>
          </p:cNvPr>
          <p:cNvSpPr txBox="1"/>
          <p:nvPr/>
        </p:nvSpPr>
        <p:spPr>
          <a:xfrm>
            <a:off x="6970497" y="3906960"/>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1480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2387</TotalTime>
  <Words>3715</Words>
  <Application>Microsoft Macintosh PowerPoint</Application>
  <PresentationFormat>On-screen Show (16:9)</PresentationFormat>
  <Paragraphs>338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Test build/run: PhysiCell model (1)</vt:lpstr>
      <vt:lpstr>Test build/run: PhysiCell model (2)</vt:lpstr>
      <vt:lpstr>Test build/run: PhysiCell model (3)</vt:lpstr>
      <vt:lpstr>Test build/run: PhysiCell model (4)</vt:lpstr>
      <vt:lpstr>Test build/run: PhysiCell model (5)</vt:lpstr>
      <vt:lpstr>Python</vt:lpstr>
      <vt:lpstr>Python 3 (not 2)</vt:lpstr>
      <vt:lpstr>Anaconda Python 3.x</vt:lpstr>
      <vt:lpstr>Anaconda Python 3.x</vt:lpstr>
      <vt:lpstr>Anaconda Python 3.x</vt:lpstr>
      <vt:lpstr>Anaconda Python 3.x</vt:lpstr>
      <vt:lpstr>Anaconda Python 3.x</vt:lpstr>
      <vt:lpstr>PowerPoint Presentation</vt:lpstr>
      <vt:lpstr>Intracellular sample project (uses Python 3 to install a lib)</vt:lpstr>
      <vt:lpstr>ODE intracellular model (1)</vt:lpstr>
      <vt:lpstr>ODE intracellular model (2)</vt:lpstr>
      <vt:lpstr>ODE intracellular model (3)</vt:lpstr>
      <vt:lpstr>ODE intracellular model (4)</vt:lpstr>
      <vt:lpstr>Overview </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164</cp:revision>
  <cp:lastPrinted>2016-10-13T20:36:44Z</cp:lastPrinted>
  <dcterms:created xsi:type="dcterms:W3CDTF">2017-08-25T15:45:43Z</dcterms:created>
  <dcterms:modified xsi:type="dcterms:W3CDTF">2021-07-15T22:55:37Z</dcterms:modified>
  <cp:category/>
</cp:coreProperties>
</file>