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7" r:id="rId2"/>
    <p:sldId id="277" r:id="rId3"/>
    <p:sldId id="273" r:id="rId4"/>
    <p:sldId id="274" r:id="rId5"/>
    <p:sldId id="275" r:id="rId6"/>
    <p:sldId id="276" r:id="rId7"/>
    <p:sldId id="279" r:id="rId8"/>
    <p:sldId id="308" r:id="rId9"/>
    <p:sldId id="281" r:id="rId10"/>
    <p:sldId id="282" r:id="rId11"/>
    <p:sldId id="283" r:id="rId12"/>
    <p:sldId id="284" r:id="rId13"/>
    <p:sldId id="285" r:id="rId14"/>
    <p:sldId id="309" r:id="rId15"/>
    <p:sldId id="295" r:id="rId16"/>
    <p:sldId id="298" r:id="rId17"/>
    <p:sldId id="294" r:id="rId18"/>
    <p:sldId id="299" r:id="rId19"/>
    <p:sldId id="300" r:id="rId20"/>
    <p:sldId id="301" r:id="rId21"/>
    <p:sldId id="297" r:id="rId22"/>
    <p:sldId id="302" r:id="rId23"/>
    <p:sldId id="310" r:id="rId24"/>
    <p:sldId id="286" r:id="rId25"/>
    <p:sldId id="287" r:id="rId26"/>
    <p:sldId id="288" r:id="rId27"/>
    <p:sldId id="289" r:id="rId28"/>
    <p:sldId id="290" r:id="rId29"/>
    <p:sldId id="311" r:id="rId30"/>
    <p:sldId id="306" r:id="rId31"/>
    <p:sldId id="307" r:id="rId32"/>
    <p:sldId id="312" r:id="rId33"/>
    <p:sldId id="313" r:id="rId34"/>
    <p:sldId id="315" r:id="rId35"/>
    <p:sldId id="314" r:id="rId36"/>
    <p:sldId id="278" r:id="rId37"/>
    <p:sldId id="272" r:id="rId38"/>
  </p:sldIdLst>
  <p:sldSz cx="9144000" cy="5143500" type="screen16x9"/>
  <p:notesSz cx="6858000" cy="9144000"/>
  <p:defaultTextStyle>
    <a:defPPr>
      <a:defRPr lang="en-US"/>
    </a:defPPr>
    <a:lvl1pPr algn="l" defTabSz="684213" rtl="0" eaLnBrk="0" fontAlgn="base" hangingPunct="0">
      <a:spcBef>
        <a:spcPct val="0"/>
      </a:spcBef>
      <a:spcAft>
        <a:spcPct val="0"/>
      </a:spcAft>
      <a:defRPr sz="1300" kern="1200">
        <a:solidFill>
          <a:schemeClr val="tx1"/>
        </a:solidFill>
        <a:latin typeface="Arial" charset="0"/>
        <a:ea typeface="+mn-ea"/>
        <a:cs typeface="+mn-cs"/>
      </a:defRPr>
    </a:lvl1pPr>
    <a:lvl2pPr marL="341313" indent="115888" algn="l" defTabSz="684213" rtl="0" eaLnBrk="0" fontAlgn="base" hangingPunct="0">
      <a:spcBef>
        <a:spcPct val="0"/>
      </a:spcBef>
      <a:spcAft>
        <a:spcPct val="0"/>
      </a:spcAft>
      <a:defRPr sz="1300" kern="1200">
        <a:solidFill>
          <a:schemeClr val="tx1"/>
        </a:solidFill>
        <a:latin typeface="Arial" charset="0"/>
        <a:ea typeface="+mn-ea"/>
        <a:cs typeface="+mn-cs"/>
      </a:defRPr>
    </a:lvl2pPr>
    <a:lvl3pPr marL="684213" indent="230188" algn="l" defTabSz="684213" rtl="0" eaLnBrk="0" fontAlgn="base" hangingPunct="0">
      <a:spcBef>
        <a:spcPct val="0"/>
      </a:spcBef>
      <a:spcAft>
        <a:spcPct val="0"/>
      </a:spcAft>
      <a:defRPr sz="1300" kern="1200">
        <a:solidFill>
          <a:schemeClr val="tx1"/>
        </a:solidFill>
        <a:latin typeface="Arial" charset="0"/>
        <a:ea typeface="+mn-ea"/>
        <a:cs typeface="+mn-cs"/>
      </a:defRPr>
    </a:lvl3pPr>
    <a:lvl4pPr marL="1027113" indent="344488" algn="l" defTabSz="684213" rtl="0" eaLnBrk="0" fontAlgn="base" hangingPunct="0">
      <a:spcBef>
        <a:spcPct val="0"/>
      </a:spcBef>
      <a:spcAft>
        <a:spcPct val="0"/>
      </a:spcAft>
      <a:defRPr sz="1300" kern="1200">
        <a:solidFill>
          <a:schemeClr val="tx1"/>
        </a:solidFill>
        <a:latin typeface="Arial" charset="0"/>
        <a:ea typeface="+mn-ea"/>
        <a:cs typeface="+mn-cs"/>
      </a:defRPr>
    </a:lvl4pPr>
    <a:lvl5pPr marL="1370013" indent="458788" algn="l" defTabSz="684213" rtl="0" eaLnBrk="0" fontAlgn="base" hangingPunct="0">
      <a:spcBef>
        <a:spcPct val="0"/>
      </a:spcBef>
      <a:spcAft>
        <a:spcPct val="0"/>
      </a:spcAft>
      <a:defRPr sz="1300" kern="1200">
        <a:solidFill>
          <a:schemeClr val="tx1"/>
        </a:solidFill>
        <a:latin typeface="Arial" charset="0"/>
        <a:ea typeface="+mn-ea"/>
        <a:cs typeface="+mn-cs"/>
      </a:defRPr>
    </a:lvl5pPr>
    <a:lvl6pPr marL="2286000" algn="l" defTabSz="914400" rtl="0" eaLnBrk="1" latinLnBrk="0" hangingPunct="1">
      <a:defRPr sz="1300" kern="1200">
        <a:solidFill>
          <a:schemeClr val="tx1"/>
        </a:solidFill>
        <a:latin typeface="Arial" charset="0"/>
        <a:ea typeface="+mn-ea"/>
        <a:cs typeface="+mn-cs"/>
      </a:defRPr>
    </a:lvl6pPr>
    <a:lvl7pPr marL="2743200" algn="l" defTabSz="914400" rtl="0" eaLnBrk="1" latinLnBrk="0" hangingPunct="1">
      <a:defRPr sz="1300" kern="1200">
        <a:solidFill>
          <a:schemeClr val="tx1"/>
        </a:solidFill>
        <a:latin typeface="Arial" charset="0"/>
        <a:ea typeface="+mn-ea"/>
        <a:cs typeface="+mn-cs"/>
      </a:defRPr>
    </a:lvl7pPr>
    <a:lvl8pPr marL="3200400" algn="l" defTabSz="914400" rtl="0" eaLnBrk="1" latinLnBrk="0" hangingPunct="1">
      <a:defRPr sz="1300" kern="1200">
        <a:solidFill>
          <a:schemeClr val="tx1"/>
        </a:solidFill>
        <a:latin typeface="Arial" charset="0"/>
        <a:ea typeface="+mn-ea"/>
        <a:cs typeface="+mn-cs"/>
      </a:defRPr>
    </a:lvl8pPr>
    <a:lvl9pPr marL="3657600" algn="l" defTabSz="914400" rtl="0" eaLnBrk="1" latinLnBrk="0" hangingPunct="1">
      <a:defRPr sz="1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0000"/>
    <a:srgbClr val="006297"/>
    <a:srgbClr val="DC8722"/>
    <a:srgbClr val="F2BE48"/>
    <a:srgbClr val="A80532"/>
    <a:srgbClr val="808080"/>
    <a:srgbClr val="006298"/>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46" autoAdjust="0"/>
    <p:restoredTop sz="86433" autoAdjust="0"/>
  </p:normalViewPr>
  <p:slideViewPr>
    <p:cSldViewPr snapToGrid="0" snapToObjects="1" showGuides="1">
      <p:cViewPr varScale="1">
        <p:scale>
          <a:sx n="136" d="100"/>
          <a:sy n="136" d="100"/>
        </p:scale>
        <p:origin x="656" y="176"/>
      </p:cViewPr>
      <p:guideLst>
        <p:guide orient="horz" pos="1620"/>
        <p:guide pos="2880"/>
      </p:guideLst>
    </p:cSldViewPr>
  </p:slideViewPr>
  <p:outlineViewPr>
    <p:cViewPr>
      <p:scale>
        <a:sx n="33" d="100"/>
        <a:sy n="33" d="100"/>
      </p:scale>
      <p:origin x="0" y="-3322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83" eaLnBrk="1" fontAlgn="auto" hangingPunct="1">
              <a:spcBef>
                <a:spcPts val="0"/>
              </a:spcBef>
              <a:spcAft>
                <a:spcPts val="0"/>
              </a:spcAft>
              <a:defRPr sz="1200" smtClean="0">
                <a:latin typeface="+mn-lt"/>
              </a:defRPr>
            </a:lvl1pPr>
          </a:lstStyle>
          <a:p>
            <a:pPr>
              <a:defRPr/>
            </a:pPr>
            <a:fld id="{1AAC7D5A-5852-7B44-B6BB-275DC4399E67}" type="datetimeFigureOut">
              <a:rPr lang="en-US"/>
              <a:pPr>
                <a:defRPr/>
              </a:pPr>
              <a:t>7/14/21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83" eaLnBrk="1" fontAlgn="auto" hangingPunct="1">
              <a:spcBef>
                <a:spcPts val="0"/>
              </a:spcBef>
              <a:spcAft>
                <a:spcPts val="0"/>
              </a:spcAft>
              <a:defRPr sz="1200" smtClean="0">
                <a:latin typeface="+mn-lt"/>
              </a:defRPr>
            </a:lvl1pPr>
          </a:lstStyle>
          <a:p>
            <a:pPr>
              <a:defRPr/>
            </a:pPr>
            <a:fld id="{87803193-FCA0-6748-8BD4-F29C990F53A7}" type="slidenum">
              <a:rPr lang="en-US"/>
              <a:pPr>
                <a:defRPr/>
              </a:pPr>
              <a:t>‹#›</a:t>
            </a:fld>
            <a:endParaRPr lang="en-US" dirty="0"/>
          </a:p>
        </p:txBody>
      </p:sp>
    </p:spTree>
    <p:extLst>
      <p:ext uri="{BB962C8B-B14F-4D97-AF65-F5344CB8AC3E}">
        <p14:creationId xmlns:p14="http://schemas.microsoft.com/office/powerpoint/2010/main" val="774656315"/>
      </p:ext>
    </p:extLst>
  </p:cSld>
  <p:clrMap bg1="lt1" tx1="dk1" bg2="lt2" tx2="dk2" accent1="accent1" accent2="accent2" accent3="accent3" accent4="accent4" accent5="accent5" accent6="accent6" hlink="hlink" folHlink="folHlink"/>
  <p:notesStyle>
    <a:lvl1pPr algn="l" defTabSz="684213" rtl="0" fontAlgn="base">
      <a:spcBef>
        <a:spcPct val="30000"/>
      </a:spcBef>
      <a:spcAft>
        <a:spcPct val="0"/>
      </a:spcAft>
      <a:defRPr sz="900" kern="1200">
        <a:solidFill>
          <a:schemeClr val="tx1"/>
        </a:solidFill>
        <a:latin typeface="+mn-lt"/>
        <a:ea typeface="+mn-ea"/>
        <a:cs typeface="+mn-cs"/>
      </a:defRPr>
    </a:lvl1pPr>
    <a:lvl2pPr marL="341313" algn="l" defTabSz="684213" rtl="0" fontAlgn="base">
      <a:spcBef>
        <a:spcPct val="30000"/>
      </a:spcBef>
      <a:spcAft>
        <a:spcPct val="0"/>
      </a:spcAft>
      <a:defRPr sz="900" kern="1200">
        <a:solidFill>
          <a:schemeClr val="tx1"/>
        </a:solidFill>
        <a:latin typeface="+mn-lt"/>
        <a:ea typeface="+mn-ea"/>
        <a:cs typeface="+mn-cs"/>
      </a:defRPr>
    </a:lvl2pPr>
    <a:lvl3pPr marL="684213" algn="l" defTabSz="684213" rtl="0" fontAlgn="base">
      <a:spcBef>
        <a:spcPct val="30000"/>
      </a:spcBef>
      <a:spcAft>
        <a:spcPct val="0"/>
      </a:spcAft>
      <a:defRPr sz="900" kern="1200">
        <a:solidFill>
          <a:schemeClr val="tx1"/>
        </a:solidFill>
        <a:latin typeface="+mn-lt"/>
        <a:ea typeface="+mn-ea"/>
        <a:cs typeface="+mn-cs"/>
      </a:defRPr>
    </a:lvl3pPr>
    <a:lvl4pPr marL="1027113" algn="l" defTabSz="684213" rtl="0" fontAlgn="base">
      <a:spcBef>
        <a:spcPct val="30000"/>
      </a:spcBef>
      <a:spcAft>
        <a:spcPct val="0"/>
      </a:spcAft>
      <a:defRPr sz="900" kern="1200">
        <a:solidFill>
          <a:schemeClr val="tx1"/>
        </a:solidFill>
        <a:latin typeface="+mn-lt"/>
        <a:ea typeface="+mn-ea"/>
        <a:cs typeface="+mn-cs"/>
      </a:defRPr>
    </a:lvl4pPr>
    <a:lvl5pPr marL="1370013" algn="l" defTabSz="684213" rtl="0" fontAlgn="base">
      <a:spcBef>
        <a:spcPct val="30000"/>
      </a:spcBef>
      <a:spcAft>
        <a:spcPct val="0"/>
      </a:spcAft>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1828800"/>
          </a:xfrm>
        </p:spPr>
        <p:txBody>
          <a:bodyPr lIns="0" rIns="0" anchor="ctr"/>
          <a:lstStyle>
            <a:lvl1pPr algn="ctr">
              <a:defRPr sz="4400"/>
            </a:lvl1pPr>
          </a:lstStyle>
          <a:p>
            <a:r>
              <a:rPr lang="en-US" dirty="0"/>
              <a:t>Click to edit Master title style</a:t>
            </a:r>
          </a:p>
        </p:txBody>
      </p:sp>
      <p:sp>
        <p:nvSpPr>
          <p:cNvPr id="18" name="TextBox 7"/>
          <p:cNvSpPr txBox="1">
            <a:spLocks noChangeArrowheads="1"/>
          </p:cNvSpPr>
          <p:nvPr userDrawn="1"/>
        </p:nvSpPr>
        <p:spPr bwMode="auto">
          <a:xfrm>
            <a:off x="1828800" y="3212436"/>
            <a:ext cx="5486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panose="020B0604020202020204" pitchFamily="34" charset="0"/>
                <a:ea typeface="MS PGothic" panose="020B0600070205080204" pitchFamily="34" charset="-128"/>
              </a:defRPr>
            </a:lvl1pPr>
            <a:lvl2pPr marL="742950" indent="-285750">
              <a:defRPr sz="2400" i="1">
                <a:solidFill>
                  <a:schemeClr val="tx1"/>
                </a:solidFill>
                <a:latin typeface="Arial" panose="020B0604020202020204" pitchFamily="34" charset="0"/>
                <a:ea typeface="MS PGothic" panose="020B0600070205080204" pitchFamily="34" charset="-128"/>
              </a:defRPr>
            </a:lvl2pPr>
            <a:lvl3pPr marL="1143000" indent="-228600">
              <a:defRPr sz="2400" i="1">
                <a:solidFill>
                  <a:schemeClr val="tx1"/>
                </a:solidFill>
                <a:latin typeface="Arial" panose="020B0604020202020204" pitchFamily="34" charset="0"/>
                <a:ea typeface="MS PGothic" panose="020B0600070205080204" pitchFamily="34" charset="-128"/>
              </a:defRPr>
            </a:lvl3pPr>
            <a:lvl4pPr marL="1600200" indent="-228600">
              <a:defRPr sz="2400" i="1">
                <a:solidFill>
                  <a:schemeClr val="tx1"/>
                </a:solidFill>
                <a:latin typeface="Arial" panose="020B0604020202020204" pitchFamily="34" charset="0"/>
                <a:ea typeface="MS PGothic" panose="020B0600070205080204" pitchFamily="34" charset="-128"/>
              </a:defRPr>
            </a:lvl4pPr>
            <a:lvl5pPr marL="2057400" indent="-228600">
              <a:defRPr sz="2400" 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3600" b="1" i="0" u="none" strike="noStrike" kern="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rPr>
              <a:t>PhysiCell</a:t>
            </a:r>
            <a:r>
              <a:rPr kumimoji="0" lang="en-US" altLang="en-US" sz="36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Project</a:t>
            </a:r>
          </a:p>
        </p:txBody>
      </p:sp>
      <p:sp>
        <p:nvSpPr>
          <p:cNvPr id="24" name="Text Placeholder 17"/>
          <p:cNvSpPr>
            <a:spLocks noGrp="1"/>
          </p:cNvSpPr>
          <p:nvPr>
            <p:ph type="body" sz="quarter" idx="12" hasCustomPrompt="1"/>
          </p:nvPr>
        </p:nvSpPr>
        <p:spPr>
          <a:xfrm>
            <a:off x="1828800" y="2663796"/>
            <a:ext cx="5486400" cy="548640"/>
          </a:xfrm>
        </p:spPr>
        <p:txBody>
          <a:bodyPr lIns="0" tIns="0" rIns="0" bIns="0" anchor="ctr">
            <a:noAutofit/>
          </a:bodyPr>
          <a:lstStyle>
            <a:lvl1pPr marL="0" indent="0" algn="ctr">
              <a:buNone/>
              <a:defRPr sz="2800" b="0">
                <a:solidFill>
                  <a:srgbClr val="990000"/>
                </a:solidFill>
              </a:defRPr>
            </a:lvl1pPr>
          </a:lstStyle>
          <a:p>
            <a:pPr lvl="0"/>
            <a:r>
              <a:rPr lang="en-US" dirty="0"/>
              <a:t>Your Name, Ph.D.</a:t>
            </a:r>
          </a:p>
        </p:txBody>
      </p:sp>
      <p:sp>
        <p:nvSpPr>
          <p:cNvPr id="25" name="Text Placeholder 17"/>
          <p:cNvSpPr>
            <a:spLocks noGrp="1"/>
          </p:cNvSpPr>
          <p:nvPr>
            <p:ph type="body" sz="quarter" idx="13" hasCustomPrompt="1"/>
          </p:nvPr>
        </p:nvSpPr>
        <p:spPr>
          <a:xfrm>
            <a:off x="1828800" y="3950040"/>
            <a:ext cx="5486400" cy="365760"/>
          </a:xfrm>
        </p:spPr>
        <p:txBody>
          <a:bodyPr lIns="0" tIns="0" rIns="0" bIns="0" anchor="ctr"/>
          <a:lstStyle>
            <a:lvl1pPr marL="0" indent="0" algn="ctr">
              <a:buNone/>
              <a:defRPr sz="2000" b="0">
                <a:solidFill>
                  <a:srgbClr val="990000"/>
                </a:solidFill>
              </a:defRPr>
            </a:lvl1pPr>
          </a:lstStyle>
          <a:p>
            <a:pPr lvl="0"/>
            <a:r>
              <a:rPr lang="en-US" dirty="0"/>
              <a:t>Date</a:t>
            </a:r>
          </a:p>
        </p:txBody>
      </p:sp>
    </p:spTree>
    <p:extLst>
      <p:ext uri="{BB962C8B-B14F-4D97-AF65-F5344CB8AC3E}">
        <p14:creationId xmlns:p14="http://schemas.microsoft.com/office/powerpoint/2010/main" val="15151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igh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552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00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44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914400" y="640080"/>
            <a:ext cx="7315200" cy="3200400"/>
          </a:xfrm>
        </p:spPr>
        <p:txBody>
          <a:bodyPr anchor="ctr"/>
          <a:lstStyle>
            <a:lvl1pPr marL="0" indent="0" algn="ctr">
              <a:buNone/>
              <a:defRPr sz="4000" b="1" baseline="0"/>
            </a:lvl1pPr>
            <a:lvl2pPr marL="284162" indent="0">
              <a:buNone/>
              <a:defRPr/>
            </a:lvl2pPr>
            <a:lvl3pPr marL="574675" indent="0">
              <a:buNone/>
              <a:defRPr/>
            </a:lvl3pPr>
            <a:lvl4pPr marL="852487" indent="0">
              <a:buNone/>
              <a:defRPr/>
            </a:lvl4pPr>
            <a:lvl5pPr marL="1143000" indent="0">
              <a:buNone/>
              <a:defRPr/>
            </a:lvl5pPr>
          </a:lstStyle>
          <a:p>
            <a:pPr lvl="0"/>
            <a:r>
              <a:rPr lang="en-US" dirty="0"/>
              <a:t>Insert transition text … </a:t>
            </a:r>
          </a:p>
        </p:txBody>
      </p:sp>
    </p:spTree>
    <p:extLst>
      <p:ext uri="{BB962C8B-B14F-4D97-AF65-F5344CB8AC3E}">
        <p14:creationId xmlns:p14="http://schemas.microsoft.com/office/powerpoint/2010/main" val="22012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Re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80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89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224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933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middle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1244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ddle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9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p:nvPr>
        </p:nvSpPr>
        <p:spPr>
          <a:xfrm>
            <a:off x="0" y="751756"/>
            <a:ext cx="9144000" cy="3749040"/>
          </a:xfrm>
        </p:spPr>
        <p:txBody>
          <a:bodyPr lIns="182880" r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78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868680"/>
            <a:ext cx="7772400" cy="2743200"/>
          </a:xfrm>
        </p:spPr>
        <p:txBody>
          <a:bodyPr anchor="ctr"/>
          <a:lstStyle>
            <a:lvl1pPr algn="ctr">
              <a:defRPr sz="4500"/>
            </a:lvl1pPr>
          </a:lstStyle>
          <a:p>
            <a:r>
              <a:rPr lang="en-US" dirty="0"/>
              <a:t>Click to edit Master title style</a:t>
            </a:r>
          </a:p>
        </p:txBody>
      </p:sp>
    </p:spTree>
    <p:extLst>
      <p:ext uri="{BB962C8B-B14F-4D97-AF65-F5344CB8AC3E}">
        <p14:creationId xmlns:p14="http://schemas.microsoft.com/office/powerpoint/2010/main" val="894461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hasCustomPrompt="1"/>
          </p:nvPr>
        </p:nvSpPr>
        <p:spPr>
          <a:xfrm>
            <a:off x="0" y="751756"/>
            <a:ext cx="9144000" cy="3749040"/>
          </a:xfrm>
        </p:spPr>
        <p:txBody>
          <a:bodyPr>
            <a:normAutofit/>
          </a:bodyPr>
          <a:lstStyle>
            <a:lvl1pPr marL="0" indent="0">
              <a:spcBef>
                <a:spcPts val="0"/>
              </a:spcBef>
              <a:buNone/>
              <a:tabLst>
                <a:tab pos="227013" algn="l"/>
                <a:tab pos="460375" algn="l"/>
                <a:tab pos="687388" algn="l"/>
                <a:tab pos="914400" algn="l"/>
                <a:tab pos="1141413" algn="l"/>
                <a:tab pos="1374775" algn="l"/>
                <a:tab pos="1601788" algn="l"/>
                <a:tab pos="1828800" algn="l"/>
                <a:tab pos="2055813"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196350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no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4480560"/>
          </a:xfrm>
        </p:spPr>
        <p:txBody>
          <a:bodyPr>
            <a:normAutofit/>
          </a:bodyPr>
          <a:lstStyle>
            <a:lvl1pPr marL="0" indent="0">
              <a:spcBef>
                <a:spcPts val="0"/>
              </a:spcBef>
              <a:buNone/>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105709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de (full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5148072"/>
          </a:xfrm>
        </p:spPr>
        <p:txBody>
          <a:bodyPr>
            <a:normAutofit/>
          </a:bodyPr>
          <a:lstStyle>
            <a:lvl1pPr marL="0" indent="0">
              <a:spcBef>
                <a:spcPts val="0"/>
              </a:spcBef>
              <a:buNone/>
              <a:tabLst>
                <a:tab pos="227013" algn="l"/>
                <a:tab pos="460375" algn="l"/>
                <a:tab pos="687388" algn="l"/>
                <a:tab pos="914400" algn="l"/>
                <a:tab pos="1141413" algn="l"/>
                <a:tab pos="1374775"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90098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736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86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ison (bigger tex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137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34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396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3657600" y="731520"/>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04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76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0" numCol="1" anchor="ctr" anchorCtr="0" compatLnSpc="1">
            <a:prstTxWarp prst="textNoShape">
              <a:avLst/>
            </a:prstTxWarp>
          </a:bodyPr>
          <a:lstStyle/>
          <a:p>
            <a:pPr lvl="0"/>
            <a:r>
              <a:rPr lang="en-US" altLang="en-US" dirty="0"/>
              <a:t>Click to edit Master title style</a:t>
            </a:r>
          </a:p>
        </p:txBody>
      </p:sp>
      <p:sp>
        <p:nvSpPr>
          <p:cNvPr id="3" name="Text Placeholder 2"/>
          <p:cNvSpPr>
            <a:spLocks noGrp="1"/>
          </p:cNvSpPr>
          <p:nvPr>
            <p:ph type="body" idx="1"/>
          </p:nvPr>
        </p:nvSpPr>
        <p:spPr>
          <a:xfrm>
            <a:off x="0" y="731519"/>
            <a:ext cx="9144000" cy="3749040"/>
          </a:xfrm>
          <a:prstGeom prst="rect">
            <a:avLst/>
          </a:prstGeom>
        </p:spPr>
        <p:txBody>
          <a:bodyPr vert="horz" lIns="182880" tIns="4572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4475988"/>
            <a:ext cx="9144000" cy="66751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6" r:id="rId3"/>
    <p:sldLayoutId id="2147483684" r:id="rId4"/>
    <p:sldLayoutId id="2147483698" r:id="rId5"/>
    <p:sldLayoutId id="2147483699" r:id="rId6"/>
    <p:sldLayoutId id="2147483700" r:id="rId7"/>
    <p:sldLayoutId id="2147483701" r:id="rId8"/>
    <p:sldLayoutId id="2147483702" r:id="rId9"/>
    <p:sldLayoutId id="2147483703" r:id="rId10"/>
    <p:sldLayoutId id="2147483704" r:id="rId11"/>
    <p:sldLayoutId id="2147483687" r:id="rId12"/>
    <p:sldLayoutId id="2147483706" r:id="rId13"/>
    <p:sldLayoutId id="2147483705" r:id="rId14"/>
    <p:sldLayoutId id="2147483691" r:id="rId15"/>
    <p:sldLayoutId id="2147483692" r:id="rId16"/>
    <p:sldLayoutId id="2147483693" r:id="rId17"/>
    <p:sldLayoutId id="2147483694" r:id="rId18"/>
    <p:sldLayoutId id="2147483696" r:id="rId19"/>
    <p:sldLayoutId id="2147483683" r:id="rId20"/>
    <p:sldLayoutId id="2147483707" r:id="rId21"/>
    <p:sldLayoutId id="2147483708" r:id="rId22"/>
    <p:sldLayoutId id="2147483709" r:id="rId23"/>
  </p:sldLayoutIdLst>
  <p:txStyles>
    <p:titleStyle>
      <a:lvl1pPr algn="ctr" defTabSz="685800" rtl="0" eaLnBrk="1" fontAlgn="base" hangingPunct="1">
        <a:lnSpc>
          <a:spcPct val="90000"/>
        </a:lnSpc>
        <a:spcBef>
          <a:spcPct val="0"/>
        </a:spcBef>
        <a:spcAft>
          <a:spcPct val="0"/>
        </a:spcAft>
        <a:defRPr sz="3300" b="1" kern="1200">
          <a:solidFill>
            <a:srgbClr val="990000"/>
          </a:solidFill>
          <a:latin typeface="+mj-lt"/>
          <a:ea typeface="+mj-ea"/>
          <a:cs typeface="+mj-cs"/>
        </a:defRPr>
      </a:lvl1pPr>
      <a:lvl2pPr algn="l" defTabSz="685800" rtl="0" eaLnBrk="1" fontAlgn="base" hangingPunct="1">
        <a:lnSpc>
          <a:spcPct val="90000"/>
        </a:lnSpc>
        <a:spcBef>
          <a:spcPct val="0"/>
        </a:spcBef>
        <a:spcAft>
          <a:spcPct val="0"/>
        </a:spcAft>
        <a:defRPr sz="3300" b="1">
          <a:solidFill>
            <a:srgbClr val="990000"/>
          </a:solidFill>
          <a:latin typeface="Arial" charset="0"/>
        </a:defRPr>
      </a:lvl2pPr>
      <a:lvl3pPr algn="l" defTabSz="685800" rtl="0" eaLnBrk="1" fontAlgn="base" hangingPunct="1">
        <a:lnSpc>
          <a:spcPct val="90000"/>
        </a:lnSpc>
        <a:spcBef>
          <a:spcPct val="0"/>
        </a:spcBef>
        <a:spcAft>
          <a:spcPct val="0"/>
        </a:spcAft>
        <a:defRPr sz="3300" b="1">
          <a:solidFill>
            <a:srgbClr val="990000"/>
          </a:solidFill>
          <a:latin typeface="Arial" charset="0"/>
        </a:defRPr>
      </a:lvl3pPr>
      <a:lvl4pPr algn="l" defTabSz="685800" rtl="0" eaLnBrk="1" fontAlgn="base" hangingPunct="1">
        <a:lnSpc>
          <a:spcPct val="90000"/>
        </a:lnSpc>
        <a:spcBef>
          <a:spcPct val="0"/>
        </a:spcBef>
        <a:spcAft>
          <a:spcPct val="0"/>
        </a:spcAft>
        <a:defRPr sz="3300" b="1">
          <a:solidFill>
            <a:srgbClr val="990000"/>
          </a:solidFill>
          <a:latin typeface="Arial" charset="0"/>
        </a:defRPr>
      </a:lvl4pPr>
      <a:lvl5pPr algn="l" defTabSz="685800" rtl="0" eaLnBrk="1" fontAlgn="base" hangingPunct="1">
        <a:lnSpc>
          <a:spcPct val="90000"/>
        </a:lnSpc>
        <a:spcBef>
          <a:spcPct val="0"/>
        </a:spcBef>
        <a:spcAft>
          <a:spcPct val="0"/>
        </a:spcAft>
        <a:defRPr sz="3300" b="1">
          <a:solidFill>
            <a:srgbClr val="990000"/>
          </a:solidFill>
          <a:latin typeface="Arial" charset="0"/>
        </a:defRPr>
      </a:lvl5pPr>
      <a:lvl6pPr marL="457200" algn="l" defTabSz="685800" rtl="0" eaLnBrk="1" fontAlgn="base" hangingPunct="1">
        <a:lnSpc>
          <a:spcPct val="90000"/>
        </a:lnSpc>
        <a:spcBef>
          <a:spcPct val="0"/>
        </a:spcBef>
        <a:spcAft>
          <a:spcPct val="0"/>
        </a:spcAft>
        <a:defRPr sz="3300" b="1">
          <a:solidFill>
            <a:srgbClr val="990000"/>
          </a:solidFill>
          <a:latin typeface="Arial" charset="0"/>
        </a:defRPr>
      </a:lvl6pPr>
      <a:lvl7pPr marL="914400" algn="l" defTabSz="685800" rtl="0" eaLnBrk="1" fontAlgn="base" hangingPunct="1">
        <a:lnSpc>
          <a:spcPct val="90000"/>
        </a:lnSpc>
        <a:spcBef>
          <a:spcPct val="0"/>
        </a:spcBef>
        <a:spcAft>
          <a:spcPct val="0"/>
        </a:spcAft>
        <a:defRPr sz="3300" b="1">
          <a:solidFill>
            <a:srgbClr val="990000"/>
          </a:solidFill>
          <a:latin typeface="Arial" charset="0"/>
        </a:defRPr>
      </a:lvl7pPr>
      <a:lvl8pPr marL="1371600" algn="l" defTabSz="685800" rtl="0" eaLnBrk="1" fontAlgn="base" hangingPunct="1">
        <a:lnSpc>
          <a:spcPct val="90000"/>
        </a:lnSpc>
        <a:spcBef>
          <a:spcPct val="0"/>
        </a:spcBef>
        <a:spcAft>
          <a:spcPct val="0"/>
        </a:spcAft>
        <a:defRPr sz="3300" b="1">
          <a:solidFill>
            <a:srgbClr val="990000"/>
          </a:solidFill>
          <a:latin typeface="Arial" charset="0"/>
        </a:defRPr>
      </a:lvl8pPr>
      <a:lvl9pPr marL="1828800" algn="l" defTabSz="685800" rtl="0" eaLnBrk="1" fontAlgn="base" hangingPunct="1">
        <a:lnSpc>
          <a:spcPct val="90000"/>
        </a:lnSpc>
        <a:spcBef>
          <a:spcPct val="0"/>
        </a:spcBef>
        <a:spcAft>
          <a:spcPct val="0"/>
        </a:spcAft>
        <a:defRPr sz="3300" b="1">
          <a:solidFill>
            <a:srgbClr val="990000"/>
          </a:solidFill>
          <a:latin typeface="Arial" charset="0"/>
        </a:defRPr>
      </a:lvl9pPr>
    </p:titleStyle>
    <p:bodyStyle>
      <a:lvl1pPr marL="173038" indent="-173038" algn="l" defTabSz="685800" rtl="0" eaLnBrk="1" fontAlgn="base" hangingPunct="1">
        <a:lnSpc>
          <a:spcPct val="100000"/>
        </a:lnSpc>
        <a:spcBef>
          <a:spcPts val="750"/>
        </a:spcBef>
        <a:spcAft>
          <a:spcPct val="0"/>
        </a:spcAft>
        <a:buFont typeface="Arial" charset="0"/>
        <a:buChar char="•"/>
        <a:defRPr sz="2100" kern="1200">
          <a:solidFill>
            <a:schemeClr val="tx1"/>
          </a:solidFill>
          <a:latin typeface="+mn-lt"/>
          <a:ea typeface="+mn-ea"/>
          <a:cs typeface="+mn-cs"/>
        </a:defRPr>
      </a:lvl1pPr>
      <a:lvl2pPr marL="346075" indent="-174625" algn="l" defTabSz="685800" rtl="0" eaLnBrk="1" fontAlgn="base" hangingPunct="1">
        <a:lnSpc>
          <a:spcPct val="100000"/>
        </a:lnSpc>
        <a:spcBef>
          <a:spcPts val="375"/>
        </a:spcBef>
        <a:spcAft>
          <a:spcPct val="0"/>
        </a:spcAft>
        <a:buFont typeface="Wingdings" panose="05000000000000000000" pitchFamily="2" charset="2"/>
        <a:buChar char="§"/>
        <a:defRPr kern="1200">
          <a:solidFill>
            <a:schemeClr val="tx1"/>
          </a:solidFill>
          <a:latin typeface="+mn-lt"/>
          <a:ea typeface="+mn-ea"/>
          <a:cs typeface="+mn-cs"/>
        </a:defRPr>
      </a:lvl2pPr>
      <a:lvl3pPr marL="512763" indent="-166688" algn="l" defTabSz="685800" rtl="0" eaLnBrk="1" fontAlgn="base" hangingPunct="1">
        <a:lnSpc>
          <a:spcPct val="100000"/>
        </a:lnSpc>
        <a:spcBef>
          <a:spcPts val="375"/>
        </a:spcBef>
        <a:spcAft>
          <a:spcPct val="0"/>
        </a:spcAft>
        <a:buFont typeface="Arial" panose="020B0604020202020204" pitchFamily="34" charset="0"/>
        <a:buChar char="♦"/>
        <a:tabLst/>
        <a:defRPr sz="1500" kern="1200">
          <a:solidFill>
            <a:schemeClr val="tx1"/>
          </a:solidFill>
          <a:latin typeface="+mn-lt"/>
          <a:ea typeface="+mn-ea"/>
          <a:cs typeface="+mn-cs"/>
        </a:defRPr>
      </a:lvl3pPr>
      <a:lvl4pPr marL="685800" indent="-173038" algn="l" defTabSz="685800" rtl="0" eaLnBrk="1" fontAlgn="base" hangingPunct="1">
        <a:lnSpc>
          <a:spcPct val="100000"/>
        </a:lnSpc>
        <a:spcBef>
          <a:spcPts val="375"/>
        </a:spcBef>
        <a:spcAft>
          <a:spcPct val="0"/>
        </a:spcAft>
        <a:buFont typeface="Arial" panose="020B0604020202020204" pitchFamily="34" charset="0"/>
        <a:buChar char="»"/>
        <a:tabLst/>
        <a:defRPr sz="1300" kern="1200">
          <a:solidFill>
            <a:schemeClr val="tx1"/>
          </a:solidFill>
          <a:latin typeface="+mn-lt"/>
          <a:ea typeface="+mn-ea"/>
          <a:cs typeface="+mn-cs"/>
        </a:defRPr>
      </a:lvl4pPr>
      <a:lvl5pPr marL="858838" indent="-173038"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physicell-training/ws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naconda.com/anaconda/install/mac-os/" TargetMode="External"/><Relationship Id="rId2" Type="http://schemas.openxmlformats.org/officeDocument/2006/relationships/hyperlink" Target="https://www.anaconda.com/products/individual#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brew.sh/Installation" TargetMode="External"/><Relationship Id="rId2" Type="http://schemas.openxmlformats.org/officeDocument/2006/relationships/hyperlink" Target="https://brew.sh/"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hyperlink" Target="https://imagemagick.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MathCancer/PhysiCell/blob/master/documentation/Quickstart.md#imagemagick"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PhysiCell-Tools/PhysiCell-model-builder/releas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hysicellcomm-sf93727.slack.com/archives/C026Y12AN7R" TargetMode="External"/><Relationship Id="rId2" Type="http://schemas.openxmlformats.org/officeDocument/2006/relationships/hyperlink" Target="https://join.slack.com/t/physicellcomm-sf93727/shared_invite/zt-qj1av6yd-yVeer8VkQaNDjDz7fF00jA" TargetMode="External"/><Relationship Id="rId1" Type="http://schemas.openxmlformats.org/officeDocument/2006/relationships/slideLayout" Target="../slideLayouts/slideLayout2.xml"/><Relationship Id="rId6" Type="http://schemas.openxmlformats.org/officeDocument/2006/relationships/hyperlink" Target="https://twitter.com/MathCancer" TargetMode="External"/><Relationship Id="rId5" Type="http://schemas.openxmlformats.org/officeDocument/2006/relationships/hyperlink" Target="https://twitter.com/PhysiCell" TargetMode="External"/><Relationship Id="rId4" Type="http://schemas.openxmlformats.org/officeDocument/2006/relationships/hyperlink" Target="https://sourceforge.net/p/physicell/ticket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apple.com/guide/terminal/use-environment-variables-apd382cc5fa-4f58-4449-b20a-41c53c006f8f/mac" TargetMode="External"/><Relationship Id="rId2" Type="http://schemas.openxmlformats.org/officeDocument/2006/relationships/hyperlink" Target="https://github.com/MathCancer/PhysiCell/blob/master/documentation/Quickstart.md#mac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thCancer/PhysiCell/releases/download/1.9.0/PhysiCell_V.1.9.0.zip" TargetMode="External"/><Relationship Id="rId2" Type="http://schemas.openxmlformats.org/officeDocument/2006/relationships/hyperlink" Target="https://github.com/MathCancer/PhysiCell/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Setting up MacOS  </a:t>
            </a:r>
            <a:br>
              <a:rPr lang="en-US" dirty="0"/>
            </a:br>
            <a:r>
              <a:rPr lang="en-US" dirty="0"/>
              <a:t>          for PhysiCell</a:t>
            </a:r>
          </a:p>
        </p:txBody>
      </p:sp>
      <p:sp>
        <p:nvSpPr>
          <p:cNvPr id="3" name="Text Placeholder 2"/>
          <p:cNvSpPr>
            <a:spLocks noGrp="1"/>
          </p:cNvSpPr>
          <p:nvPr>
            <p:ph type="body" sz="quarter" idx="12"/>
          </p:nvPr>
        </p:nvSpPr>
        <p:spPr/>
        <p:txBody>
          <a:bodyPr/>
          <a:lstStyle/>
          <a:p>
            <a:pPr lvl="0">
              <a:spcBef>
                <a:spcPts val="0"/>
              </a:spcBef>
            </a:pPr>
            <a:r>
              <a:rPr lang="en-US" sz="2400" dirty="0"/>
              <a:t>Randy Heiland and John </a:t>
            </a:r>
            <a:r>
              <a:rPr lang="en-US" sz="2400" dirty="0" err="1"/>
              <a:t>Metzcar</a:t>
            </a:r>
            <a:endParaRPr lang="en-US" sz="2400" dirty="0"/>
          </a:p>
          <a:p>
            <a:pPr lvl="0">
              <a:spcBef>
                <a:spcPts val="0"/>
              </a:spcBef>
            </a:pPr>
            <a:r>
              <a:rPr lang="en-US" sz="1800" dirty="0">
                <a:solidFill>
                  <a:srgbClr val="FFC000">
                    <a:lumMod val="50000"/>
                  </a:srgbClr>
                </a:solidFill>
              </a:rPr>
              <a:t>@PhysiCell</a:t>
            </a:r>
          </a:p>
        </p:txBody>
      </p:sp>
      <p:sp>
        <p:nvSpPr>
          <p:cNvPr id="4" name="Text Placeholder 3"/>
          <p:cNvSpPr>
            <a:spLocks noGrp="1"/>
          </p:cNvSpPr>
          <p:nvPr>
            <p:ph type="body" sz="quarter" idx="13"/>
          </p:nvPr>
        </p:nvSpPr>
        <p:spPr/>
        <p:txBody>
          <a:bodyPr/>
          <a:lstStyle/>
          <a:p>
            <a:r>
              <a:rPr lang="en-US" dirty="0"/>
              <a:t>July 25, 2021</a:t>
            </a:r>
          </a:p>
        </p:txBody>
      </p:sp>
      <p:pic>
        <p:nvPicPr>
          <p:cNvPr id="5" name="Graphic 4">
            <a:extLst>
              <a:ext uri="{FF2B5EF4-FFF2-40B4-BE49-F238E27FC236}">
                <a16:creationId xmlns:a16="http://schemas.microsoft.com/office/drawing/2014/main" id="{734F3219-C3E5-4037-A29B-5892A640A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5633" y="3023604"/>
            <a:ext cx="228600" cy="228600"/>
          </a:xfrm>
          <a:prstGeom prst="rect">
            <a:avLst/>
          </a:prstGeom>
        </p:spPr>
      </p:pic>
      <p:sp>
        <p:nvSpPr>
          <p:cNvPr id="6" name="TextBox 5"/>
          <p:cNvSpPr txBox="1"/>
          <p:nvPr/>
        </p:nvSpPr>
        <p:spPr>
          <a:xfrm>
            <a:off x="134695" y="57090"/>
            <a:ext cx="3324628" cy="400110"/>
          </a:xfrm>
          <a:prstGeom prst="rect">
            <a:avLst/>
          </a:prstGeom>
          <a:noFill/>
        </p:spPr>
        <p:txBody>
          <a:bodyPr wrap="none" lIns="0" tIns="0" rIns="0" bIns="0" rtlCol="0">
            <a:spAutoFit/>
          </a:bodyPr>
          <a:lstStyle/>
          <a:p>
            <a:r>
              <a:rPr lang="en-US" b="1" dirty="0"/>
              <a:t>Slides, videos, links and more:</a:t>
            </a:r>
          </a:p>
          <a:p>
            <a:r>
              <a:rPr lang="en-US" dirty="0">
                <a:hlinkClick r:id="rId4"/>
              </a:rPr>
              <a:t>https://github.com/physicell-training/ws2021</a:t>
            </a:r>
            <a:endParaRPr lang="en-US" dirty="0"/>
          </a:p>
        </p:txBody>
      </p:sp>
      <p:pic>
        <p:nvPicPr>
          <p:cNvPr id="8" name="Picture 7"/>
          <p:cNvPicPr>
            <a:picLocks noChangeAspect="1"/>
          </p:cNvPicPr>
          <p:nvPr/>
        </p:nvPicPr>
        <p:blipFill>
          <a:blip r:embed="rId5"/>
          <a:stretch>
            <a:fillRect/>
          </a:stretch>
        </p:blipFill>
        <p:spPr>
          <a:xfrm>
            <a:off x="7589520" y="2880360"/>
            <a:ext cx="1371600" cy="1371600"/>
          </a:xfrm>
          <a:prstGeom prst="rect">
            <a:avLst/>
          </a:prstGeom>
        </p:spPr>
      </p:pic>
      <p:pic>
        <p:nvPicPr>
          <p:cNvPr id="9" name="Picture 8">
            <a:hlinkClick r:id="rId4"/>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695" y="2487000"/>
            <a:ext cx="1828800" cy="1828800"/>
          </a:xfrm>
          <a:prstGeom prst="rect">
            <a:avLst/>
          </a:prstGeom>
        </p:spPr>
      </p:pic>
    </p:spTree>
    <p:extLst>
      <p:ext uri="{BB962C8B-B14F-4D97-AF65-F5344CB8AC3E}">
        <p14:creationId xmlns:p14="http://schemas.microsoft.com/office/powerpoint/2010/main" val="237429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(2)</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b="1" dirty="0"/>
              <a:t>make</a:t>
            </a:r>
            <a:r>
              <a:rPr lang="en-US" sz="1100" dirty="0"/>
              <a:t>       # from this directory, just run ‘make’</a:t>
            </a:r>
          </a:p>
          <a:p>
            <a:pPr marL="0" indent="0">
              <a:spcBef>
                <a:spcPts val="0"/>
              </a:spcBef>
              <a:buNone/>
            </a:pPr>
            <a:endParaRPr lang="en-US" sz="1100" dirty="0"/>
          </a:p>
          <a:p>
            <a:pPr marL="0" indent="0">
              <a:spcBef>
                <a:spcPts val="0"/>
              </a:spcBef>
              <a:buNone/>
            </a:pPr>
            <a:r>
              <a:rPr lang="en-US" sz="1100" dirty="0">
                <a:sym typeface="Wingdings" pitchFamily="2" charset="2"/>
              </a:rPr>
              <a:t>       You will see the following output:</a:t>
            </a:r>
          </a:p>
          <a:p>
            <a:pPr marL="0" indent="0">
              <a:spcBef>
                <a:spcPts val="0"/>
              </a:spcBef>
              <a:buNone/>
            </a:pPr>
            <a:endParaRPr lang="en-US" sz="1100" dirty="0"/>
          </a:p>
          <a:p>
            <a:pPr marL="0" indent="0">
              <a:spcBef>
                <a:spcPts val="0"/>
              </a:spcBef>
              <a:buNone/>
            </a:pPr>
            <a:r>
              <a:rPr lang="en-US" sz="1100" dirty="0"/>
              <a:t>make heterogeneity-sample</a:t>
            </a:r>
          </a:p>
          <a:p>
            <a:pPr marL="0" indent="0">
              <a:spcBef>
                <a:spcPts val="0"/>
              </a:spcBef>
              <a:buNone/>
            </a:pPr>
            <a:r>
              <a:rPr lang="en-US" sz="1100" dirty="0"/>
              <a:t>cp ./</a:t>
            </a:r>
            <a:r>
              <a:rPr lang="en-US" sz="1100" dirty="0" err="1"/>
              <a:t>sample_projects</a:t>
            </a:r>
            <a:r>
              <a:rPr lang="en-US" sz="1100" dirty="0"/>
              <a:t>/heterogeneity/</a:t>
            </a:r>
            <a:r>
              <a:rPr lang="en-US" sz="1100" dirty="0" err="1"/>
              <a:t>custom_modules</a:t>
            </a:r>
            <a:r>
              <a:rPr lang="en-US" sz="1100" dirty="0"/>
              <a:t>/* ./</a:t>
            </a:r>
            <a:r>
              <a:rPr lang="en-US" sz="1100" dirty="0" err="1"/>
              <a:t>custom_modules</a:t>
            </a:r>
            <a:r>
              <a:rPr lang="en-US" sz="1100" dirty="0"/>
              <a:t>/</a:t>
            </a:r>
          </a:p>
          <a:p>
            <a:pPr marL="0" indent="0">
              <a:spcBef>
                <a:spcPts val="0"/>
              </a:spcBef>
              <a:buNone/>
            </a:pPr>
            <a:r>
              <a:rPr lang="en-US" sz="1100" dirty="0"/>
              <a:t>touch </a:t>
            </a:r>
            <a:r>
              <a:rPr lang="en-US" sz="1100" dirty="0" err="1"/>
              <a:t>main.cpp</a:t>
            </a:r>
            <a:r>
              <a:rPr lang="en-US" sz="1100" dirty="0"/>
              <a:t> &amp;&amp; cp </a:t>
            </a:r>
            <a:r>
              <a:rPr lang="en-US" sz="1100" dirty="0" err="1"/>
              <a:t>main.cpp</a:t>
            </a:r>
            <a:r>
              <a:rPr lang="en-US" sz="1100" dirty="0"/>
              <a:t> main-</a:t>
            </a:r>
            <a:r>
              <a:rPr lang="en-US" sz="1100" dirty="0" err="1"/>
              <a:t>backup.cpp</a:t>
            </a:r>
            <a:endParaRPr lang="en-US" sz="1100" dirty="0"/>
          </a:p>
          <a:p>
            <a:pPr marL="0" indent="0">
              <a:spcBef>
                <a:spcPts val="0"/>
              </a:spcBef>
              <a:buNone/>
            </a:pPr>
            <a:r>
              <a:rPr lang="en-US" sz="1100" dirty="0"/>
              <a:t>cp ./</a:t>
            </a:r>
            <a:r>
              <a:rPr lang="en-US" sz="1100" dirty="0" err="1"/>
              <a:t>sample_projects</a:t>
            </a:r>
            <a:r>
              <a:rPr lang="en-US" sz="1100" dirty="0"/>
              <a:t>/heterogeneity/main-</a:t>
            </a:r>
            <a:r>
              <a:rPr lang="en-US" sz="1100" dirty="0" err="1"/>
              <a:t>heterogeneity.cpp</a:t>
            </a:r>
            <a:r>
              <a:rPr lang="en-US" sz="1100" dirty="0"/>
              <a:t> ./</a:t>
            </a:r>
            <a:r>
              <a:rPr lang="en-US" sz="1100" dirty="0" err="1"/>
              <a:t>main.cpp</a:t>
            </a:r>
            <a:r>
              <a:rPr lang="en-US" sz="1100" dirty="0"/>
              <a:t> </a:t>
            </a:r>
          </a:p>
          <a:p>
            <a:pPr marL="0" indent="0">
              <a:spcBef>
                <a:spcPts val="0"/>
              </a:spcBef>
              <a:buNone/>
            </a:pPr>
            <a:r>
              <a:rPr lang="en-US" sz="1100" dirty="0"/>
              <a:t>cp </a:t>
            </a:r>
            <a:r>
              <a:rPr lang="en-US" sz="1100" dirty="0" err="1"/>
              <a:t>Makefile</a:t>
            </a:r>
            <a:r>
              <a:rPr lang="en-US" sz="1100" dirty="0"/>
              <a:t> </a:t>
            </a:r>
            <a:r>
              <a:rPr lang="en-US" sz="1100" dirty="0" err="1"/>
              <a:t>Makefile</a:t>
            </a:r>
            <a:r>
              <a:rPr lang="en-US" sz="1100" dirty="0"/>
              <a:t>-backup</a:t>
            </a:r>
          </a:p>
          <a:p>
            <a:pPr marL="0" indent="0">
              <a:spcBef>
                <a:spcPts val="0"/>
              </a:spcBef>
              <a:buNone/>
            </a:pPr>
            <a:r>
              <a:rPr lang="en-US" sz="1100" dirty="0"/>
              <a:t>cp ./</a:t>
            </a:r>
            <a:r>
              <a:rPr lang="en-US" sz="1100" dirty="0" err="1"/>
              <a:t>sample_projects</a:t>
            </a:r>
            <a:r>
              <a:rPr lang="en-US" sz="1100" dirty="0"/>
              <a:t>/heterogeneity/</a:t>
            </a:r>
            <a:r>
              <a:rPr lang="en-US" sz="1100" dirty="0" err="1"/>
              <a:t>Makefile</a:t>
            </a:r>
            <a:r>
              <a:rPr lang="en-US" sz="1100" dirty="0"/>
              <a:t> .</a:t>
            </a:r>
          </a:p>
          <a:p>
            <a:pPr marL="0" indent="0">
              <a:spcBef>
                <a:spcPts val="0"/>
              </a:spcBef>
              <a:buNone/>
            </a:pPr>
            <a:r>
              <a:rPr lang="en-US" sz="1100" dirty="0"/>
              <a:t>cp ./config/</a:t>
            </a:r>
            <a:r>
              <a:rPr lang="en-US" sz="1100" dirty="0" err="1"/>
              <a:t>PhysiCell_settings.xml</a:t>
            </a:r>
            <a:r>
              <a:rPr lang="en-US" sz="1100" dirty="0"/>
              <a:t> ./config/</a:t>
            </a:r>
            <a:r>
              <a:rPr lang="en-US" sz="1100" dirty="0" err="1"/>
              <a:t>PhysiCell_settings-backup.xml</a:t>
            </a:r>
            <a:r>
              <a:rPr lang="en-US" sz="1100" dirty="0"/>
              <a:t> </a:t>
            </a:r>
          </a:p>
          <a:p>
            <a:pPr marL="0" indent="0">
              <a:spcBef>
                <a:spcPts val="0"/>
              </a:spcBef>
              <a:buNone/>
            </a:pPr>
            <a:r>
              <a:rPr lang="en-US" sz="1100" dirty="0"/>
              <a:t>cp ./</a:t>
            </a:r>
            <a:r>
              <a:rPr lang="en-US" sz="1100" dirty="0" err="1"/>
              <a:t>sample_projects</a:t>
            </a:r>
            <a:r>
              <a:rPr lang="en-US" sz="1100" dirty="0"/>
              <a:t>/heterogeneity/config/* ./config/</a:t>
            </a:r>
          </a:p>
          <a:p>
            <a:pPr marL="0" indent="0">
              <a:spcBef>
                <a:spcPts val="0"/>
              </a:spcBef>
              <a:buNone/>
            </a:pPr>
            <a:r>
              <a:rPr lang="en-US" sz="1100" dirty="0"/>
              <a:t>make </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-c ./</a:t>
            </a:r>
            <a:r>
              <a:rPr lang="en-US" sz="1100" dirty="0" err="1"/>
              <a:t>BioFVM</a:t>
            </a:r>
            <a:r>
              <a:rPr lang="en-US" sz="1100" dirty="0"/>
              <a:t>/</a:t>
            </a:r>
            <a:r>
              <a:rPr lang="en-US" sz="1100" dirty="0" err="1"/>
              <a:t>BioFVM_vector.cpp</a:t>
            </a:r>
            <a:r>
              <a:rPr lang="en-US" sz="1100" dirty="0"/>
              <a:t> </a:t>
            </a:r>
          </a:p>
          <a:p>
            <a:pPr marL="0" indent="0">
              <a:spcBef>
                <a:spcPts val="0"/>
              </a:spcBef>
              <a:buNone/>
            </a:pPr>
            <a:r>
              <a:rPr lang="en-US" sz="1100" dirty="0"/>
              <a:t>     ... (continues to compile files)...</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-o </a:t>
            </a:r>
            <a:r>
              <a:rPr lang="en-US" sz="1100" dirty="0">
                <a:highlight>
                  <a:srgbClr val="FFFF00"/>
                </a:highlight>
              </a:rPr>
              <a:t>heterogeneity</a:t>
            </a:r>
            <a:r>
              <a:rPr lang="en-US" sz="1100" dirty="0"/>
              <a:t> </a:t>
            </a:r>
            <a:r>
              <a:rPr lang="en-US" sz="1100" dirty="0" err="1"/>
              <a:t>BioFVM_vector.o</a:t>
            </a:r>
            <a:r>
              <a:rPr lang="en-US" sz="1100" dirty="0"/>
              <a:t> </a:t>
            </a:r>
            <a:r>
              <a:rPr lang="en-US" sz="1100" dirty="0" err="1"/>
              <a:t>BioFVM_mesh.o</a:t>
            </a:r>
            <a:r>
              <a:rPr lang="en-US" sz="1100" dirty="0"/>
              <a:t> </a:t>
            </a:r>
            <a:r>
              <a:rPr lang="en-US" sz="1100" dirty="0" err="1"/>
              <a:t>BioFVM_microenvironment.o</a:t>
            </a:r>
            <a:r>
              <a:rPr lang="en-US" sz="1100" dirty="0"/>
              <a:t> </a:t>
            </a:r>
            <a:r>
              <a:rPr lang="en-US" sz="1100" dirty="0" err="1"/>
              <a:t>BioFVM_solvers.o</a:t>
            </a:r>
            <a:r>
              <a:rPr lang="en-US" sz="1100" dirty="0"/>
              <a:t> </a:t>
            </a:r>
            <a:r>
              <a:rPr lang="en-US" sz="1100" dirty="0" err="1"/>
              <a:t>BioFVM_matlab.o</a:t>
            </a:r>
            <a:r>
              <a:rPr lang="en-US" sz="1100" dirty="0"/>
              <a:t> </a:t>
            </a:r>
            <a:r>
              <a:rPr lang="en-US" sz="1100" dirty="0" err="1"/>
              <a:t>BioFVM_utilities.o</a:t>
            </a:r>
            <a:r>
              <a:rPr lang="en-US" sz="1100" dirty="0"/>
              <a:t> </a:t>
            </a:r>
            <a:r>
              <a:rPr lang="en-US" sz="1100" dirty="0" err="1"/>
              <a:t>BioFVM_basic_agent.o</a:t>
            </a:r>
            <a:r>
              <a:rPr lang="en-US" sz="1100" dirty="0"/>
              <a:t> </a:t>
            </a:r>
            <a:r>
              <a:rPr lang="en-US" sz="1100" dirty="0" err="1"/>
              <a:t>BioFVM_MultiCellDS.o</a:t>
            </a:r>
            <a:r>
              <a:rPr lang="en-US" sz="1100" dirty="0"/>
              <a:t> </a:t>
            </a:r>
            <a:r>
              <a:rPr lang="en-US" sz="1100" dirty="0" err="1"/>
              <a:t>BioFVM_agent_container.o</a:t>
            </a:r>
            <a:r>
              <a:rPr lang="en-US" sz="1100" dirty="0"/>
              <a:t>   </a:t>
            </a:r>
            <a:r>
              <a:rPr lang="en-US" sz="1100" dirty="0" err="1"/>
              <a:t>pugixml.o</a:t>
            </a:r>
            <a:r>
              <a:rPr lang="en-US" sz="1100" dirty="0"/>
              <a:t> </a:t>
            </a:r>
            <a:r>
              <a:rPr lang="en-US" sz="1100" dirty="0" err="1"/>
              <a:t>PhysiCell_phenotype.o</a:t>
            </a:r>
            <a:r>
              <a:rPr lang="en-US" sz="1100" dirty="0"/>
              <a:t> </a:t>
            </a:r>
            <a:r>
              <a:rPr lang="en-US" sz="1100" dirty="0" err="1"/>
              <a:t>PhysiCell_cell_container.o</a:t>
            </a:r>
            <a:r>
              <a:rPr lang="en-US" sz="1100" dirty="0"/>
              <a:t> </a:t>
            </a:r>
            <a:r>
              <a:rPr lang="en-US" sz="1100" dirty="0" err="1"/>
              <a:t>PhysiCell_standard_models.o</a:t>
            </a:r>
            <a:r>
              <a:rPr lang="en-US" sz="1100" dirty="0"/>
              <a:t> </a:t>
            </a:r>
            <a:r>
              <a:rPr lang="en-US" sz="1100" dirty="0" err="1"/>
              <a:t>PhysiCell_cell.o</a:t>
            </a:r>
            <a:r>
              <a:rPr lang="en-US" sz="1100" dirty="0"/>
              <a:t> </a:t>
            </a:r>
            <a:r>
              <a:rPr lang="en-US" sz="1100" dirty="0" err="1"/>
              <a:t>PhysiCell_custom.o</a:t>
            </a:r>
            <a:r>
              <a:rPr lang="en-US" sz="1100" dirty="0"/>
              <a:t> </a:t>
            </a:r>
            <a:r>
              <a:rPr lang="en-US" sz="1100" dirty="0" err="1"/>
              <a:t>PhysiCell_utilities.o</a:t>
            </a:r>
            <a:r>
              <a:rPr lang="en-US" sz="1100" dirty="0"/>
              <a:t> </a:t>
            </a:r>
            <a:r>
              <a:rPr lang="en-US" sz="1100" dirty="0" err="1"/>
              <a:t>PhysiCell_constants.o</a:t>
            </a:r>
            <a:r>
              <a:rPr lang="en-US" sz="1100" dirty="0"/>
              <a:t> </a:t>
            </a:r>
            <a:r>
              <a:rPr lang="en-US" sz="1100" dirty="0" err="1"/>
              <a:t>PhysiCell_basic_signaling.o</a:t>
            </a:r>
            <a:r>
              <a:rPr lang="en-US" sz="1100" dirty="0"/>
              <a:t>  </a:t>
            </a:r>
            <a:r>
              <a:rPr lang="en-US" sz="1100" dirty="0" err="1"/>
              <a:t>PhysiCell_SVG.o</a:t>
            </a:r>
            <a:r>
              <a:rPr lang="en-US" sz="1100" dirty="0"/>
              <a:t> </a:t>
            </a:r>
            <a:r>
              <a:rPr lang="en-US" sz="1100" dirty="0" err="1"/>
              <a:t>PhysiCell_pathology.o</a:t>
            </a:r>
            <a:r>
              <a:rPr lang="en-US" sz="1100" dirty="0"/>
              <a:t> </a:t>
            </a:r>
            <a:r>
              <a:rPr lang="en-US" sz="1100" dirty="0" err="1"/>
              <a:t>PhysiCell_MultiCellDS.o</a:t>
            </a:r>
            <a:r>
              <a:rPr lang="en-US" sz="1100" dirty="0"/>
              <a:t> </a:t>
            </a:r>
            <a:r>
              <a:rPr lang="en-US" sz="1100" dirty="0" err="1"/>
              <a:t>PhysiCell_various_outputs.o</a:t>
            </a:r>
            <a:r>
              <a:rPr lang="en-US" sz="1100" dirty="0"/>
              <a:t> </a:t>
            </a:r>
            <a:r>
              <a:rPr lang="en-US" sz="1100" dirty="0" err="1"/>
              <a:t>PhysiCell_pugixml.o</a:t>
            </a:r>
            <a:r>
              <a:rPr lang="en-US" sz="1100" dirty="0"/>
              <a:t> </a:t>
            </a:r>
            <a:r>
              <a:rPr lang="en-US" sz="1100" dirty="0" err="1"/>
              <a:t>PhysiCell_settings.o</a:t>
            </a:r>
            <a:r>
              <a:rPr lang="en-US" sz="1100" dirty="0"/>
              <a:t> </a:t>
            </a:r>
            <a:r>
              <a:rPr lang="en-US" sz="1100" dirty="0" err="1"/>
              <a:t>PhysiCell_geometry.o</a:t>
            </a:r>
            <a:r>
              <a:rPr lang="en-US" sz="1100" dirty="0"/>
              <a:t> </a:t>
            </a:r>
            <a:r>
              <a:rPr lang="en-US" sz="1100" dirty="0" err="1"/>
              <a:t>heterogeneity.o</a:t>
            </a:r>
            <a:r>
              <a:rPr lang="en-US" sz="1100" dirty="0"/>
              <a:t> </a:t>
            </a:r>
            <a:r>
              <a:rPr lang="en-US" sz="1100" dirty="0" err="1"/>
              <a:t>main.cpp</a:t>
            </a:r>
            <a:r>
              <a:rPr lang="en-US" sz="1100" dirty="0"/>
              <a:t> </a:t>
            </a:r>
          </a:p>
          <a:p>
            <a:pPr marL="0" indent="0">
              <a:spcBef>
                <a:spcPts val="0"/>
              </a:spcBef>
              <a:buNone/>
            </a:pPr>
            <a:r>
              <a:rPr lang="en-US" sz="1100" dirty="0"/>
              <a:t>~/PhysiCell$</a:t>
            </a:r>
          </a:p>
          <a:p>
            <a:pPr marL="0" indent="0">
              <a:spcBef>
                <a:spcPts val="0"/>
              </a:spcBef>
              <a:buNone/>
            </a:pPr>
            <a:endParaRPr lang="en-US" sz="1100" dirty="0"/>
          </a:p>
        </p:txBody>
      </p:sp>
      <p:sp>
        <p:nvSpPr>
          <p:cNvPr id="4" name="Down Arrow 3">
            <a:extLst>
              <a:ext uri="{FF2B5EF4-FFF2-40B4-BE49-F238E27FC236}">
                <a16:creationId xmlns:a16="http://schemas.microsoft.com/office/drawing/2014/main" id="{9BBEC051-AC14-584C-AAF2-0F40C675201D}"/>
              </a:ext>
            </a:extLst>
          </p:cNvPr>
          <p:cNvSpPr/>
          <p:nvPr/>
        </p:nvSpPr>
        <p:spPr>
          <a:xfrm>
            <a:off x="6334076" y="2696206"/>
            <a:ext cx="285226" cy="6040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90C59-B871-444E-88DF-DBD83CED7259}"/>
              </a:ext>
            </a:extLst>
          </p:cNvPr>
          <p:cNvSpPr txBox="1"/>
          <p:nvPr/>
        </p:nvSpPr>
        <p:spPr>
          <a:xfrm>
            <a:off x="5612623" y="2237095"/>
            <a:ext cx="3009157" cy="400110"/>
          </a:xfrm>
          <a:prstGeom prst="rect">
            <a:avLst/>
          </a:prstGeom>
          <a:noFill/>
          <a:ln>
            <a:solidFill>
              <a:schemeClr val="tx1"/>
            </a:solidFill>
          </a:ln>
        </p:spPr>
        <p:txBody>
          <a:bodyPr wrap="none" lIns="91440" tIns="0" rIns="91440" bIns="0" rtlCol="0">
            <a:spAutoFit/>
          </a:bodyPr>
          <a:lstStyle/>
          <a:p>
            <a:r>
              <a:rPr lang="en-US" dirty="0"/>
              <a:t>This is the default model (executable) </a:t>
            </a:r>
          </a:p>
          <a:p>
            <a:r>
              <a:rPr lang="en-US" dirty="0"/>
              <a:t>that is created.</a:t>
            </a:r>
          </a:p>
        </p:txBody>
      </p:sp>
    </p:spTree>
    <p:extLst>
      <p:ext uri="{BB962C8B-B14F-4D97-AF65-F5344CB8AC3E}">
        <p14:creationId xmlns:p14="http://schemas.microsoft.com/office/powerpoint/2010/main" val="180326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(3)</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b="1" dirty="0"/>
              <a:t>./heterogeneity       </a:t>
            </a:r>
            <a:r>
              <a:rPr lang="en-US" sz="1100" dirty="0"/>
              <a:t># run the model</a:t>
            </a:r>
          </a:p>
          <a:p>
            <a:pPr marL="0" indent="0">
              <a:spcBef>
                <a:spcPts val="0"/>
              </a:spcBef>
              <a:buNone/>
            </a:pPr>
            <a:endParaRPr lang="en-US" sz="1100" dirty="0"/>
          </a:p>
          <a:p>
            <a:pPr marL="0" indent="0">
              <a:spcBef>
                <a:spcPts val="0"/>
              </a:spcBef>
              <a:buNone/>
            </a:pPr>
            <a:r>
              <a:rPr lang="en-US" sz="1100" dirty="0">
                <a:sym typeface="Wingdings" pitchFamily="2" charset="2"/>
              </a:rPr>
              <a:t>...       lots of model configuration info will be printed out, and then info at each specified output interval:</a:t>
            </a:r>
            <a:endParaRPr lang="en-US" sz="1100" dirty="0"/>
          </a:p>
          <a:p>
            <a:pPr marL="0" indent="0">
              <a:spcBef>
                <a:spcPts val="0"/>
              </a:spcBef>
              <a:buNone/>
            </a:pPr>
            <a:endParaRPr lang="en-US" sz="900" dirty="0"/>
          </a:p>
          <a:p>
            <a:pPr marL="0" indent="0">
              <a:spcBef>
                <a:spcPts val="0"/>
              </a:spcBef>
              <a:buNone/>
            </a:pPr>
            <a:r>
              <a:rPr lang="en-US" sz="900" dirty="0"/>
              <a:t>Oncoprotein summary: </a:t>
            </a:r>
          </a:p>
          <a:p>
            <a:pPr marL="0" indent="0">
              <a:spcBef>
                <a:spcPts val="0"/>
              </a:spcBef>
              <a:buNone/>
            </a:pPr>
            <a:r>
              <a:rPr lang="en-US" sz="900" dirty="0"/>
              <a:t>===================</a:t>
            </a:r>
          </a:p>
          <a:p>
            <a:pPr marL="0" indent="0">
              <a:spcBef>
                <a:spcPts val="0"/>
              </a:spcBef>
              <a:buNone/>
            </a:pPr>
            <a:r>
              <a:rPr lang="en-US" sz="900" dirty="0"/>
              <a:t>mean: 1.00687</a:t>
            </a:r>
          </a:p>
          <a:p>
            <a:pPr marL="0" indent="0">
              <a:spcBef>
                <a:spcPts val="0"/>
              </a:spcBef>
              <a:buNone/>
            </a:pPr>
            <a:r>
              <a:rPr lang="en-US" sz="900" dirty="0"/>
              <a:t>standard deviation: 0.250737</a:t>
            </a:r>
          </a:p>
          <a:p>
            <a:pPr marL="0" indent="0">
              <a:spcBef>
                <a:spcPts val="0"/>
              </a:spcBef>
              <a:buNone/>
            </a:pPr>
            <a:r>
              <a:rPr lang="en-US" sz="900" dirty="0"/>
              <a:t>[min max]: [0.205535 1.71906]</a:t>
            </a:r>
            <a:br>
              <a:rPr lang="en-US" sz="900" dirty="0"/>
            </a:br>
            <a:endParaRPr lang="en-US" sz="900" dirty="0"/>
          </a:p>
          <a:p>
            <a:pPr marL="0" indent="0">
              <a:spcBef>
                <a:spcPts val="0"/>
              </a:spcBef>
              <a:buNone/>
            </a:pPr>
            <a:r>
              <a:rPr lang="en-US" sz="900" dirty="0"/>
              <a:t>Using PhysiCell version 1.9.0</a:t>
            </a:r>
          </a:p>
          <a:p>
            <a:pPr marL="0" indent="0">
              <a:spcBef>
                <a:spcPts val="0"/>
              </a:spcBef>
              <a:buNone/>
            </a:pPr>
            <a:r>
              <a:rPr lang="en-US" sz="900" dirty="0"/>
              <a:t>Please cite DOI: 10.1371/journal.pcbi.1005991</a:t>
            </a:r>
          </a:p>
          <a:p>
            <a:pPr marL="0" indent="0">
              <a:spcBef>
                <a:spcPts val="0"/>
              </a:spcBef>
              <a:buNone/>
            </a:pPr>
            <a:r>
              <a:rPr lang="en-US" sz="900" dirty="0"/>
              <a:t>Project website: http://</a:t>
            </a:r>
            <a:r>
              <a:rPr lang="en-US" sz="900" dirty="0" err="1"/>
              <a:t>PhysiCell.MathCancer.org</a:t>
            </a:r>
            <a:endParaRPr lang="en-US" sz="900" dirty="0"/>
          </a:p>
          <a:p>
            <a:pPr marL="0" indent="0">
              <a:spcBef>
                <a:spcPts val="0"/>
              </a:spcBef>
              <a:buNone/>
            </a:pPr>
            <a:endParaRPr lang="en-US" sz="900" dirty="0"/>
          </a:p>
          <a:p>
            <a:pPr marL="0" indent="0">
              <a:spcBef>
                <a:spcPts val="0"/>
              </a:spcBef>
              <a:buNone/>
            </a:pPr>
            <a:r>
              <a:rPr lang="en-US" sz="900" dirty="0"/>
              <a:t>See </a:t>
            </a:r>
            <a:r>
              <a:rPr lang="en-US" sz="900" dirty="0" err="1"/>
              <a:t>ALL_CITATIONS.txt</a:t>
            </a:r>
            <a:r>
              <a:rPr lang="en-US" sz="900" dirty="0"/>
              <a:t> for this list.</a:t>
            </a:r>
          </a:p>
          <a:p>
            <a:pPr marL="0" indent="0">
              <a:spcBef>
                <a:spcPts val="0"/>
              </a:spcBef>
              <a:buNone/>
            </a:pPr>
            <a:r>
              <a:rPr lang="en-US" sz="900" dirty="0"/>
              <a:t>current simulated time: 0 min (max: 64800 min)</a:t>
            </a:r>
          </a:p>
          <a:p>
            <a:pPr marL="0" indent="0">
              <a:spcBef>
                <a:spcPts val="0"/>
              </a:spcBef>
              <a:buNone/>
            </a:pPr>
            <a:r>
              <a:rPr lang="en-US" sz="900" dirty="0"/>
              <a:t>total agents: 890</a:t>
            </a:r>
          </a:p>
          <a:p>
            <a:pPr marL="0" indent="0">
              <a:spcBef>
                <a:spcPts val="0"/>
              </a:spcBef>
              <a:buNone/>
            </a:pPr>
            <a:r>
              <a:rPr lang="en-US" sz="900" dirty="0"/>
              <a:t>interval wall time: 0 days, 0 hours, 0 minutes, and 2.1e-05 seconds </a:t>
            </a:r>
          </a:p>
          <a:p>
            <a:pPr marL="0" indent="0">
              <a:spcBef>
                <a:spcPts val="0"/>
              </a:spcBef>
              <a:buNone/>
            </a:pPr>
            <a:r>
              <a:rPr lang="en-US" sz="900" dirty="0"/>
              <a:t>total wall time: 0 days, 0 hours, 0 minutes, and 2.4e-05 seconds </a:t>
            </a:r>
            <a:br>
              <a:rPr lang="en-US" sz="900" dirty="0"/>
            </a:br>
            <a:endParaRPr lang="en-US" sz="900" dirty="0"/>
          </a:p>
          <a:p>
            <a:pPr marL="0" indent="0">
              <a:spcBef>
                <a:spcPts val="0"/>
              </a:spcBef>
              <a:buNone/>
            </a:pPr>
            <a:r>
              <a:rPr lang="en-US" sz="900" dirty="0"/>
              <a:t>Using method diffusion_decay_solver__constant_coefficients_LOD_2D (2D LOD with Thomas Algorithm) ... </a:t>
            </a:r>
            <a:br>
              <a:rPr lang="en-US" sz="900" dirty="0"/>
            </a:br>
            <a:endParaRPr lang="en-US" sz="900" dirty="0"/>
          </a:p>
          <a:p>
            <a:pPr marL="0" indent="0">
              <a:spcBef>
                <a:spcPts val="0"/>
              </a:spcBef>
              <a:buNone/>
            </a:pPr>
            <a:r>
              <a:rPr lang="en-US" sz="900" dirty="0"/>
              <a:t>current simulated time: 60 min (max: 64800 min)</a:t>
            </a:r>
          </a:p>
          <a:p>
            <a:pPr marL="0" indent="0">
              <a:spcBef>
                <a:spcPts val="0"/>
              </a:spcBef>
              <a:buNone/>
            </a:pPr>
            <a:r>
              <a:rPr lang="en-US" sz="900" dirty="0"/>
              <a:t>total agents: 896</a:t>
            </a:r>
          </a:p>
          <a:p>
            <a:pPr marL="0" indent="0">
              <a:spcBef>
                <a:spcPts val="0"/>
              </a:spcBef>
              <a:buNone/>
            </a:pPr>
            <a:r>
              <a:rPr lang="en-US" sz="900" dirty="0"/>
              <a:t>interval wall time: 0 days, 0 hours, 0 minutes, and 1.89867 seconds </a:t>
            </a:r>
          </a:p>
          <a:p>
            <a:pPr marL="0" indent="0">
              <a:spcBef>
                <a:spcPts val="0"/>
              </a:spcBef>
              <a:buNone/>
            </a:pPr>
            <a:r>
              <a:rPr lang="en-US" sz="900" dirty="0"/>
              <a:t>total wall time: 0 days, 0 hours, 0 minutes, and 1.8987 seconds</a:t>
            </a:r>
          </a:p>
          <a:p>
            <a:pPr marL="0" indent="0">
              <a:spcBef>
                <a:spcPts val="0"/>
              </a:spcBef>
              <a:buNone/>
            </a:pPr>
            <a:endParaRPr lang="en-US" sz="1100" dirty="0"/>
          </a:p>
        </p:txBody>
      </p:sp>
    </p:spTree>
    <p:extLst>
      <p:ext uri="{BB962C8B-B14F-4D97-AF65-F5344CB8AC3E}">
        <p14:creationId xmlns:p14="http://schemas.microsoft.com/office/powerpoint/2010/main" val="19197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(4)</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a:p>
            <a:pPr marL="0" indent="0">
              <a:spcBef>
                <a:spcPts val="0"/>
              </a:spcBef>
              <a:buNone/>
            </a:pPr>
            <a:r>
              <a:rPr lang="en-US" sz="1100" dirty="0"/>
              <a:t>You can press “control-c” to cancel the simulation and then type: </a:t>
            </a:r>
            <a:r>
              <a:rPr lang="en-US" sz="1200" b="1" dirty="0">
                <a:cs typeface="Courier New" panose="02070309020205020404" pitchFamily="49" charset="0"/>
              </a:rPr>
              <a:t>ls output  </a:t>
            </a:r>
            <a:r>
              <a:rPr lang="en-US" sz="1100" dirty="0">
                <a:cs typeface="Courier New" panose="02070309020205020404" pitchFamily="49" charset="0"/>
              </a:rPr>
              <a:t># list</a:t>
            </a:r>
            <a:r>
              <a:rPr lang="en-US" sz="1100" dirty="0"/>
              <a:t> files created in the /output directory</a:t>
            </a:r>
          </a:p>
          <a:p>
            <a:pPr marL="0" indent="0">
              <a:spcBef>
                <a:spcPts val="0"/>
              </a:spcBef>
              <a:buNone/>
            </a:pPr>
            <a:endParaRPr lang="en-US" sz="1100" dirty="0"/>
          </a:p>
          <a:p>
            <a:pPr marL="0" indent="0">
              <a:spcBef>
                <a:spcPts val="0"/>
              </a:spcBef>
              <a:buNone/>
            </a:pPr>
            <a:endParaRPr lang="en-US" sz="1100" dirty="0"/>
          </a:p>
        </p:txBody>
      </p:sp>
      <p:pic>
        <p:nvPicPr>
          <p:cNvPr id="8" name="Picture 7" descr="Graphical user interface, text, application&#10;&#10;Description automatically generated">
            <a:extLst>
              <a:ext uri="{FF2B5EF4-FFF2-40B4-BE49-F238E27FC236}">
                <a16:creationId xmlns:a16="http://schemas.microsoft.com/office/drawing/2014/main" id="{918F3714-AE5F-9344-A327-983C26484417}"/>
              </a:ext>
            </a:extLst>
          </p:cNvPr>
          <p:cNvPicPr>
            <a:picLocks noChangeAspect="1"/>
          </p:cNvPicPr>
          <p:nvPr/>
        </p:nvPicPr>
        <p:blipFill>
          <a:blip r:embed="rId2"/>
          <a:stretch>
            <a:fillRect/>
          </a:stretch>
        </p:blipFill>
        <p:spPr>
          <a:xfrm>
            <a:off x="201336" y="2105351"/>
            <a:ext cx="6953719" cy="1168692"/>
          </a:xfrm>
          <a:prstGeom prst="rect">
            <a:avLst/>
          </a:prstGeom>
        </p:spPr>
      </p:pic>
    </p:spTree>
    <p:extLst>
      <p:ext uri="{BB962C8B-B14F-4D97-AF65-F5344CB8AC3E}">
        <p14:creationId xmlns:p14="http://schemas.microsoft.com/office/powerpoint/2010/main" val="27144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(5)</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endParaRPr lang="en-US" sz="1100" dirty="0"/>
          </a:p>
        </p:txBody>
      </p:sp>
      <p:sp>
        <p:nvSpPr>
          <p:cNvPr id="4" name="TextBox 3">
            <a:extLst>
              <a:ext uri="{FF2B5EF4-FFF2-40B4-BE49-F238E27FC236}">
                <a16:creationId xmlns:a16="http://schemas.microsoft.com/office/drawing/2014/main" id="{3BB947B0-67E9-9044-8278-B90FA314C018}"/>
              </a:ext>
            </a:extLst>
          </p:cNvPr>
          <p:cNvSpPr txBox="1"/>
          <p:nvPr/>
        </p:nvSpPr>
        <p:spPr>
          <a:xfrm>
            <a:off x="4941115" y="1129984"/>
            <a:ext cx="3359167" cy="1200329"/>
          </a:xfrm>
          <a:prstGeom prst="rect">
            <a:avLst/>
          </a:prstGeom>
          <a:noFill/>
        </p:spPr>
        <p:txBody>
          <a:bodyPr wrap="square" lIns="0" tIns="0" rIns="0" bIns="0" rtlCol="0">
            <a:spAutoFit/>
          </a:bodyPr>
          <a:lstStyle/>
          <a:p>
            <a:r>
              <a:rPr lang="en-US" dirty="0"/>
              <a:t>To easily visualize the cells at a particular output interval, you can simply open one of the .</a:t>
            </a:r>
            <a:r>
              <a:rPr lang="en-US" dirty="0" err="1"/>
              <a:t>svg</a:t>
            </a:r>
            <a:r>
              <a:rPr lang="en-US" dirty="0"/>
              <a:t> files in your Web browser. Beware that it will be rather large, but you can use the scrollbars to find the heterogeneous tumor of cells at the center of the domain.</a:t>
            </a:r>
          </a:p>
        </p:txBody>
      </p:sp>
      <p:pic>
        <p:nvPicPr>
          <p:cNvPr id="7" name="Picture 6" descr="A picture containing graphical user interface&#10;&#10;Description automatically generated">
            <a:extLst>
              <a:ext uri="{FF2B5EF4-FFF2-40B4-BE49-F238E27FC236}">
                <a16:creationId xmlns:a16="http://schemas.microsoft.com/office/drawing/2014/main" id="{E0B5D4FA-C6EA-D444-9284-9A11A9CFDF60}"/>
              </a:ext>
            </a:extLst>
          </p:cNvPr>
          <p:cNvPicPr>
            <a:picLocks noChangeAspect="1"/>
          </p:cNvPicPr>
          <p:nvPr/>
        </p:nvPicPr>
        <p:blipFill>
          <a:blip r:embed="rId2"/>
          <a:stretch>
            <a:fillRect/>
          </a:stretch>
        </p:blipFill>
        <p:spPr>
          <a:xfrm>
            <a:off x="441046" y="751756"/>
            <a:ext cx="4138946" cy="3259917"/>
          </a:xfrm>
          <a:prstGeom prst="rect">
            <a:avLst/>
          </a:prstGeom>
        </p:spPr>
      </p:pic>
      <p:sp>
        <p:nvSpPr>
          <p:cNvPr id="9" name="Rectangle 8">
            <a:extLst>
              <a:ext uri="{FF2B5EF4-FFF2-40B4-BE49-F238E27FC236}">
                <a16:creationId xmlns:a16="http://schemas.microsoft.com/office/drawing/2014/main" id="{72F675A4-8C23-DC4E-8303-3BF19C263E74}"/>
              </a:ext>
            </a:extLst>
          </p:cNvPr>
          <p:cNvSpPr/>
          <p:nvPr/>
        </p:nvSpPr>
        <p:spPr>
          <a:xfrm>
            <a:off x="768610" y="935875"/>
            <a:ext cx="2311941" cy="1028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94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805424" y="824691"/>
            <a:ext cx="8187655" cy="3494117"/>
          </a:xfrm>
        </p:spPr>
        <p:txBody>
          <a:bodyPr>
            <a:normAutofit/>
          </a:bodyPr>
          <a:lstStyle/>
          <a:p>
            <a:r>
              <a:rPr lang="en-US" sz="1400" dirty="0">
                <a:solidFill>
                  <a:schemeClr val="tx1">
                    <a:alpha val="20000"/>
                  </a:schemeClr>
                </a:solidFill>
              </a:rPr>
              <a:t>Apple Intel CPU vs. Silicon (M1) CPU</a:t>
            </a:r>
          </a:p>
          <a:p>
            <a:pPr lvl="2"/>
            <a:r>
              <a:rPr lang="en-US" sz="1400" dirty="0">
                <a:solidFill>
                  <a:schemeClr val="tx1">
                    <a:alpha val="20000"/>
                  </a:schemeClr>
                </a:solidFill>
              </a:rPr>
              <a:t> You may experience some problems with our setup instructions if you have the newer Apple Silicon CPU. If so, please contact us (see Support page at end).</a:t>
            </a:r>
          </a:p>
          <a:p>
            <a:r>
              <a:rPr lang="en-US" sz="1400" dirty="0">
                <a:solidFill>
                  <a:schemeClr val="tx1">
                    <a:alpha val="20000"/>
                  </a:schemeClr>
                </a:solidFill>
              </a:rPr>
              <a:t>OpenMP-enabled g++ (using Homebrew)</a:t>
            </a:r>
          </a:p>
          <a:p>
            <a:r>
              <a:rPr lang="en-US" sz="1400" dirty="0">
                <a:solidFill>
                  <a:schemeClr val="tx1">
                    <a:alpha val="20000"/>
                  </a:schemeClr>
                </a:solidFill>
              </a:rPr>
              <a:t>Test building the default model (“heterogeneity”)</a:t>
            </a:r>
          </a:p>
          <a:p>
            <a:r>
              <a:rPr lang="en-US" sz="1400" dirty="0"/>
              <a:t>Python 3 (using Anaconda distribution)</a:t>
            </a:r>
          </a:p>
          <a:p>
            <a:r>
              <a:rPr lang="en-US" sz="1400" dirty="0">
                <a:solidFill>
                  <a:schemeClr val="tx1">
                    <a:alpha val="20000"/>
                  </a:schemeClr>
                </a:solidFill>
              </a:rPr>
              <a:t>Test building an intracellular model</a:t>
            </a:r>
          </a:p>
          <a:p>
            <a:r>
              <a:rPr lang="en-US" sz="1400" dirty="0" err="1">
                <a:solidFill>
                  <a:schemeClr val="tx1">
                    <a:alpha val="20000"/>
                  </a:schemeClr>
                </a:solidFill>
              </a:rPr>
              <a:t>ImageMagick</a:t>
            </a:r>
            <a:endParaRPr lang="en-US" sz="1400" dirty="0">
              <a:solidFill>
                <a:schemeClr val="tx1">
                  <a:alpha val="20000"/>
                </a:schemeClr>
              </a:solidFill>
            </a:endParaRPr>
          </a:p>
          <a:p>
            <a:r>
              <a:rPr lang="en-US" sz="1400" dirty="0">
                <a:solidFill>
                  <a:schemeClr val="tx1">
                    <a:alpha val="20000"/>
                  </a:schemeClr>
                </a:solidFill>
              </a:rPr>
              <a:t>PhysiCell Model Builder</a:t>
            </a:r>
          </a:p>
          <a:p>
            <a:r>
              <a:rPr lang="en-US" sz="1400" dirty="0">
                <a:solidFill>
                  <a:schemeClr val="tx1">
                    <a:alpha val="20000"/>
                  </a:schemeClr>
                </a:solidFill>
              </a:rPr>
              <a:t>Git (optional)</a:t>
            </a:r>
          </a:p>
        </p:txBody>
      </p:sp>
    </p:spTree>
    <p:extLst>
      <p:ext uri="{BB962C8B-B14F-4D97-AF65-F5344CB8AC3E}">
        <p14:creationId xmlns:p14="http://schemas.microsoft.com/office/powerpoint/2010/main" val="28744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B604-B800-4242-AFEE-6153616C567B}"/>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5C8CBC2B-1D6C-4641-B0CF-0B5D17D8EA53}"/>
              </a:ext>
            </a:extLst>
          </p:cNvPr>
          <p:cNvSpPr>
            <a:spLocks noGrp="1"/>
          </p:cNvSpPr>
          <p:nvPr>
            <p:ph idx="1"/>
          </p:nvPr>
        </p:nvSpPr>
        <p:spPr>
          <a:xfrm>
            <a:off x="585926" y="751756"/>
            <a:ext cx="8558074" cy="3749040"/>
          </a:xfrm>
        </p:spPr>
        <p:txBody>
          <a:bodyPr/>
          <a:lstStyle/>
          <a:p>
            <a:pPr marL="0" indent="0">
              <a:buNone/>
            </a:pPr>
            <a:r>
              <a:rPr lang="en-US" dirty="0"/>
              <a:t>Python is a requirement for certain aspects of PhysiCell: </a:t>
            </a:r>
          </a:p>
          <a:p>
            <a:r>
              <a:rPr lang="en-US" dirty="0"/>
              <a:t>It is needed to install certain libraries for the intracellular models.</a:t>
            </a:r>
          </a:p>
          <a:p>
            <a:r>
              <a:rPr lang="en-US" dirty="0"/>
              <a:t>It can be used for visualization and data analysis scripts.</a:t>
            </a:r>
          </a:p>
          <a:p>
            <a:r>
              <a:rPr lang="en-US" dirty="0"/>
              <a:t>It is used for </a:t>
            </a:r>
            <a:r>
              <a:rPr lang="en-US" dirty="0" err="1"/>
              <a:t>Jupyter</a:t>
            </a:r>
            <a:r>
              <a:rPr lang="en-US" dirty="0"/>
              <a:t> notebook apps of PhysiCell models.</a:t>
            </a:r>
          </a:p>
          <a:p>
            <a:r>
              <a:rPr lang="en-US" dirty="0"/>
              <a:t>It can be used for parameter explorations of models.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24339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3A9A-8AEE-9041-AA51-4F243AA8BDD3}"/>
              </a:ext>
            </a:extLst>
          </p:cNvPr>
          <p:cNvSpPr>
            <a:spLocks noGrp="1"/>
          </p:cNvSpPr>
          <p:nvPr>
            <p:ph type="title"/>
          </p:nvPr>
        </p:nvSpPr>
        <p:spPr/>
        <p:txBody>
          <a:bodyPr/>
          <a:lstStyle/>
          <a:p>
            <a:r>
              <a:rPr lang="en-US" dirty="0"/>
              <a:t>Python 3 (not Python 2)</a:t>
            </a:r>
          </a:p>
        </p:txBody>
      </p:sp>
      <p:sp>
        <p:nvSpPr>
          <p:cNvPr id="3" name="Content Placeholder 2">
            <a:extLst>
              <a:ext uri="{FF2B5EF4-FFF2-40B4-BE49-F238E27FC236}">
                <a16:creationId xmlns:a16="http://schemas.microsoft.com/office/drawing/2014/main" id="{6D31AFCF-8D91-AA45-BA32-291BBAAB98B4}"/>
              </a:ext>
            </a:extLst>
          </p:cNvPr>
          <p:cNvSpPr>
            <a:spLocks noGrp="1"/>
          </p:cNvSpPr>
          <p:nvPr>
            <p:ph idx="1"/>
          </p:nvPr>
        </p:nvSpPr>
        <p:spPr>
          <a:xfrm>
            <a:off x="204186" y="751756"/>
            <a:ext cx="8939814" cy="3749040"/>
          </a:xfrm>
        </p:spPr>
        <p:txBody>
          <a:bodyPr/>
          <a:lstStyle/>
          <a:p>
            <a:r>
              <a:rPr lang="en-US" dirty="0"/>
              <a:t>Note that your Mac probably has a Python 2 installed, by default:</a:t>
            </a:r>
          </a:p>
          <a:p>
            <a:pPr marL="0" indent="0">
              <a:spcBef>
                <a:spcPts val="0"/>
              </a:spcBef>
              <a:buNone/>
            </a:pPr>
            <a:endParaRPr lang="en-US" sz="1200" dirty="0"/>
          </a:p>
          <a:p>
            <a:pPr marL="0" indent="0">
              <a:spcBef>
                <a:spcPts val="0"/>
              </a:spcBef>
              <a:buNone/>
            </a:pPr>
            <a:r>
              <a:rPr lang="en-US" sz="1400" dirty="0"/>
              <a:t>~$ </a:t>
            </a:r>
            <a:r>
              <a:rPr lang="en-US" sz="1400" b="1" dirty="0"/>
              <a:t>which python</a:t>
            </a:r>
          </a:p>
          <a:p>
            <a:pPr marL="0" indent="0">
              <a:spcBef>
                <a:spcPts val="0"/>
              </a:spcBef>
              <a:buNone/>
            </a:pPr>
            <a:r>
              <a:rPr lang="en-US" sz="1400" dirty="0"/>
              <a:t>/</a:t>
            </a:r>
            <a:r>
              <a:rPr lang="en-US" sz="1400" dirty="0" err="1"/>
              <a:t>usr</a:t>
            </a:r>
            <a:r>
              <a:rPr lang="en-US" sz="1400" dirty="0"/>
              <a:t>/bin/python</a:t>
            </a:r>
          </a:p>
          <a:p>
            <a:pPr marL="0" indent="0">
              <a:spcBef>
                <a:spcPts val="0"/>
              </a:spcBef>
              <a:buNone/>
            </a:pPr>
            <a:endParaRPr lang="en-US" sz="1400" dirty="0"/>
          </a:p>
          <a:p>
            <a:pPr marL="0" indent="0">
              <a:spcBef>
                <a:spcPts val="0"/>
              </a:spcBef>
              <a:buNone/>
            </a:pPr>
            <a:r>
              <a:rPr lang="en-US" sz="1400" dirty="0"/>
              <a:t>~$ </a:t>
            </a:r>
            <a:r>
              <a:rPr lang="en-US" sz="1400" b="1" dirty="0"/>
              <a:t>python</a:t>
            </a:r>
          </a:p>
          <a:p>
            <a:pPr marL="0" indent="0">
              <a:spcBef>
                <a:spcPts val="0"/>
              </a:spcBef>
              <a:buNone/>
            </a:pPr>
            <a:r>
              <a:rPr lang="en-US" sz="1400" dirty="0"/>
              <a:t>Python 2.7.16 (default, Jan 27 2020, 04:46:15) </a:t>
            </a:r>
          </a:p>
          <a:p>
            <a:pPr marL="0" indent="0">
              <a:spcBef>
                <a:spcPts val="0"/>
              </a:spcBef>
              <a:buNone/>
            </a:pPr>
            <a:r>
              <a:rPr lang="en-US" sz="1400" dirty="0"/>
              <a:t>[GCC 4.2.1 Compatible Apple LLVM 10.0.1 (clang-1001.0.37.14)] on </a:t>
            </a:r>
            <a:r>
              <a:rPr lang="en-US" sz="1400" dirty="0" err="1"/>
              <a:t>darwin</a:t>
            </a:r>
            <a:endParaRPr lang="en-US" sz="1400" dirty="0"/>
          </a:p>
          <a:p>
            <a:pPr marL="0" indent="0">
              <a:spcBef>
                <a:spcPts val="0"/>
              </a:spcBef>
              <a:buNone/>
            </a:pPr>
            <a:r>
              <a:rPr lang="en-US" sz="1400" dirty="0"/>
              <a:t>Type "help", "copyright", "credits" or "license" for more information.</a:t>
            </a:r>
          </a:p>
          <a:p>
            <a:pPr marL="0" indent="0">
              <a:spcBef>
                <a:spcPts val="0"/>
              </a:spcBef>
              <a:buNone/>
            </a:pPr>
            <a:r>
              <a:rPr lang="en-US" sz="1400" dirty="0"/>
              <a:t>&gt;&gt;&gt; </a:t>
            </a:r>
          </a:p>
          <a:p>
            <a:r>
              <a:rPr lang="en-US" dirty="0"/>
              <a:t>We want Python 3. (And even if the newer Macs come bundled with Python 3, it will not contain all the modules that we want).</a:t>
            </a:r>
          </a:p>
        </p:txBody>
      </p:sp>
    </p:spTree>
    <p:extLst>
      <p:ext uri="{BB962C8B-B14F-4D97-AF65-F5344CB8AC3E}">
        <p14:creationId xmlns:p14="http://schemas.microsoft.com/office/powerpoint/2010/main" val="4102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p:txBody>
          <a:bodyPr/>
          <a:lstStyle/>
          <a:p>
            <a:r>
              <a:rPr lang="en-US" dirty="0"/>
              <a:t>Download a (free) Python distribution that comes bundled with lots of useful modules that are not in the standard Python library.</a:t>
            </a:r>
          </a:p>
          <a:p>
            <a:r>
              <a:rPr lang="en-US" dirty="0">
                <a:hlinkClick r:id="rId2"/>
              </a:rPr>
              <a:t>https://www.anaconda.com/products/individual#Downloads</a:t>
            </a:r>
            <a:r>
              <a:rPr lang="en-US" dirty="0"/>
              <a:t> </a:t>
            </a:r>
          </a:p>
          <a:p>
            <a:r>
              <a:rPr lang="en-US" dirty="0">
                <a:hlinkClick r:id="rId3"/>
              </a:rPr>
              <a:t>https://docs.anaconda.com/anaconda/install/mac-os/</a:t>
            </a:r>
            <a:r>
              <a:rPr lang="en-US" dirty="0"/>
              <a:t> </a:t>
            </a:r>
          </a:p>
          <a:p>
            <a:r>
              <a:rPr lang="en-US" dirty="0"/>
              <a:t>We illustrate using the “64-Bit Command Line Installer”</a:t>
            </a:r>
          </a:p>
          <a:p>
            <a:pPr marL="0" indent="0">
              <a:buNone/>
            </a:pPr>
            <a:r>
              <a:rPr lang="en-US" sz="1100" dirty="0"/>
              <a:t>~/Downloads$ </a:t>
            </a:r>
            <a:r>
              <a:rPr lang="en-US" sz="1100" b="1" dirty="0"/>
              <a:t>/bin/bash Anaconda3-2021.05-MacOSX-x86_64.sh </a:t>
            </a:r>
          </a:p>
          <a:p>
            <a:pPr marL="0" indent="0">
              <a:spcBef>
                <a:spcPts val="0"/>
              </a:spcBef>
              <a:buNone/>
            </a:pPr>
            <a:endParaRPr lang="en-US" sz="1100" dirty="0"/>
          </a:p>
          <a:p>
            <a:pPr marL="0" indent="0">
              <a:spcBef>
                <a:spcPts val="0"/>
              </a:spcBef>
              <a:buNone/>
            </a:pPr>
            <a:r>
              <a:rPr lang="en-US" sz="1100" dirty="0"/>
              <a:t>Welcome to Anaconda3 2021.05</a:t>
            </a:r>
          </a:p>
          <a:p>
            <a:pPr marL="0" indent="0">
              <a:spcBef>
                <a:spcPts val="0"/>
              </a:spcBef>
              <a:buNone/>
            </a:pPr>
            <a:endParaRPr lang="en-US" sz="1100" dirty="0"/>
          </a:p>
          <a:p>
            <a:pPr marL="0" indent="0">
              <a:spcBef>
                <a:spcPts val="0"/>
              </a:spcBef>
              <a:buNone/>
            </a:pPr>
            <a:r>
              <a:rPr lang="en-US" sz="1100" dirty="0"/>
              <a:t>In order to continue the installation process, please review the license</a:t>
            </a:r>
          </a:p>
          <a:p>
            <a:pPr marL="0" indent="0">
              <a:spcBef>
                <a:spcPts val="0"/>
              </a:spcBef>
              <a:buNone/>
            </a:pPr>
            <a:r>
              <a:rPr lang="en-US" sz="1100" dirty="0"/>
              <a:t>agreement.</a:t>
            </a:r>
          </a:p>
          <a:p>
            <a:pPr marL="0" indent="0">
              <a:spcBef>
                <a:spcPts val="0"/>
              </a:spcBef>
              <a:buNone/>
            </a:pPr>
            <a:r>
              <a:rPr lang="en-US" sz="1100" dirty="0"/>
              <a:t>Please, press ENTER to continue</a:t>
            </a:r>
          </a:p>
          <a:p>
            <a:pPr marL="0" indent="0">
              <a:spcBef>
                <a:spcPts val="0"/>
              </a:spcBef>
              <a:buNone/>
            </a:pPr>
            <a:r>
              <a:rPr lang="en-US" sz="1100" dirty="0"/>
              <a:t>&gt;&gt;&gt; </a:t>
            </a:r>
          </a:p>
          <a:p>
            <a:pPr marL="0" indent="0">
              <a:buNone/>
            </a:pPr>
            <a:endParaRPr lang="en-US" dirty="0"/>
          </a:p>
        </p:txBody>
      </p:sp>
    </p:spTree>
    <p:extLst>
      <p:ext uri="{BB962C8B-B14F-4D97-AF65-F5344CB8AC3E}">
        <p14:creationId xmlns:p14="http://schemas.microsoft.com/office/powerpoint/2010/main" val="71985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lstStyle/>
          <a:p>
            <a:pPr marL="0" indent="0">
              <a:spcBef>
                <a:spcPts val="0"/>
              </a:spcBef>
              <a:buNone/>
            </a:pPr>
            <a:r>
              <a:rPr lang="en-US" sz="1200" dirty="0"/>
              <a:t>Please, press ENTER to continue</a:t>
            </a:r>
          </a:p>
          <a:p>
            <a:pPr marL="0" indent="0">
              <a:spcBef>
                <a:spcPts val="0"/>
              </a:spcBef>
              <a:buNone/>
            </a:pPr>
            <a:r>
              <a:rPr lang="en-US" sz="1200" dirty="0"/>
              <a:t>&gt;&gt;&gt; </a:t>
            </a:r>
          </a:p>
          <a:p>
            <a:pPr marL="0" indent="0">
              <a:buNone/>
            </a:pPr>
            <a:r>
              <a:rPr lang="en-US" sz="1200" dirty="0"/>
              <a:t>... (keep pressing ‘enter’)...</a:t>
            </a:r>
          </a:p>
          <a:p>
            <a:pPr marL="0" indent="0">
              <a:spcBef>
                <a:spcPts val="0"/>
              </a:spcBef>
              <a:buNone/>
            </a:pPr>
            <a:r>
              <a:rPr lang="en-US" sz="1200" dirty="0"/>
              <a:t>Do you accept the license terms? [</a:t>
            </a:r>
            <a:r>
              <a:rPr lang="en-US" sz="1200" dirty="0" err="1"/>
              <a:t>yes|no</a:t>
            </a:r>
            <a:r>
              <a:rPr lang="en-US" sz="1200" dirty="0"/>
              <a:t>]</a:t>
            </a:r>
          </a:p>
          <a:p>
            <a:pPr marL="0" indent="0">
              <a:spcBef>
                <a:spcPts val="0"/>
              </a:spcBef>
              <a:buNone/>
            </a:pPr>
            <a:r>
              <a:rPr lang="en-US" sz="1200" dirty="0"/>
              <a:t>[no] &gt;&gt;&gt; </a:t>
            </a:r>
            <a:r>
              <a:rPr lang="en-US" sz="1200" b="1" dirty="0"/>
              <a:t>yes</a:t>
            </a:r>
          </a:p>
          <a:p>
            <a:pPr marL="0" indent="0">
              <a:spcBef>
                <a:spcPts val="0"/>
              </a:spcBef>
              <a:buNone/>
            </a:pPr>
            <a:r>
              <a:rPr lang="en-US" sz="1100" dirty="0"/>
              <a:t>Anaconda3 will now be installed into this location:</a:t>
            </a:r>
          </a:p>
          <a:p>
            <a:pPr marL="0" indent="0">
              <a:spcBef>
                <a:spcPts val="0"/>
              </a:spcBef>
              <a:buNone/>
            </a:pPr>
            <a:r>
              <a:rPr lang="en-US" sz="1100" dirty="0"/>
              <a:t>/Users/</a:t>
            </a:r>
            <a:r>
              <a:rPr lang="en-US" sz="1100" dirty="0" err="1"/>
              <a:t>heiland</a:t>
            </a:r>
            <a:r>
              <a:rPr lang="en-US" sz="1100" dirty="0"/>
              <a:t>/anaconda3</a:t>
            </a:r>
            <a:br>
              <a:rPr lang="en-US" sz="1100" dirty="0"/>
            </a:br>
            <a:endParaRPr lang="en-US" sz="1100" dirty="0"/>
          </a:p>
          <a:p>
            <a:pPr marL="0" indent="0">
              <a:spcBef>
                <a:spcPts val="0"/>
              </a:spcBef>
              <a:buNone/>
            </a:pPr>
            <a:r>
              <a:rPr lang="en-US" sz="1100" dirty="0"/>
              <a:t>  - Press ENTER to confirm the location</a:t>
            </a:r>
          </a:p>
          <a:p>
            <a:pPr marL="0" indent="0">
              <a:spcBef>
                <a:spcPts val="0"/>
              </a:spcBef>
              <a:buNone/>
            </a:pPr>
            <a:r>
              <a:rPr lang="en-US" sz="1100" dirty="0"/>
              <a:t>  - Press CTRL-C to abort the installation</a:t>
            </a:r>
          </a:p>
          <a:p>
            <a:pPr marL="0" indent="0">
              <a:spcBef>
                <a:spcPts val="0"/>
              </a:spcBef>
              <a:buNone/>
            </a:pPr>
            <a:r>
              <a:rPr lang="en-US" sz="1100" dirty="0"/>
              <a:t>  - Or specify a different location below</a:t>
            </a:r>
            <a:br>
              <a:rPr lang="en-US" sz="1100" dirty="0"/>
            </a:br>
            <a:endParaRPr lang="en-US" sz="1100" dirty="0"/>
          </a:p>
          <a:p>
            <a:pPr marL="0" indent="0">
              <a:spcBef>
                <a:spcPts val="0"/>
              </a:spcBef>
              <a:buNone/>
            </a:pPr>
            <a:r>
              <a:rPr lang="en-US" sz="1100" dirty="0"/>
              <a:t>[/Users/</a:t>
            </a:r>
            <a:r>
              <a:rPr lang="en-US" sz="1100" dirty="0" err="1"/>
              <a:t>heiland</a:t>
            </a:r>
            <a:r>
              <a:rPr lang="en-US" sz="1100" dirty="0"/>
              <a:t>/anaconda3] &gt;&gt;&gt;    (just press Enter to confirm the default location, then wait a few mins for installation...)</a:t>
            </a:r>
          </a:p>
          <a:p>
            <a:pPr marL="0" indent="0">
              <a:spcBef>
                <a:spcPts val="0"/>
              </a:spcBef>
              <a:buNone/>
            </a:pPr>
            <a:r>
              <a:rPr lang="en-US" sz="1100" dirty="0"/>
              <a:t>PREFIX=/Users/</a:t>
            </a:r>
            <a:r>
              <a:rPr lang="en-US" sz="1100" dirty="0" err="1"/>
              <a:t>heiland</a:t>
            </a:r>
            <a:r>
              <a:rPr lang="en-US" sz="1100" dirty="0"/>
              <a:t>/anaconda3</a:t>
            </a:r>
          </a:p>
          <a:p>
            <a:pPr marL="0" indent="0">
              <a:spcBef>
                <a:spcPts val="0"/>
              </a:spcBef>
              <a:buNone/>
            </a:pPr>
            <a:r>
              <a:rPr lang="en-US" sz="1100" dirty="0"/>
              <a:t>Unpacking payload ...</a:t>
            </a:r>
          </a:p>
          <a:p>
            <a:pPr marL="0" indent="0">
              <a:spcBef>
                <a:spcPts val="0"/>
              </a:spcBef>
              <a:buNone/>
            </a:pPr>
            <a:endParaRPr lang="en-US" sz="1100" dirty="0"/>
          </a:p>
          <a:p>
            <a:pPr marL="0" indent="0">
              <a:buNone/>
            </a:pPr>
            <a:endParaRPr lang="en-US" dirty="0"/>
          </a:p>
        </p:txBody>
      </p:sp>
    </p:spTree>
    <p:extLst>
      <p:ext uri="{BB962C8B-B14F-4D97-AF65-F5344CB8AC3E}">
        <p14:creationId xmlns:p14="http://schemas.microsoft.com/office/powerpoint/2010/main" val="1379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rmAutofit/>
          </a:bodyPr>
          <a:lstStyle/>
          <a:p>
            <a:pPr marL="0" indent="0">
              <a:spcBef>
                <a:spcPts val="0"/>
              </a:spcBef>
              <a:buNone/>
            </a:pPr>
            <a:r>
              <a:rPr lang="en-US" sz="1100" dirty="0"/>
              <a:t>...</a:t>
            </a:r>
          </a:p>
          <a:p>
            <a:pPr marL="0" indent="0">
              <a:spcBef>
                <a:spcPts val="0"/>
              </a:spcBef>
              <a:buNone/>
            </a:pPr>
            <a:endParaRPr lang="en-US" sz="1100" dirty="0"/>
          </a:p>
          <a:p>
            <a:pPr marL="0" indent="0">
              <a:spcBef>
                <a:spcPts val="0"/>
              </a:spcBef>
              <a:buNone/>
            </a:pPr>
            <a:r>
              <a:rPr lang="en-US" sz="1100" dirty="0"/>
              <a:t>Preparing transaction: done</a:t>
            </a:r>
          </a:p>
          <a:p>
            <a:pPr marL="0" indent="0">
              <a:spcBef>
                <a:spcPts val="0"/>
              </a:spcBef>
              <a:buNone/>
            </a:pPr>
            <a:r>
              <a:rPr lang="en-US" sz="1100" dirty="0"/>
              <a:t>Executing transaction: / </a:t>
            </a:r>
          </a:p>
          <a:p>
            <a:pPr marL="0" indent="0">
              <a:spcBef>
                <a:spcPts val="0"/>
              </a:spcBef>
              <a:buNone/>
            </a:pPr>
            <a:r>
              <a:rPr lang="en-US" sz="1100" dirty="0"/>
              <a:t>done</a:t>
            </a:r>
          </a:p>
          <a:p>
            <a:pPr marL="0" indent="0">
              <a:spcBef>
                <a:spcPts val="0"/>
              </a:spcBef>
              <a:buNone/>
            </a:pPr>
            <a:r>
              <a:rPr lang="en-US" sz="1100" dirty="0"/>
              <a:t>installation finished.</a:t>
            </a:r>
          </a:p>
          <a:p>
            <a:pPr marL="0" indent="0">
              <a:spcBef>
                <a:spcPts val="0"/>
              </a:spcBef>
              <a:buNone/>
            </a:pPr>
            <a:r>
              <a:rPr lang="en-US" sz="1100" dirty="0">
                <a:highlight>
                  <a:srgbClr val="FFFF00"/>
                </a:highlight>
              </a:rPr>
              <a:t>WARNING</a:t>
            </a:r>
            <a:r>
              <a:rPr lang="en-US" sz="1100" dirty="0"/>
              <a:t>:</a:t>
            </a:r>
          </a:p>
          <a:p>
            <a:pPr marL="0" indent="0">
              <a:spcBef>
                <a:spcPts val="0"/>
              </a:spcBef>
              <a:buNone/>
            </a:pPr>
            <a:r>
              <a:rPr lang="en-US" sz="1100" dirty="0"/>
              <a:t>    You currently have a PYTHONPATH environment variable set. This may cause</a:t>
            </a:r>
          </a:p>
          <a:p>
            <a:pPr marL="0" indent="0">
              <a:spcBef>
                <a:spcPts val="0"/>
              </a:spcBef>
              <a:buNone/>
            </a:pPr>
            <a:r>
              <a:rPr lang="en-US" sz="1100" dirty="0"/>
              <a:t>    unexpected behavior when running the Python interpreter in Anaconda3.</a:t>
            </a:r>
          </a:p>
          <a:p>
            <a:pPr marL="0" indent="0">
              <a:spcBef>
                <a:spcPts val="0"/>
              </a:spcBef>
              <a:buNone/>
            </a:pPr>
            <a:r>
              <a:rPr lang="en-US" sz="1100" dirty="0"/>
              <a:t>    For best results, please verify that your PYTHONPATH only points to</a:t>
            </a:r>
          </a:p>
          <a:p>
            <a:pPr marL="0" indent="0">
              <a:spcBef>
                <a:spcPts val="0"/>
              </a:spcBef>
              <a:buNone/>
            </a:pPr>
            <a:r>
              <a:rPr lang="en-US" sz="1100" dirty="0"/>
              <a:t>    directories of packages that are compatible with the Python interpreter</a:t>
            </a:r>
          </a:p>
          <a:p>
            <a:pPr marL="0" indent="0">
              <a:spcBef>
                <a:spcPts val="0"/>
              </a:spcBef>
              <a:buNone/>
            </a:pPr>
            <a:r>
              <a:rPr lang="en-US" sz="1100" dirty="0"/>
              <a:t>    in Anaconda3: /Users/</a:t>
            </a:r>
            <a:r>
              <a:rPr lang="en-US" sz="1100" dirty="0" err="1"/>
              <a:t>heiland</a:t>
            </a:r>
            <a:r>
              <a:rPr lang="en-US" sz="1100" dirty="0"/>
              <a:t>/anaconda3</a:t>
            </a:r>
          </a:p>
          <a:p>
            <a:pPr marL="0" indent="0">
              <a:spcBef>
                <a:spcPts val="0"/>
              </a:spcBef>
              <a:buNone/>
            </a:pPr>
            <a:r>
              <a:rPr lang="en-US" sz="1100" dirty="0"/>
              <a:t>Do you wish the installer to initialize Anaconda3</a:t>
            </a:r>
          </a:p>
          <a:p>
            <a:pPr marL="0" indent="0">
              <a:spcBef>
                <a:spcPts val="0"/>
              </a:spcBef>
              <a:buNone/>
            </a:pPr>
            <a:r>
              <a:rPr lang="en-US" sz="1100" dirty="0"/>
              <a:t>by running </a:t>
            </a:r>
            <a:r>
              <a:rPr lang="en-US" sz="1100" dirty="0" err="1"/>
              <a:t>conda</a:t>
            </a:r>
            <a:r>
              <a:rPr lang="en-US" sz="1100" dirty="0"/>
              <a:t> </a:t>
            </a:r>
            <a:r>
              <a:rPr lang="en-US" sz="1100" dirty="0" err="1"/>
              <a:t>init</a:t>
            </a:r>
            <a:r>
              <a:rPr lang="en-US" sz="1100" dirty="0"/>
              <a:t>? [</a:t>
            </a:r>
            <a:r>
              <a:rPr lang="en-US" sz="1100" dirty="0" err="1"/>
              <a:t>yes|no</a:t>
            </a:r>
            <a:r>
              <a:rPr lang="en-US" sz="1100" dirty="0"/>
              <a:t>]</a:t>
            </a:r>
          </a:p>
          <a:p>
            <a:pPr marL="0" indent="0">
              <a:spcBef>
                <a:spcPts val="0"/>
              </a:spcBef>
              <a:buNone/>
            </a:pPr>
            <a:r>
              <a:rPr lang="en-US" sz="1100" dirty="0"/>
              <a:t>[yes] &gt;&gt;&gt;        (just press ‘enter’ to continue)</a:t>
            </a:r>
          </a:p>
          <a:p>
            <a:pPr marL="0" indent="0">
              <a:spcBef>
                <a:spcPts val="0"/>
              </a:spcBef>
              <a:buNone/>
            </a:pPr>
            <a:endParaRPr lang="en-US" sz="1100" dirty="0"/>
          </a:p>
          <a:p>
            <a:pPr marL="0" indent="0">
              <a:spcBef>
                <a:spcPts val="0"/>
              </a:spcBef>
              <a:buNone/>
            </a:pPr>
            <a:endParaRPr lang="en-US" sz="1100" dirty="0"/>
          </a:p>
        </p:txBody>
      </p:sp>
      <p:sp>
        <p:nvSpPr>
          <p:cNvPr id="4" name="TextBox 3">
            <a:extLst>
              <a:ext uri="{FF2B5EF4-FFF2-40B4-BE49-F238E27FC236}">
                <a16:creationId xmlns:a16="http://schemas.microsoft.com/office/drawing/2014/main" id="{3CB69482-AEC3-0C4B-A8E9-94B894A1CABA}"/>
              </a:ext>
            </a:extLst>
          </p:cNvPr>
          <p:cNvSpPr txBox="1"/>
          <p:nvPr/>
        </p:nvSpPr>
        <p:spPr>
          <a:xfrm>
            <a:off x="3782291" y="1277186"/>
            <a:ext cx="2618510" cy="400110"/>
          </a:xfrm>
          <a:prstGeom prst="rect">
            <a:avLst/>
          </a:prstGeom>
          <a:noFill/>
          <a:ln>
            <a:solidFill>
              <a:schemeClr val="tx1"/>
            </a:solidFill>
          </a:ln>
        </p:spPr>
        <p:txBody>
          <a:bodyPr wrap="square" lIns="91440" tIns="0" rIns="91440" bIns="0" rtlCol="0">
            <a:spAutoFit/>
          </a:bodyPr>
          <a:lstStyle/>
          <a:p>
            <a:r>
              <a:rPr lang="en-US" dirty="0"/>
              <a:t>It’s OK if you see this warning. You can disregard it for now.</a:t>
            </a:r>
          </a:p>
        </p:txBody>
      </p:sp>
      <p:cxnSp>
        <p:nvCxnSpPr>
          <p:cNvPr id="5" name="Straight Arrow Connector 4">
            <a:extLst>
              <a:ext uri="{FF2B5EF4-FFF2-40B4-BE49-F238E27FC236}">
                <a16:creationId xmlns:a16="http://schemas.microsoft.com/office/drawing/2014/main" id="{9F6AAAAA-D055-7040-BB48-EBBB19E02F24}"/>
              </a:ext>
            </a:extLst>
          </p:cNvPr>
          <p:cNvCxnSpPr>
            <a:cxnSpLocks/>
          </p:cNvCxnSpPr>
          <p:nvPr/>
        </p:nvCxnSpPr>
        <p:spPr>
          <a:xfrm flipV="1">
            <a:off x="1615736" y="1537855"/>
            <a:ext cx="2111137" cy="308700"/>
          </a:xfrm>
          <a:prstGeom prst="straightConnector1">
            <a:avLst/>
          </a:prstGeom>
          <a:ln w="25400">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56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a:xfrm>
            <a:off x="0" y="18920"/>
            <a:ext cx="9144000" cy="731520"/>
          </a:xfrm>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805424" y="824691"/>
            <a:ext cx="7401027" cy="3494117"/>
          </a:xfrm>
        </p:spPr>
        <p:txBody>
          <a:bodyPr>
            <a:normAutofit/>
          </a:bodyPr>
          <a:lstStyle/>
          <a:p>
            <a:r>
              <a:rPr lang="en-US" sz="1400" dirty="0"/>
              <a:t>Apple Intel CPU vs. Silicon (M1) CPU</a:t>
            </a:r>
          </a:p>
          <a:p>
            <a:pPr lvl="2"/>
            <a:r>
              <a:rPr lang="en-US" sz="1400" dirty="0"/>
              <a:t> You may experience some problems with our setup instructions if you have the newer Apple Silicon CPU. If so, please contact us (see Support page at end).</a:t>
            </a:r>
          </a:p>
          <a:p>
            <a:pPr marL="346075" lvl="2" indent="0">
              <a:buNone/>
            </a:pPr>
            <a:endParaRPr lang="en-US" sz="1400" dirty="0"/>
          </a:p>
          <a:p>
            <a:r>
              <a:rPr lang="en-US" sz="1400" dirty="0"/>
              <a:t>OpenMP-enabled g++ (using Homebrew)</a:t>
            </a:r>
          </a:p>
          <a:p>
            <a:r>
              <a:rPr lang="en-US" sz="1400" dirty="0"/>
              <a:t>Test building the default model (“heterogeneity”)</a:t>
            </a:r>
          </a:p>
          <a:p>
            <a:pPr marL="0" indent="0">
              <a:buNone/>
            </a:pPr>
            <a:endParaRPr lang="en-US" sz="1400" dirty="0"/>
          </a:p>
          <a:p>
            <a:r>
              <a:rPr lang="en-US" sz="1400" dirty="0"/>
              <a:t>Python 3 (using Anaconda distribution)</a:t>
            </a:r>
          </a:p>
          <a:p>
            <a:r>
              <a:rPr lang="en-US" sz="1400" dirty="0"/>
              <a:t>Test building an intracellular model</a:t>
            </a:r>
          </a:p>
          <a:p>
            <a:r>
              <a:rPr lang="en-US" sz="1400" dirty="0" err="1"/>
              <a:t>ImageMagick</a:t>
            </a:r>
            <a:endParaRPr lang="en-US" sz="1400" dirty="0"/>
          </a:p>
          <a:p>
            <a:r>
              <a:rPr lang="en-US" sz="1400" dirty="0"/>
              <a:t>PhysiCell Model Builder</a:t>
            </a:r>
          </a:p>
        </p:txBody>
      </p:sp>
      <p:cxnSp>
        <p:nvCxnSpPr>
          <p:cNvPr id="5" name="Straight Connector 4">
            <a:extLst>
              <a:ext uri="{FF2B5EF4-FFF2-40B4-BE49-F238E27FC236}">
                <a16:creationId xmlns:a16="http://schemas.microsoft.com/office/drawing/2014/main" id="{F142AEC4-24E2-CB46-91FF-47B3EFBC0D86}"/>
              </a:ext>
            </a:extLst>
          </p:cNvPr>
          <p:cNvCxnSpPr/>
          <p:nvPr/>
        </p:nvCxnSpPr>
        <p:spPr>
          <a:xfrm>
            <a:off x="805424" y="2695373"/>
            <a:ext cx="5486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Right Brace 5">
            <a:extLst>
              <a:ext uri="{FF2B5EF4-FFF2-40B4-BE49-F238E27FC236}">
                <a16:creationId xmlns:a16="http://schemas.microsoft.com/office/drawing/2014/main" id="{B7464D4F-16EC-B443-8A08-6F395C1D5B2F}"/>
              </a:ext>
            </a:extLst>
          </p:cNvPr>
          <p:cNvSpPr/>
          <p:nvPr/>
        </p:nvSpPr>
        <p:spPr>
          <a:xfrm>
            <a:off x="5226442" y="1771373"/>
            <a:ext cx="271531" cy="835011"/>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B2F152F-D436-9041-87B4-72B6F449B9EC}"/>
              </a:ext>
            </a:extLst>
          </p:cNvPr>
          <p:cNvSpPr txBox="1"/>
          <p:nvPr/>
        </p:nvSpPr>
        <p:spPr>
          <a:xfrm>
            <a:off x="5527384" y="1942148"/>
            <a:ext cx="929105" cy="505979"/>
          </a:xfrm>
          <a:prstGeom prst="rect">
            <a:avLst/>
          </a:prstGeom>
          <a:noFill/>
        </p:spPr>
        <p:txBody>
          <a:bodyPr wrap="square" lIns="0" tIns="0" rIns="0" bIns="0" rtlCol="0">
            <a:spAutoFit/>
          </a:bodyPr>
          <a:lstStyle/>
          <a:p>
            <a:r>
              <a:rPr lang="en-US" sz="1600" dirty="0"/>
              <a:t>Minimal setup</a:t>
            </a:r>
          </a:p>
        </p:txBody>
      </p:sp>
      <p:sp>
        <p:nvSpPr>
          <p:cNvPr id="8" name="Right Brace 7">
            <a:extLst>
              <a:ext uri="{FF2B5EF4-FFF2-40B4-BE49-F238E27FC236}">
                <a16:creationId xmlns:a16="http://schemas.microsoft.com/office/drawing/2014/main" id="{AA84EFF6-E755-E445-A34A-7DAA11466603}"/>
              </a:ext>
            </a:extLst>
          </p:cNvPr>
          <p:cNvSpPr/>
          <p:nvPr/>
        </p:nvSpPr>
        <p:spPr>
          <a:xfrm>
            <a:off x="7110459" y="1736738"/>
            <a:ext cx="366787" cy="2291236"/>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2215EEA-6FC5-C742-8EA2-6EA1E5AE4138}"/>
              </a:ext>
            </a:extLst>
          </p:cNvPr>
          <p:cNvSpPr txBox="1"/>
          <p:nvPr/>
        </p:nvSpPr>
        <p:spPr>
          <a:xfrm>
            <a:off x="7633685" y="2654852"/>
            <a:ext cx="1360281" cy="492443"/>
          </a:xfrm>
          <a:prstGeom prst="rect">
            <a:avLst/>
          </a:prstGeom>
          <a:noFill/>
        </p:spPr>
        <p:txBody>
          <a:bodyPr wrap="square" lIns="0" tIns="0" rIns="0" bIns="0" rtlCol="0">
            <a:spAutoFit/>
          </a:bodyPr>
          <a:lstStyle/>
          <a:p>
            <a:r>
              <a:rPr lang="en-US" sz="1600" dirty="0"/>
              <a:t>Traditional setup</a:t>
            </a:r>
          </a:p>
        </p:txBody>
      </p:sp>
    </p:spTree>
    <p:extLst>
      <p:ext uri="{BB962C8B-B14F-4D97-AF65-F5344CB8AC3E}">
        <p14:creationId xmlns:p14="http://schemas.microsoft.com/office/powerpoint/2010/main" val="184752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Autofit/>
          </a:bodyPr>
          <a:lstStyle/>
          <a:p>
            <a:pPr marL="0" indent="0">
              <a:spcBef>
                <a:spcPts val="0"/>
              </a:spcBef>
              <a:buNone/>
            </a:pPr>
            <a:r>
              <a:rPr lang="en-US" sz="1000" dirty="0"/>
              <a:t>...</a:t>
            </a:r>
          </a:p>
          <a:p>
            <a:pPr marL="0" indent="0">
              <a:spcBef>
                <a:spcPts val="0"/>
              </a:spcBef>
              <a:buNone/>
            </a:pPr>
            <a:r>
              <a:rPr lang="en-US" sz="1000" dirty="0"/>
              <a:t>Do you wish the installer to initialize Anaconda3</a:t>
            </a:r>
          </a:p>
          <a:p>
            <a:pPr marL="0" indent="0">
              <a:spcBef>
                <a:spcPts val="0"/>
              </a:spcBef>
              <a:buNone/>
            </a:pPr>
            <a:r>
              <a:rPr lang="en-US" sz="1000" dirty="0"/>
              <a:t>by running </a:t>
            </a:r>
            <a:r>
              <a:rPr lang="en-US" sz="1000" dirty="0" err="1"/>
              <a:t>conda</a:t>
            </a:r>
            <a:r>
              <a:rPr lang="en-US" sz="1000" dirty="0"/>
              <a:t> </a:t>
            </a:r>
            <a:r>
              <a:rPr lang="en-US" sz="1000" dirty="0" err="1"/>
              <a:t>init</a:t>
            </a:r>
            <a:r>
              <a:rPr lang="en-US" sz="1000" dirty="0"/>
              <a:t>? [</a:t>
            </a:r>
            <a:r>
              <a:rPr lang="en-US" sz="1000" dirty="0" err="1"/>
              <a:t>yes|no</a:t>
            </a:r>
            <a:r>
              <a:rPr lang="en-US" sz="1000" dirty="0"/>
              <a:t>]</a:t>
            </a:r>
          </a:p>
          <a:p>
            <a:pPr marL="0" indent="0">
              <a:spcBef>
                <a:spcPts val="0"/>
              </a:spcBef>
              <a:buNone/>
            </a:pPr>
            <a:r>
              <a:rPr lang="en-US" sz="1000" dirty="0"/>
              <a:t>[yes] &gt;&gt;&gt;        (just press ‘enter’ to continue)</a:t>
            </a:r>
          </a:p>
          <a:p>
            <a:pPr marL="0" indent="0">
              <a:spcBef>
                <a:spcPts val="0"/>
              </a:spcBef>
              <a:buNone/>
            </a:pPr>
            <a:r>
              <a:rPr lang="en-US" sz="1000" dirty="0"/>
              <a:t>...</a:t>
            </a:r>
          </a:p>
          <a:p>
            <a:pPr marL="0" indent="0">
              <a:spcBef>
                <a:spcPts val="0"/>
              </a:spcBef>
              <a:buNone/>
            </a:pPr>
            <a:r>
              <a:rPr lang="en-US" sz="1000" dirty="0"/>
              <a:t>==&gt; For changes to take effect, </a:t>
            </a:r>
            <a:r>
              <a:rPr lang="en-US" sz="1000" dirty="0">
                <a:highlight>
                  <a:srgbClr val="FFFF00"/>
                </a:highlight>
              </a:rPr>
              <a:t>close and re-open your current shell. </a:t>
            </a:r>
            <a:r>
              <a:rPr lang="en-US" sz="1000" dirty="0"/>
              <a:t>&lt;==</a:t>
            </a:r>
            <a:br>
              <a:rPr lang="en-US" sz="1000" dirty="0"/>
            </a:br>
            <a:endParaRPr lang="en-US" sz="1000" dirty="0"/>
          </a:p>
          <a:p>
            <a:pPr marL="0" indent="0">
              <a:spcBef>
                <a:spcPts val="0"/>
              </a:spcBef>
              <a:buNone/>
            </a:pPr>
            <a:r>
              <a:rPr lang="en-US" sz="1000" dirty="0"/>
              <a:t>If you'd prefer that </a:t>
            </a:r>
            <a:r>
              <a:rPr lang="en-US" sz="1000" dirty="0" err="1"/>
              <a:t>conda's</a:t>
            </a:r>
            <a:r>
              <a:rPr lang="en-US" sz="1000" dirty="0"/>
              <a:t> base environment not be activated on startup, </a:t>
            </a:r>
          </a:p>
          <a:p>
            <a:pPr marL="0" indent="0">
              <a:spcBef>
                <a:spcPts val="0"/>
              </a:spcBef>
              <a:buNone/>
            </a:pPr>
            <a:r>
              <a:rPr lang="en-US" sz="1000" dirty="0"/>
              <a:t>   set the </a:t>
            </a:r>
            <a:r>
              <a:rPr lang="en-US" sz="1000" dirty="0" err="1"/>
              <a:t>auto_activate_base</a:t>
            </a:r>
            <a:r>
              <a:rPr lang="en-US" sz="1000" dirty="0"/>
              <a:t> parameter to false: </a:t>
            </a:r>
            <a:br>
              <a:rPr lang="en-US" sz="1000" dirty="0"/>
            </a:br>
            <a:endParaRPr lang="en-US" sz="1000" dirty="0"/>
          </a:p>
          <a:p>
            <a:pPr marL="0" indent="0">
              <a:spcBef>
                <a:spcPts val="0"/>
              </a:spcBef>
              <a:buNone/>
            </a:pPr>
            <a:r>
              <a:rPr lang="en-US" sz="1000" dirty="0" err="1"/>
              <a:t>conda</a:t>
            </a:r>
            <a:r>
              <a:rPr lang="en-US" sz="1000" dirty="0"/>
              <a:t> config --set </a:t>
            </a:r>
            <a:r>
              <a:rPr lang="en-US" sz="1000" dirty="0" err="1"/>
              <a:t>auto_activate_base</a:t>
            </a:r>
            <a:r>
              <a:rPr lang="en-US" sz="1000" dirty="0"/>
              <a:t> false</a:t>
            </a:r>
          </a:p>
          <a:p>
            <a:pPr marL="0" indent="0">
              <a:spcBef>
                <a:spcPts val="0"/>
              </a:spcBef>
              <a:buNone/>
            </a:pPr>
            <a:endParaRPr lang="en-US" sz="1000" dirty="0"/>
          </a:p>
          <a:p>
            <a:pPr marL="0" indent="0">
              <a:spcBef>
                <a:spcPts val="0"/>
              </a:spcBef>
              <a:buNone/>
            </a:pPr>
            <a:r>
              <a:rPr lang="en-US" sz="1000" dirty="0"/>
              <a:t>Thank you for installing Anaconda3!</a:t>
            </a:r>
            <a:br>
              <a:rPr lang="en-US" sz="1000" dirty="0"/>
            </a:br>
            <a:endParaRPr lang="en-US" sz="1000" dirty="0"/>
          </a:p>
          <a:p>
            <a:pPr marL="0" indent="0">
              <a:spcBef>
                <a:spcPts val="0"/>
              </a:spcBef>
              <a:buNone/>
            </a:pPr>
            <a:r>
              <a:rPr lang="en-US" sz="1000" dirty="0"/>
              <a:t>===========================================================================</a:t>
            </a:r>
            <a:br>
              <a:rPr lang="en-US" sz="1000" dirty="0"/>
            </a:br>
            <a:endParaRPr lang="en-US" sz="1000" dirty="0"/>
          </a:p>
          <a:p>
            <a:pPr marL="0" indent="0">
              <a:spcBef>
                <a:spcPts val="0"/>
              </a:spcBef>
              <a:buNone/>
            </a:pPr>
            <a:r>
              <a:rPr lang="en-US" sz="1000" dirty="0"/>
              <a:t>Working with Python and </a:t>
            </a:r>
            <a:r>
              <a:rPr lang="en-US" sz="1000" dirty="0" err="1"/>
              <a:t>Jupyter</a:t>
            </a:r>
            <a:r>
              <a:rPr lang="en-US" sz="1000" dirty="0"/>
              <a:t> notebooks is a breeze with PyCharm Pro,</a:t>
            </a:r>
          </a:p>
          <a:p>
            <a:pPr marL="0" indent="0">
              <a:spcBef>
                <a:spcPts val="0"/>
              </a:spcBef>
              <a:buNone/>
            </a:pPr>
            <a:r>
              <a:rPr lang="en-US" sz="1000" dirty="0"/>
              <a:t>designed to be used with Anaconda. Download now and have the best data</a:t>
            </a:r>
          </a:p>
          <a:p>
            <a:pPr marL="0" indent="0">
              <a:spcBef>
                <a:spcPts val="0"/>
              </a:spcBef>
              <a:buNone/>
            </a:pPr>
            <a:r>
              <a:rPr lang="en-US" sz="1000" dirty="0"/>
              <a:t>tools at your fingertips.</a:t>
            </a:r>
          </a:p>
          <a:p>
            <a:pPr marL="0" indent="0">
              <a:spcBef>
                <a:spcPts val="0"/>
              </a:spcBef>
              <a:buNone/>
            </a:pPr>
            <a:endParaRPr lang="en-US" sz="1000" dirty="0"/>
          </a:p>
          <a:p>
            <a:pPr marL="0" indent="0">
              <a:spcBef>
                <a:spcPts val="0"/>
              </a:spcBef>
              <a:buNone/>
            </a:pPr>
            <a:r>
              <a:rPr lang="en-US" sz="1000" dirty="0"/>
              <a:t>PyCharm Pro for Anaconda is available at: https://</a:t>
            </a:r>
            <a:r>
              <a:rPr lang="en-US" sz="1000" dirty="0" err="1"/>
              <a:t>www.anaconda.com</a:t>
            </a:r>
            <a:r>
              <a:rPr lang="en-US" sz="1000" dirty="0"/>
              <a:t>/</a:t>
            </a:r>
            <a:r>
              <a:rPr lang="en-US" sz="1000" dirty="0" err="1"/>
              <a:t>pycharm</a:t>
            </a:r>
            <a:br>
              <a:rPr lang="en-US" sz="1000" dirty="0"/>
            </a:br>
            <a:endParaRPr lang="en-US" sz="1000" dirty="0"/>
          </a:p>
        </p:txBody>
      </p:sp>
    </p:spTree>
    <p:extLst>
      <p:ext uri="{BB962C8B-B14F-4D97-AF65-F5344CB8AC3E}">
        <p14:creationId xmlns:p14="http://schemas.microsoft.com/office/powerpoint/2010/main" val="6507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C53D-36F2-8C41-B85E-02F8C2F6A7D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68888674-B62F-4846-A198-F9CDE800EA4C}"/>
              </a:ext>
            </a:extLst>
          </p:cNvPr>
          <p:cNvSpPr>
            <a:spLocks noGrp="1"/>
          </p:cNvSpPr>
          <p:nvPr>
            <p:ph idx="1"/>
          </p:nvPr>
        </p:nvSpPr>
        <p:spPr/>
        <p:txBody>
          <a:bodyPr/>
          <a:lstStyle/>
          <a:p>
            <a:pPr>
              <a:spcBef>
                <a:spcPts val="0"/>
              </a:spcBef>
            </a:pPr>
            <a:r>
              <a:rPr lang="en-US" sz="1600" dirty="0"/>
              <a:t>After installation is complete, verify that “python” points to the Anaconda version: </a:t>
            </a:r>
          </a:p>
          <a:p>
            <a:pPr marL="0" indent="0">
              <a:spcBef>
                <a:spcPts val="0"/>
              </a:spcBef>
              <a:buNone/>
            </a:pPr>
            <a:endParaRPr lang="en-US" sz="1600" dirty="0"/>
          </a:p>
          <a:p>
            <a:pPr marL="0" indent="0">
              <a:spcBef>
                <a:spcPts val="0"/>
              </a:spcBef>
              <a:buNone/>
            </a:pPr>
            <a:r>
              <a:rPr lang="en-US" sz="1600" dirty="0"/>
              <a:t>~/Downloads$ </a:t>
            </a:r>
            <a:r>
              <a:rPr lang="en-US" sz="1600" b="1" dirty="0"/>
              <a:t>which python</a:t>
            </a:r>
          </a:p>
          <a:p>
            <a:pPr marL="0" indent="0">
              <a:spcBef>
                <a:spcPts val="0"/>
              </a:spcBef>
              <a:buNone/>
            </a:pPr>
            <a:r>
              <a:rPr lang="en-US" sz="1600" dirty="0"/>
              <a:t>/Users/</a:t>
            </a:r>
            <a:r>
              <a:rPr lang="en-US" sz="1600" dirty="0" err="1"/>
              <a:t>heiland</a:t>
            </a:r>
            <a:r>
              <a:rPr lang="en-US" sz="1600" dirty="0"/>
              <a:t>/anaconda3/bin/python</a:t>
            </a:r>
          </a:p>
          <a:p>
            <a:pPr marL="0" indent="0">
              <a:buNone/>
            </a:pPr>
            <a:endParaRPr lang="en-US" dirty="0"/>
          </a:p>
        </p:txBody>
      </p:sp>
    </p:spTree>
    <p:extLst>
      <p:ext uri="{BB962C8B-B14F-4D97-AF65-F5344CB8AC3E}">
        <p14:creationId xmlns:p14="http://schemas.microsoft.com/office/powerpoint/2010/main" val="289986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8747B-106E-9740-AFB2-58913FB0589C}"/>
              </a:ext>
            </a:extLst>
          </p:cNvPr>
          <p:cNvSpPr>
            <a:spLocks noGrp="1"/>
          </p:cNvSpPr>
          <p:nvPr>
            <p:ph idx="1"/>
          </p:nvPr>
        </p:nvSpPr>
        <p:spPr/>
        <p:txBody>
          <a:bodyPr/>
          <a:lstStyle/>
          <a:p>
            <a:r>
              <a:rPr lang="en-US" dirty="0"/>
              <a:t>If you happen to use the Graphical Installer instead of the Command Line Installer:</a:t>
            </a:r>
          </a:p>
        </p:txBody>
      </p:sp>
      <p:pic>
        <p:nvPicPr>
          <p:cNvPr id="5" name="Picture 4" descr="Graphical user interface, text, application, email&#10;&#10;Description automatically generated">
            <a:extLst>
              <a:ext uri="{FF2B5EF4-FFF2-40B4-BE49-F238E27FC236}">
                <a16:creationId xmlns:a16="http://schemas.microsoft.com/office/drawing/2014/main" id="{57360055-BA3C-6542-875D-2E76A5F31571}"/>
              </a:ext>
            </a:extLst>
          </p:cNvPr>
          <p:cNvPicPr>
            <a:picLocks noChangeAspect="1"/>
          </p:cNvPicPr>
          <p:nvPr/>
        </p:nvPicPr>
        <p:blipFill>
          <a:blip r:embed="rId2"/>
          <a:stretch>
            <a:fillRect/>
          </a:stretch>
        </p:blipFill>
        <p:spPr>
          <a:xfrm>
            <a:off x="3120594" y="1229432"/>
            <a:ext cx="4003644" cy="3043969"/>
          </a:xfrm>
          <a:prstGeom prst="rect">
            <a:avLst/>
          </a:prstGeom>
        </p:spPr>
      </p:pic>
    </p:spTree>
    <p:extLst>
      <p:ext uri="{BB962C8B-B14F-4D97-AF65-F5344CB8AC3E}">
        <p14:creationId xmlns:p14="http://schemas.microsoft.com/office/powerpoint/2010/main" val="2849396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805424" y="824691"/>
            <a:ext cx="8187655" cy="3494117"/>
          </a:xfrm>
        </p:spPr>
        <p:txBody>
          <a:bodyPr>
            <a:normAutofit/>
          </a:bodyPr>
          <a:lstStyle/>
          <a:p>
            <a:r>
              <a:rPr lang="en-US" sz="1400" dirty="0">
                <a:solidFill>
                  <a:schemeClr val="tx1">
                    <a:alpha val="20000"/>
                  </a:schemeClr>
                </a:solidFill>
              </a:rPr>
              <a:t>Apple Intel CPU vs. Silicon (M1) CPU</a:t>
            </a:r>
          </a:p>
          <a:p>
            <a:pPr lvl="2"/>
            <a:r>
              <a:rPr lang="en-US" sz="1400" dirty="0">
                <a:solidFill>
                  <a:schemeClr val="tx1">
                    <a:alpha val="20000"/>
                  </a:schemeClr>
                </a:solidFill>
              </a:rPr>
              <a:t> You may experience some problems with our setup instructions if you have the newer Apple Silicon CPU. If so, please contact us (see Support page at end).</a:t>
            </a:r>
          </a:p>
          <a:p>
            <a:r>
              <a:rPr lang="en-US" sz="1400" dirty="0">
                <a:solidFill>
                  <a:schemeClr val="tx1">
                    <a:alpha val="20000"/>
                  </a:schemeClr>
                </a:solidFill>
              </a:rPr>
              <a:t>OpenMP-enabled g++ (using Homebrew)</a:t>
            </a:r>
          </a:p>
          <a:p>
            <a:r>
              <a:rPr lang="en-US" sz="1400" dirty="0">
                <a:solidFill>
                  <a:schemeClr val="tx1">
                    <a:alpha val="20000"/>
                  </a:schemeClr>
                </a:solidFill>
              </a:rPr>
              <a:t>Test building the default model (“heterogeneity”)</a:t>
            </a:r>
          </a:p>
          <a:p>
            <a:r>
              <a:rPr lang="en-US" sz="1400" dirty="0">
                <a:solidFill>
                  <a:schemeClr val="tx1">
                    <a:alpha val="20000"/>
                  </a:schemeClr>
                </a:solidFill>
              </a:rPr>
              <a:t>Python 3 (using Anaconda distribution)</a:t>
            </a:r>
          </a:p>
          <a:p>
            <a:r>
              <a:rPr lang="en-US" sz="1400" dirty="0"/>
              <a:t>Test building an intracellular model</a:t>
            </a:r>
          </a:p>
          <a:p>
            <a:r>
              <a:rPr lang="en-US" sz="1400" dirty="0" err="1">
                <a:solidFill>
                  <a:schemeClr val="tx1">
                    <a:alpha val="20000"/>
                  </a:schemeClr>
                </a:solidFill>
              </a:rPr>
              <a:t>ImageMagick</a:t>
            </a:r>
            <a:endParaRPr lang="en-US" sz="1400" dirty="0">
              <a:solidFill>
                <a:schemeClr val="tx1">
                  <a:alpha val="20000"/>
                </a:schemeClr>
              </a:solidFill>
            </a:endParaRPr>
          </a:p>
          <a:p>
            <a:r>
              <a:rPr lang="en-US" sz="1400" dirty="0">
                <a:solidFill>
                  <a:schemeClr val="tx1">
                    <a:alpha val="20000"/>
                  </a:schemeClr>
                </a:solidFill>
              </a:rPr>
              <a:t>PhysiCell Model Builder</a:t>
            </a:r>
          </a:p>
        </p:txBody>
      </p:sp>
    </p:spTree>
    <p:extLst>
      <p:ext uri="{BB962C8B-B14F-4D97-AF65-F5344CB8AC3E}">
        <p14:creationId xmlns:p14="http://schemas.microsoft.com/office/powerpoint/2010/main" val="2692933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B22A-5A9B-C34C-B7AE-338B36C8D864}"/>
              </a:ext>
            </a:extLst>
          </p:cNvPr>
          <p:cNvSpPr>
            <a:spLocks noGrp="1"/>
          </p:cNvSpPr>
          <p:nvPr>
            <p:ph type="title"/>
          </p:nvPr>
        </p:nvSpPr>
        <p:spPr/>
        <p:txBody>
          <a:bodyPr/>
          <a:lstStyle/>
          <a:p>
            <a:r>
              <a:rPr lang="en-US" dirty="0"/>
              <a:t>Intracellular sample project </a:t>
            </a:r>
            <a:r>
              <a:rPr lang="en-US" sz="1800" dirty="0"/>
              <a:t>(uses Python 3 to install a lib)</a:t>
            </a:r>
          </a:p>
        </p:txBody>
      </p:sp>
      <p:sp>
        <p:nvSpPr>
          <p:cNvPr id="3" name="Content Placeholder 2">
            <a:extLst>
              <a:ext uri="{FF2B5EF4-FFF2-40B4-BE49-F238E27FC236}">
                <a16:creationId xmlns:a16="http://schemas.microsoft.com/office/drawing/2014/main" id="{42392852-83E1-4B43-844D-DFD3838CF21F}"/>
              </a:ext>
            </a:extLst>
          </p:cNvPr>
          <p:cNvSpPr>
            <a:spLocks noGrp="1"/>
          </p:cNvSpPr>
          <p:nvPr>
            <p:ph idx="1"/>
          </p:nvPr>
        </p:nvSpPr>
        <p:spPr/>
        <p:txBody>
          <a:bodyPr>
            <a:noAutofit/>
          </a:bodyPr>
          <a:lstStyle/>
          <a:p>
            <a:pPr marL="0" indent="0">
              <a:spcBef>
                <a:spcPts val="0"/>
              </a:spcBef>
              <a:buNone/>
            </a:pPr>
            <a:r>
              <a:rPr lang="en-US" sz="1100" dirty="0"/>
              <a:t>~/PhysiCell$ </a:t>
            </a:r>
            <a:r>
              <a:rPr lang="en-US" sz="1100" b="1" dirty="0"/>
              <a:t>make reset</a:t>
            </a:r>
          </a:p>
          <a:p>
            <a:pPr marL="0" indent="0">
              <a:spcBef>
                <a:spcPts val="0"/>
              </a:spcBef>
              <a:buNone/>
            </a:pPr>
            <a:endParaRPr lang="en-US" sz="1100" b="1" dirty="0"/>
          </a:p>
          <a:p>
            <a:pPr marL="0" indent="0">
              <a:spcBef>
                <a:spcPts val="0"/>
              </a:spcBef>
              <a:buNone/>
            </a:pPr>
            <a:r>
              <a:rPr lang="en-US" sz="1100" dirty="0"/>
              <a:t>rm -f *.</a:t>
            </a:r>
            <a:r>
              <a:rPr lang="en-US" sz="1100" dirty="0" err="1"/>
              <a:t>cpp</a:t>
            </a:r>
            <a:r>
              <a:rPr lang="en-US" sz="1100" dirty="0"/>
              <a:t> </a:t>
            </a:r>
          </a:p>
          <a:p>
            <a:pPr marL="0" indent="0">
              <a:spcBef>
                <a:spcPts val="0"/>
              </a:spcBef>
              <a:buNone/>
            </a:pPr>
            <a:r>
              <a:rPr lang="en-US" sz="1100" dirty="0"/>
              <a:t>cp ./</a:t>
            </a:r>
            <a:r>
              <a:rPr lang="en-US" sz="1100" dirty="0" err="1"/>
              <a:t>sample_projects</a:t>
            </a:r>
            <a:r>
              <a:rPr lang="en-US" sz="1100" dirty="0"/>
              <a:t>/</a:t>
            </a:r>
            <a:r>
              <a:rPr lang="en-US" sz="1100" dirty="0" err="1"/>
              <a:t>Makefile</a:t>
            </a:r>
            <a:r>
              <a:rPr lang="en-US" sz="1100" dirty="0"/>
              <a:t>-default </a:t>
            </a:r>
            <a:r>
              <a:rPr lang="en-US" sz="1100" dirty="0" err="1"/>
              <a:t>Makefile</a:t>
            </a:r>
            <a:r>
              <a:rPr lang="en-US" sz="1100" dirty="0"/>
              <a:t> </a:t>
            </a:r>
          </a:p>
          <a:p>
            <a:pPr marL="0" indent="0">
              <a:spcBef>
                <a:spcPts val="0"/>
              </a:spcBef>
              <a:buNone/>
            </a:pPr>
            <a:r>
              <a:rPr lang="en-US" sz="1100" dirty="0"/>
              <a:t>rm -f ./</a:t>
            </a:r>
            <a:r>
              <a:rPr lang="en-US" sz="1100" dirty="0" err="1"/>
              <a:t>custom_modules</a:t>
            </a:r>
            <a:r>
              <a:rPr lang="en-US" sz="1100" dirty="0"/>
              <a:t>/*</a:t>
            </a:r>
          </a:p>
          <a:p>
            <a:pPr marL="0" indent="0">
              <a:spcBef>
                <a:spcPts val="0"/>
              </a:spcBef>
              <a:buNone/>
            </a:pPr>
            <a:r>
              <a:rPr lang="en-US" sz="1100" dirty="0"/>
              <a:t>touch ./</a:t>
            </a:r>
            <a:r>
              <a:rPr lang="en-US" sz="1100" dirty="0" err="1"/>
              <a:t>custom_modules</a:t>
            </a:r>
            <a:r>
              <a:rPr lang="en-US" sz="1100" dirty="0"/>
              <a:t>/</a:t>
            </a:r>
            <a:r>
              <a:rPr lang="en-US" sz="1100" dirty="0" err="1"/>
              <a:t>empty.txt</a:t>
            </a:r>
            <a:r>
              <a:rPr lang="en-US" sz="1100" dirty="0"/>
              <a:t> </a:t>
            </a:r>
          </a:p>
          <a:p>
            <a:pPr marL="0" indent="0">
              <a:spcBef>
                <a:spcPts val="0"/>
              </a:spcBef>
              <a:buNone/>
            </a:pPr>
            <a:r>
              <a:rPr lang="en-US" sz="1100" dirty="0"/>
              <a:t>touch </a:t>
            </a:r>
            <a:r>
              <a:rPr lang="en-US" sz="1100" dirty="0" err="1"/>
              <a:t>ALL_CITATIONS.txt</a:t>
            </a:r>
            <a:r>
              <a:rPr lang="en-US" sz="1100" dirty="0"/>
              <a:t> </a:t>
            </a:r>
          </a:p>
          <a:p>
            <a:pPr marL="0" indent="0">
              <a:spcBef>
                <a:spcPts val="0"/>
              </a:spcBef>
              <a:buNone/>
            </a:pPr>
            <a:r>
              <a:rPr lang="en-US" sz="1100" dirty="0"/>
              <a:t>touch ./core/</a:t>
            </a:r>
            <a:r>
              <a:rPr lang="en-US" sz="1100" dirty="0" err="1"/>
              <a:t>PhysiCell_cell.cpp</a:t>
            </a:r>
            <a:endParaRPr lang="en-US" sz="1100" dirty="0"/>
          </a:p>
          <a:p>
            <a:pPr marL="0" indent="0">
              <a:spcBef>
                <a:spcPts val="0"/>
              </a:spcBef>
              <a:buNone/>
            </a:pPr>
            <a:r>
              <a:rPr lang="en-US" sz="1100" dirty="0"/>
              <a:t>rm </a:t>
            </a:r>
            <a:r>
              <a:rPr lang="en-US" sz="1100" dirty="0" err="1"/>
              <a:t>ALL_CITATIONS.txt</a:t>
            </a:r>
            <a:r>
              <a:rPr lang="en-US" sz="1100" dirty="0"/>
              <a:t> </a:t>
            </a:r>
          </a:p>
          <a:p>
            <a:pPr marL="0" indent="0">
              <a:spcBef>
                <a:spcPts val="0"/>
              </a:spcBef>
              <a:buNone/>
            </a:pPr>
            <a:r>
              <a:rPr lang="en-US" sz="1100" dirty="0"/>
              <a:t>cp ./config/</a:t>
            </a:r>
            <a:r>
              <a:rPr lang="en-US" sz="1100" dirty="0" err="1"/>
              <a:t>PhysiCell_settings-backup.xml</a:t>
            </a:r>
            <a:r>
              <a:rPr lang="en-US" sz="1100" dirty="0"/>
              <a:t> ./config/</a:t>
            </a:r>
            <a:r>
              <a:rPr lang="en-US" sz="1100" dirty="0" err="1"/>
              <a:t>PhysiCell_settings.xml</a:t>
            </a:r>
            <a:r>
              <a:rPr lang="en-US" sz="1100" dirty="0"/>
              <a:t> </a:t>
            </a:r>
          </a:p>
          <a:p>
            <a:pPr marL="0" indent="0">
              <a:spcBef>
                <a:spcPts val="0"/>
              </a:spcBef>
              <a:buNone/>
            </a:pPr>
            <a:r>
              <a:rPr lang="en-US" sz="1100" dirty="0"/>
              <a:t>touch ./config/</a:t>
            </a:r>
            <a:r>
              <a:rPr lang="en-US" sz="1100" dirty="0" err="1"/>
              <a:t>empty.csv</a:t>
            </a:r>
            <a:endParaRPr lang="en-US" sz="1100" dirty="0"/>
          </a:p>
          <a:p>
            <a:pPr marL="0" indent="0">
              <a:spcBef>
                <a:spcPts val="0"/>
              </a:spcBef>
              <a:buNone/>
            </a:pPr>
            <a:r>
              <a:rPr lang="en-US" sz="1100" dirty="0"/>
              <a:t>rm -f ./config/*.csv</a:t>
            </a:r>
          </a:p>
          <a:p>
            <a:pPr marL="0" indent="0">
              <a:spcBef>
                <a:spcPts val="0"/>
              </a:spcBef>
              <a:buNone/>
            </a:pPr>
            <a:endParaRPr lang="en-US" sz="1100" dirty="0"/>
          </a:p>
          <a:p>
            <a:pPr marL="0" indent="0">
              <a:spcBef>
                <a:spcPts val="0"/>
              </a:spcBef>
              <a:buNone/>
            </a:pPr>
            <a:r>
              <a:rPr lang="en-US" sz="1100" dirty="0"/>
              <a:t>~/PhysiCell$ </a:t>
            </a:r>
            <a:r>
              <a:rPr lang="en-US" sz="1100" b="1" dirty="0"/>
              <a:t>make list-projects</a:t>
            </a:r>
          </a:p>
          <a:p>
            <a:pPr marL="0" indent="0">
              <a:spcBef>
                <a:spcPts val="0"/>
              </a:spcBef>
              <a:buNone/>
            </a:pPr>
            <a:endParaRPr lang="en-US" sz="1100" b="1" dirty="0"/>
          </a:p>
          <a:p>
            <a:pPr marL="0" indent="0">
              <a:spcBef>
                <a:spcPts val="0"/>
              </a:spcBef>
              <a:buNone/>
            </a:pPr>
            <a:r>
              <a:rPr lang="en-US" sz="1100" dirty="0"/>
              <a:t>Sample projects: template biorobots-sample cancer-biorobots-sample cancer-immune-sample</a:t>
            </a:r>
          </a:p>
          <a:p>
            <a:pPr marL="0" indent="0">
              <a:spcBef>
                <a:spcPts val="0"/>
              </a:spcBef>
              <a:buNone/>
            </a:pPr>
            <a:r>
              <a:rPr lang="en-US" sz="1100" dirty="0"/>
              <a:t>                 celltypes3-sample heterogeneity-sample </a:t>
            </a:r>
            <a:r>
              <a:rPr lang="en-US" sz="1100" dirty="0" err="1"/>
              <a:t>pred</a:t>
            </a:r>
            <a:r>
              <a:rPr lang="en-US" sz="1100" dirty="0"/>
              <a:t>-prey-farmer virus-macrophage-sample worm-sample</a:t>
            </a:r>
            <a:br>
              <a:rPr lang="en-US" sz="1100" dirty="0"/>
            </a:br>
            <a:endParaRPr lang="en-US" sz="1100" dirty="0"/>
          </a:p>
          <a:p>
            <a:pPr marL="0" indent="0">
              <a:spcBef>
                <a:spcPts val="0"/>
              </a:spcBef>
              <a:buNone/>
            </a:pPr>
            <a:r>
              <a:rPr lang="en-US" sz="1100" dirty="0"/>
              <a:t>Sample intracellular projects: ode-energy-sample </a:t>
            </a:r>
            <a:r>
              <a:rPr lang="en-US" sz="1100" dirty="0" err="1"/>
              <a:t>physiboss</a:t>
            </a:r>
            <a:r>
              <a:rPr lang="en-US" sz="1100" dirty="0"/>
              <a:t>-cell-lines-sample cancer-metabolism-sample</a:t>
            </a:r>
            <a:br>
              <a:rPr lang="en-US" sz="1100" dirty="0"/>
            </a:br>
            <a:endParaRPr lang="en-US" sz="1100" dirty="0"/>
          </a:p>
          <a:p>
            <a:pPr marL="0" indent="0">
              <a:spcBef>
                <a:spcPts val="0"/>
              </a:spcBef>
              <a:buNone/>
            </a:pPr>
            <a:r>
              <a:rPr lang="en-US" sz="1100" dirty="0"/>
              <a:t>~/PhysiCell$ </a:t>
            </a:r>
          </a:p>
          <a:p>
            <a:pPr marL="0" indent="0">
              <a:spcBef>
                <a:spcPts val="0"/>
              </a:spcBef>
              <a:buNone/>
            </a:pPr>
            <a:endParaRPr lang="en-US" sz="1100" dirty="0"/>
          </a:p>
        </p:txBody>
      </p:sp>
    </p:spTree>
    <p:extLst>
      <p:ext uri="{BB962C8B-B14F-4D97-AF65-F5344CB8AC3E}">
        <p14:creationId xmlns:p14="http://schemas.microsoft.com/office/powerpoint/2010/main" val="4252285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(1)</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a:xfrm>
            <a:off x="0" y="751756"/>
            <a:ext cx="6803472" cy="3749040"/>
          </a:xfrm>
        </p:spPr>
        <p:txBody>
          <a:bodyPr>
            <a:noAutofit/>
          </a:bodyPr>
          <a:lstStyle/>
          <a:p>
            <a:pPr marL="0" indent="0">
              <a:spcBef>
                <a:spcPts val="0"/>
              </a:spcBef>
              <a:buNone/>
            </a:pPr>
            <a:r>
              <a:rPr lang="en-US" sz="1000" dirty="0"/>
              <a:t>~/PhysiCell$ </a:t>
            </a:r>
            <a:r>
              <a:rPr lang="en-US" sz="1000" b="1" dirty="0"/>
              <a:t>make ode-energy-sample</a:t>
            </a:r>
          </a:p>
          <a:p>
            <a:pPr marL="0" indent="0">
              <a:spcBef>
                <a:spcPts val="0"/>
              </a:spcBef>
              <a:buNone/>
            </a:pPr>
            <a:endParaRPr lang="en-US" sz="900" b="1" dirty="0"/>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custom_modules</a:t>
            </a:r>
            <a:r>
              <a:rPr lang="en-US" sz="900" dirty="0"/>
              <a:t>/* ./</a:t>
            </a:r>
            <a:r>
              <a:rPr lang="en-US" sz="900" dirty="0" err="1"/>
              <a:t>custom_modules</a:t>
            </a:r>
            <a:r>
              <a:rPr lang="en-US" sz="900" dirty="0"/>
              <a:t>/</a:t>
            </a:r>
          </a:p>
          <a:p>
            <a:pPr marL="0" indent="0">
              <a:spcBef>
                <a:spcPts val="0"/>
              </a:spcBef>
              <a:buNone/>
            </a:pPr>
            <a:r>
              <a:rPr lang="en-US" sz="900" dirty="0"/>
              <a:t>touch </a:t>
            </a:r>
            <a:r>
              <a:rPr lang="en-US" sz="900" dirty="0" err="1"/>
              <a:t>main.cpp</a:t>
            </a:r>
            <a:r>
              <a:rPr lang="en-US" sz="900" dirty="0"/>
              <a:t> &amp;&amp; cp </a:t>
            </a:r>
            <a:r>
              <a:rPr lang="en-US" sz="900" dirty="0" err="1"/>
              <a:t>main.cpp</a:t>
            </a:r>
            <a:r>
              <a:rPr lang="en-US" sz="900" dirty="0"/>
              <a:t> main-</a:t>
            </a:r>
            <a:r>
              <a:rPr lang="en-US" sz="900" dirty="0" err="1"/>
              <a:t>backup.cpp</a:t>
            </a:r>
            <a:endParaRPr lang="en-US" sz="900" dirty="0"/>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main.cpp</a:t>
            </a:r>
            <a:r>
              <a:rPr lang="en-US" sz="900" dirty="0"/>
              <a:t> ./</a:t>
            </a:r>
            <a:r>
              <a:rPr lang="en-US" sz="900" dirty="0" err="1"/>
              <a:t>main.cpp</a:t>
            </a:r>
            <a:r>
              <a:rPr lang="en-US" sz="900" dirty="0"/>
              <a:t> </a:t>
            </a:r>
          </a:p>
          <a:p>
            <a:pPr marL="0" indent="0">
              <a:spcBef>
                <a:spcPts val="0"/>
              </a:spcBef>
              <a:buNone/>
            </a:pPr>
            <a:r>
              <a:rPr lang="en-US" sz="900" dirty="0"/>
              <a:t>cp </a:t>
            </a:r>
            <a:r>
              <a:rPr lang="en-US" sz="900" dirty="0" err="1"/>
              <a:t>Makefile</a:t>
            </a:r>
            <a:r>
              <a:rPr lang="en-US" sz="900" dirty="0"/>
              <a:t> </a:t>
            </a:r>
            <a:r>
              <a:rPr lang="en-US" sz="900" dirty="0" err="1"/>
              <a:t>Makefile</a:t>
            </a:r>
            <a:r>
              <a:rPr lang="en-US" sz="900" dirty="0"/>
              <a:t>-backup</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Makefile</a:t>
            </a:r>
            <a:r>
              <a:rPr lang="en-US" sz="900" dirty="0"/>
              <a:t> .</a:t>
            </a:r>
          </a:p>
          <a:p>
            <a:pPr marL="0" indent="0">
              <a:spcBef>
                <a:spcPts val="0"/>
              </a:spcBef>
              <a:buNone/>
            </a:pPr>
            <a:r>
              <a:rPr lang="en-US" sz="900" dirty="0"/>
              <a:t>cp ./config/</a:t>
            </a:r>
            <a:r>
              <a:rPr lang="en-US" sz="900" dirty="0" err="1"/>
              <a:t>PhysiCell_settings.xml</a:t>
            </a:r>
            <a:r>
              <a:rPr lang="en-US" sz="900" dirty="0"/>
              <a:t> ./config/</a:t>
            </a:r>
            <a:r>
              <a:rPr lang="en-US" sz="900" dirty="0" err="1"/>
              <a:t>PhysiCell_settings-backup.xml</a:t>
            </a:r>
            <a:r>
              <a:rPr lang="en-US" sz="900" dirty="0"/>
              <a:t> </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/config/* ./config/ </a:t>
            </a:r>
          </a:p>
          <a:p>
            <a:pPr marL="0" indent="0">
              <a:spcBef>
                <a:spcPts val="0"/>
              </a:spcBef>
              <a:buNone/>
            </a:pPr>
            <a:r>
              <a:rPr lang="en-US" sz="900" dirty="0"/>
              <a:t>~/PhysiCell$ make</a:t>
            </a:r>
          </a:p>
          <a:p>
            <a:pPr marL="0" indent="0">
              <a:spcBef>
                <a:spcPts val="0"/>
              </a:spcBef>
              <a:buNone/>
            </a:pPr>
            <a:r>
              <a:rPr lang="en-US" sz="900" dirty="0"/>
              <a:t>python3 beta/</a:t>
            </a:r>
            <a:r>
              <a:rPr lang="en-US" sz="900" dirty="0" err="1"/>
              <a:t>setup_libroadrunner.py</a:t>
            </a:r>
            <a:endParaRPr lang="en-US" sz="900" dirty="0"/>
          </a:p>
          <a:p>
            <a:pPr marL="0" indent="0">
              <a:spcBef>
                <a:spcPts val="0"/>
              </a:spcBef>
              <a:buNone/>
            </a:pPr>
            <a:br>
              <a:rPr lang="en-US" sz="900" dirty="0"/>
            </a:br>
            <a:endParaRPr lang="en-US" sz="900" dirty="0"/>
          </a:p>
          <a:p>
            <a:pPr marL="0" indent="0">
              <a:spcBef>
                <a:spcPts val="0"/>
              </a:spcBef>
              <a:buNone/>
            </a:pPr>
            <a:r>
              <a:rPr lang="en-US" sz="900" dirty="0"/>
              <a:t>This model requires the </a:t>
            </a:r>
            <a:r>
              <a:rPr lang="en-US" sz="900" dirty="0" err="1"/>
              <a:t>libRoadrunner</a:t>
            </a:r>
            <a:r>
              <a:rPr lang="en-US" sz="900" dirty="0"/>
              <a:t> libraries which will now be downloaded.</a:t>
            </a:r>
          </a:p>
          <a:p>
            <a:pPr marL="0" indent="0">
              <a:spcBef>
                <a:spcPts val="0"/>
              </a:spcBef>
              <a:buNone/>
            </a:pPr>
            <a:r>
              <a:rPr lang="en-US" sz="900" dirty="0"/>
              <a:t>(for your  Darwin  operating system)</a:t>
            </a:r>
          </a:p>
          <a:p>
            <a:pPr marL="0" indent="0">
              <a:spcBef>
                <a:spcPts val="0"/>
              </a:spcBef>
              <a:buNone/>
            </a:pPr>
            <a:r>
              <a:rPr lang="en-US" sz="900" dirty="0" err="1"/>
              <a:t>libRoadRunner</a:t>
            </a:r>
            <a:r>
              <a:rPr lang="en-US" sz="900" dirty="0"/>
              <a:t> will now be installed into this location:</a:t>
            </a:r>
          </a:p>
          <a:p>
            <a:pPr marL="0" indent="0">
              <a:spcBef>
                <a:spcPts val="0"/>
              </a:spcBef>
              <a:buNone/>
            </a:pPr>
            <a:r>
              <a:rPr lang="en-US" sz="900" dirty="0"/>
              <a:t>addons/</a:t>
            </a:r>
            <a:r>
              <a:rPr lang="en-US" sz="900" dirty="0" err="1"/>
              <a:t>libRoadrunner</a:t>
            </a:r>
            <a:endParaRPr lang="en-US" sz="900" dirty="0"/>
          </a:p>
          <a:p>
            <a:pPr marL="0" indent="0">
              <a:spcBef>
                <a:spcPts val="0"/>
              </a:spcBef>
              <a:buNone/>
            </a:pPr>
            <a:br>
              <a:rPr lang="en-US" sz="900" dirty="0"/>
            </a:br>
            <a:endParaRPr lang="en-US" sz="900" dirty="0"/>
          </a:p>
          <a:p>
            <a:pPr marL="0" indent="0">
              <a:spcBef>
                <a:spcPts val="0"/>
              </a:spcBef>
              <a:buNone/>
            </a:pPr>
            <a:r>
              <a:rPr lang="en-US" sz="900" dirty="0"/>
              <a:t>Beginning download of </a:t>
            </a:r>
            <a:r>
              <a:rPr lang="en-US" sz="900" dirty="0" err="1"/>
              <a:t>libroadrunner</a:t>
            </a:r>
            <a:r>
              <a:rPr lang="en-US" sz="900" dirty="0"/>
              <a:t> into addons/</a:t>
            </a:r>
            <a:r>
              <a:rPr lang="en-US" sz="900" dirty="0" err="1"/>
              <a:t>libRoadrunner</a:t>
            </a:r>
            <a:r>
              <a:rPr lang="en-US" sz="900" dirty="0"/>
              <a:t> ...</a:t>
            </a:r>
          </a:p>
          <a:p>
            <a:pPr marL="0" indent="0">
              <a:spcBef>
                <a:spcPts val="0"/>
              </a:spcBef>
              <a:buNone/>
            </a:pPr>
            <a:r>
              <a:rPr lang="en-US" sz="900" dirty="0"/>
              <a:t>https://</a:t>
            </a:r>
            <a:r>
              <a:rPr lang="en-US" sz="900" dirty="0" err="1"/>
              <a:t>sourceforge.net</a:t>
            </a:r>
            <a:r>
              <a:rPr lang="en-US" sz="900" dirty="0"/>
              <a:t>/projects/</a:t>
            </a:r>
            <a:r>
              <a:rPr lang="en-US" sz="900" dirty="0" err="1"/>
              <a:t>libroadrunner</a:t>
            </a:r>
            <a:r>
              <a:rPr lang="en-US" sz="900" dirty="0"/>
              <a:t>/files/libroadrunner-1.4.18/roadrunner-osx-10.9-cp36m.tar.gz/download</a:t>
            </a:r>
          </a:p>
          <a:p>
            <a:pPr marL="0" indent="0">
              <a:spcBef>
                <a:spcPts val="0"/>
              </a:spcBef>
              <a:buNone/>
            </a:pPr>
            <a:r>
              <a:rPr lang="en-US" sz="900" dirty="0" err="1"/>
              <a:t>my_file</a:t>
            </a:r>
            <a:r>
              <a:rPr lang="en-US" sz="900" dirty="0"/>
              <a:t> =  addons/</a:t>
            </a:r>
            <a:r>
              <a:rPr lang="en-US" sz="900" dirty="0" err="1"/>
              <a:t>libRoadrunner</a:t>
            </a:r>
            <a:r>
              <a:rPr lang="en-US" sz="900" dirty="0"/>
              <a:t>/roadrunner-osx-10.9-cp36m.tar.gz</a:t>
            </a:r>
          </a:p>
          <a:p>
            <a:pPr marL="0" indent="0">
              <a:spcBef>
                <a:spcPts val="0"/>
              </a:spcBef>
              <a:buNone/>
            </a:pPr>
            <a:r>
              <a:rPr lang="en-US" sz="900" dirty="0" err="1"/>
              <a:t>rrlib_dir</a:t>
            </a:r>
            <a:r>
              <a:rPr lang="en-US" sz="900" dirty="0"/>
              <a:t> =  addons/</a:t>
            </a:r>
            <a:r>
              <a:rPr lang="en-US" sz="900" dirty="0" err="1"/>
              <a:t>libRoadrunner</a:t>
            </a:r>
            <a:r>
              <a:rPr lang="en-US" sz="900" dirty="0"/>
              <a:t>/roadrunner-osx-10.9-cp36m</a:t>
            </a:r>
          </a:p>
          <a:p>
            <a:pPr marL="0" indent="0">
              <a:spcBef>
                <a:spcPts val="0"/>
              </a:spcBef>
              <a:buNone/>
            </a:pPr>
            <a:r>
              <a:rPr lang="en-US" sz="900" dirty="0"/>
              <a:t>100.0% 96092160 / 96087190</a:t>
            </a:r>
          </a:p>
          <a:p>
            <a:pPr marL="0" indent="0">
              <a:spcBef>
                <a:spcPts val="0"/>
              </a:spcBef>
              <a:buNone/>
            </a:pPr>
            <a:r>
              <a:rPr lang="en-US" sz="900" dirty="0"/>
              <a:t>installing (uncompressing) the file...</a:t>
            </a:r>
          </a:p>
          <a:p>
            <a:pPr marL="0" indent="0">
              <a:spcBef>
                <a:spcPts val="0"/>
              </a:spcBef>
              <a:buNone/>
            </a:pPr>
            <a:r>
              <a:rPr lang="en-US" sz="900" dirty="0"/>
              <a:t>Done.</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130BC84-E406-1046-AE20-43494C889109}"/>
              </a:ext>
            </a:extLst>
          </p:cNvPr>
          <p:cNvSpPr txBox="1"/>
          <p:nvPr/>
        </p:nvSpPr>
        <p:spPr>
          <a:xfrm>
            <a:off x="6456056" y="2773816"/>
            <a:ext cx="1612198" cy="400110"/>
          </a:xfrm>
          <a:prstGeom prst="rect">
            <a:avLst/>
          </a:prstGeom>
          <a:noFill/>
        </p:spPr>
        <p:txBody>
          <a:bodyPr wrap="square" lIns="0" tIns="0" rIns="0" bIns="0" rtlCol="0">
            <a:spAutoFit/>
          </a:bodyPr>
          <a:lstStyle/>
          <a:p>
            <a:r>
              <a:rPr lang="en-US" dirty="0"/>
              <a:t>The ODE solver library is downloaded</a:t>
            </a:r>
          </a:p>
        </p:txBody>
      </p:sp>
      <p:sp>
        <p:nvSpPr>
          <p:cNvPr id="7" name="Right Brace 6">
            <a:extLst>
              <a:ext uri="{FF2B5EF4-FFF2-40B4-BE49-F238E27FC236}">
                <a16:creationId xmlns:a16="http://schemas.microsoft.com/office/drawing/2014/main" id="{79C8768B-0BA8-534E-A9EF-6B2B282FA5D5}"/>
              </a:ext>
            </a:extLst>
          </p:cNvPr>
          <p:cNvSpPr/>
          <p:nvPr/>
        </p:nvSpPr>
        <p:spPr>
          <a:xfrm>
            <a:off x="6013522" y="2015231"/>
            <a:ext cx="236357" cy="191728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420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(2)</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900" dirty="0"/>
              <a:t>(from previous ‘make’)</a:t>
            </a:r>
            <a:br>
              <a:rPr lang="en-US" sz="900" dirty="0"/>
            </a:b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./core/</a:t>
            </a:r>
            <a:r>
              <a:rPr lang="en-US" sz="900" dirty="0" err="1"/>
              <a:t>PhysiCell_cell.cpp</a:t>
            </a:r>
            <a:r>
              <a:rPr lang="en-US" sz="900" dirty="0"/>
              <a:t> </a:t>
            </a:r>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t>
            </a:r>
            <a:r>
              <a:rPr lang="en-US" sz="900" dirty="0" err="1"/>
              <a:t>custom_modules</a:t>
            </a:r>
            <a:r>
              <a:rPr lang="en-US" sz="900" dirty="0"/>
              <a:t>/</a:t>
            </a:r>
            <a:r>
              <a:rPr lang="en-US" sz="900" dirty="0" err="1"/>
              <a:t>custom.cpp</a:t>
            </a: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./addons/</a:t>
            </a:r>
            <a:r>
              <a:rPr lang="en-US" sz="900" dirty="0" err="1"/>
              <a:t>libRoadrunner</a:t>
            </a:r>
            <a:r>
              <a:rPr lang="en-US" sz="900" dirty="0"/>
              <a:t>/</a:t>
            </a:r>
            <a:r>
              <a:rPr lang="en-US" sz="900" dirty="0" err="1"/>
              <a:t>src</a:t>
            </a:r>
            <a:r>
              <a:rPr lang="en-US" sz="900" dirty="0"/>
              <a:t>/</a:t>
            </a:r>
            <a:r>
              <a:rPr lang="en-US" sz="900" dirty="0" err="1"/>
              <a:t>librr_intracellular.cpp</a:t>
            </a:r>
            <a:endParaRPr lang="en-US" sz="900" dirty="0"/>
          </a:p>
          <a:p>
            <a:pPr marL="0" indent="0">
              <a:spcBef>
                <a:spcPts val="0"/>
              </a:spcBef>
              <a:buNone/>
            </a:pPr>
            <a:r>
              <a:rPr lang="en-US" sz="900" dirty="0"/>
              <a:t>Your OS= -D OSX</a:t>
            </a:r>
          </a:p>
          <a:p>
            <a:pPr marL="0" indent="0">
              <a:spcBef>
                <a:spcPts val="0"/>
              </a:spcBef>
              <a:buNone/>
            </a:pPr>
            <a:r>
              <a:rPr lang="en-US" sz="900" dirty="0"/>
              <a:t>LIBRR_CFLAGS= -I./addons/</a:t>
            </a:r>
            <a:r>
              <a:rPr lang="en-US" sz="900" dirty="0" err="1"/>
              <a:t>libRoadrunner</a:t>
            </a:r>
            <a:r>
              <a:rPr lang="en-US" sz="900" dirty="0"/>
              <a:t>/roadrunner/include/</a:t>
            </a:r>
            <a:r>
              <a:rPr lang="en-US" sz="900" dirty="0" err="1"/>
              <a:t>rr</a:t>
            </a:r>
            <a:r>
              <a:rPr lang="en-US" sz="900" dirty="0"/>
              <a:t>/C</a:t>
            </a:r>
          </a:p>
          <a:p>
            <a:pPr marL="0" indent="0">
              <a:spcBef>
                <a:spcPts val="0"/>
              </a:spcBef>
              <a:buNone/>
            </a:pPr>
            <a:r>
              <a:rPr lang="en-US" sz="900" dirty="0"/>
              <a:t>LIBRR_LIBS= ./addons/</a:t>
            </a:r>
            <a:r>
              <a:rPr lang="en-US" sz="900" dirty="0" err="1"/>
              <a:t>libRoadrunner</a:t>
            </a:r>
            <a:r>
              <a:rPr lang="en-US" sz="900" dirty="0"/>
              <a:t>/roadrunner/lib</a:t>
            </a:r>
          </a:p>
          <a:p>
            <a:pPr marL="0" indent="0">
              <a:spcBef>
                <a:spcPts val="0"/>
              </a:spcBef>
              <a:buNone/>
            </a:pP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-o </a:t>
            </a:r>
            <a:r>
              <a:rPr lang="en-US" sz="900" dirty="0" err="1"/>
              <a:t>ode_energy</a:t>
            </a:r>
            <a:r>
              <a:rPr lang="en-US" sz="900" dirty="0"/>
              <a:t> </a:t>
            </a:r>
            <a:r>
              <a:rPr lang="en-US" sz="900" dirty="0" err="1"/>
              <a:t>BioFVM_vector.o</a:t>
            </a:r>
            <a:r>
              <a:rPr lang="en-US" sz="900" dirty="0"/>
              <a:t> </a:t>
            </a:r>
            <a:r>
              <a:rPr lang="en-US" sz="900" dirty="0" err="1"/>
              <a:t>BioFVM_mesh.o</a:t>
            </a:r>
            <a:r>
              <a:rPr lang="en-US" sz="900" dirty="0"/>
              <a:t> </a:t>
            </a:r>
            <a:r>
              <a:rPr lang="en-US" sz="900" dirty="0" err="1"/>
              <a:t>BioFVM_microenvironment.o</a:t>
            </a:r>
            <a:r>
              <a:rPr lang="en-US" sz="900" dirty="0"/>
              <a:t> </a:t>
            </a:r>
            <a:r>
              <a:rPr lang="en-US" sz="900" dirty="0" err="1"/>
              <a:t>BioFVM_solvers.o</a:t>
            </a:r>
            <a:r>
              <a:rPr lang="en-US" sz="900" dirty="0"/>
              <a:t> </a:t>
            </a:r>
            <a:r>
              <a:rPr lang="en-US" sz="900" dirty="0" err="1"/>
              <a:t>BioFVM_matlab.o</a:t>
            </a:r>
            <a:r>
              <a:rPr lang="en-US" sz="900" dirty="0"/>
              <a:t> </a:t>
            </a:r>
            <a:r>
              <a:rPr lang="en-US" sz="900" dirty="0" err="1"/>
              <a:t>BioFVM_utilities.o</a:t>
            </a:r>
            <a:r>
              <a:rPr lang="en-US" sz="900" dirty="0"/>
              <a:t> </a:t>
            </a:r>
            <a:r>
              <a:rPr lang="en-US" sz="900" dirty="0" err="1"/>
              <a:t>BioFVM_basic_agent.o</a:t>
            </a:r>
            <a:r>
              <a:rPr lang="en-US" sz="900" dirty="0"/>
              <a:t> </a:t>
            </a:r>
            <a:r>
              <a:rPr lang="en-US" sz="900" dirty="0" err="1"/>
              <a:t>BioFVM_MultiCellDS.o</a:t>
            </a:r>
            <a:r>
              <a:rPr lang="en-US" sz="900" dirty="0"/>
              <a:t> </a:t>
            </a:r>
            <a:r>
              <a:rPr lang="en-US" sz="900" dirty="0" err="1"/>
              <a:t>BioFVM_agent_container.o</a:t>
            </a:r>
            <a:r>
              <a:rPr lang="en-US" sz="900" dirty="0"/>
              <a:t>   </a:t>
            </a:r>
            <a:r>
              <a:rPr lang="en-US" sz="900" dirty="0" err="1"/>
              <a:t>pugixml.o</a:t>
            </a:r>
            <a:r>
              <a:rPr lang="en-US" sz="900" dirty="0"/>
              <a:t> </a:t>
            </a:r>
            <a:r>
              <a:rPr lang="en-US" sz="900" dirty="0" err="1"/>
              <a:t>PhysiCell_phenotype.o</a:t>
            </a:r>
            <a:r>
              <a:rPr lang="en-US" sz="900" dirty="0"/>
              <a:t> </a:t>
            </a:r>
            <a:r>
              <a:rPr lang="en-US" sz="900" dirty="0" err="1"/>
              <a:t>PhysiCell_cell_container.o</a:t>
            </a:r>
            <a:r>
              <a:rPr lang="en-US" sz="900" dirty="0"/>
              <a:t> </a:t>
            </a:r>
            <a:r>
              <a:rPr lang="en-US" sz="900" dirty="0" err="1"/>
              <a:t>PhysiCell_standard_models.o</a:t>
            </a:r>
            <a:r>
              <a:rPr lang="en-US" sz="900" dirty="0"/>
              <a:t> </a:t>
            </a:r>
            <a:r>
              <a:rPr lang="en-US" sz="900" dirty="0" err="1"/>
              <a:t>PhysiCell_cell.o</a:t>
            </a:r>
            <a:r>
              <a:rPr lang="en-US" sz="900" dirty="0"/>
              <a:t> </a:t>
            </a:r>
            <a:r>
              <a:rPr lang="en-US" sz="900" dirty="0" err="1"/>
              <a:t>PhysiCell_custom.o</a:t>
            </a:r>
            <a:r>
              <a:rPr lang="en-US" sz="900" dirty="0"/>
              <a:t> </a:t>
            </a:r>
            <a:r>
              <a:rPr lang="en-US" sz="900" dirty="0" err="1"/>
              <a:t>PhysiCell_utilities.o</a:t>
            </a:r>
            <a:r>
              <a:rPr lang="en-US" sz="900" dirty="0"/>
              <a:t> </a:t>
            </a:r>
            <a:r>
              <a:rPr lang="en-US" sz="900" dirty="0" err="1"/>
              <a:t>PhysiCell_constants.o</a:t>
            </a:r>
            <a:r>
              <a:rPr lang="en-US" sz="900" dirty="0"/>
              <a:t>  </a:t>
            </a:r>
            <a:r>
              <a:rPr lang="en-US" sz="900" dirty="0" err="1"/>
              <a:t>PhysiCell_SVG.o</a:t>
            </a:r>
            <a:r>
              <a:rPr lang="en-US" sz="900" dirty="0"/>
              <a:t> </a:t>
            </a:r>
            <a:r>
              <a:rPr lang="en-US" sz="900" dirty="0" err="1"/>
              <a:t>PhysiCell_pathology.o</a:t>
            </a:r>
            <a:r>
              <a:rPr lang="en-US" sz="900" dirty="0"/>
              <a:t> </a:t>
            </a:r>
            <a:r>
              <a:rPr lang="en-US" sz="900" dirty="0" err="1"/>
              <a:t>PhysiCell_MultiCellDS.o</a:t>
            </a:r>
            <a:r>
              <a:rPr lang="en-US" sz="900" dirty="0"/>
              <a:t> </a:t>
            </a:r>
            <a:r>
              <a:rPr lang="en-US" sz="900" dirty="0" err="1"/>
              <a:t>PhysiCell_various_outputs.o</a:t>
            </a:r>
            <a:r>
              <a:rPr lang="en-US" sz="900" dirty="0"/>
              <a:t> </a:t>
            </a:r>
            <a:r>
              <a:rPr lang="en-US" sz="900" dirty="0" err="1"/>
              <a:t>PhysiCell_pugixml.o</a:t>
            </a:r>
            <a:r>
              <a:rPr lang="en-US" sz="900" dirty="0"/>
              <a:t> </a:t>
            </a:r>
            <a:r>
              <a:rPr lang="en-US" sz="900" dirty="0" err="1"/>
              <a:t>PhysiCell_settings.o</a:t>
            </a:r>
            <a:r>
              <a:rPr lang="en-US" sz="900" dirty="0"/>
              <a:t> </a:t>
            </a:r>
            <a:r>
              <a:rPr lang="en-US" sz="900" dirty="0" err="1"/>
              <a:t>custom.o</a:t>
            </a:r>
            <a:r>
              <a:rPr lang="en-US" sz="900" dirty="0"/>
              <a:t>  </a:t>
            </a:r>
            <a:r>
              <a:rPr lang="en-US" sz="900" dirty="0" err="1"/>
              <a:t>librr_intracellular.o</a:t>
            </a:r>
            <a:r>
              <a:rPr lang="en-US" sz="900" dirty="0"/>
              <a:t>  </a:t>
            </a:r>
            <a:r>
              <a:rPr lang="en-US" sz="900" dirty="0" err="1"/>
              <a:t>main.cpp</a:t>
            </a:r>
            <a:r>
              <a:rPr lang="en-US" sz="900" dirty="0"/>
              <a:t> -L./addons/</a:t>
            </a:r>
            <a:r>
              <a:rPr lang="en-US" sz="900" dirty="0" err="1"/>
              <a:t>libRoadrunner</a:t>
            </a:r>
            <a:r>
              <a:rPr lang="en-US" sz="900" dirty="0"/>
              <a:t>/roadrunner/lib -</a:t>
            </a:r>
            <a:r>
              <a:rPr lang="en-US" sz="900" dirty="0" err="1"/>
              <a:t>lroadrunner_c_api</a:t>
            </a:r>
            <a:endParaRPr lang="en-US" sz="900" dirty="0"/>
          </a:p>
          <a:p>
            <a:pPr marL="0" indent="0">
              <a:spcBef>
                <a:spcPts val="0"/>
              </a:spcBef>
              <a:buNone/>
            </a:pPr>
            <a:endParaRPr lang="en-US" sz="900" dirty="0"/>
          </a:p>
          <a:p>
            <a:pPr marL="0" indent="0">
              <a:spcBef>
                <a:spcPts val="0"/>
              </a:spcBef>
              <a:buNone/>
            </a:pPr>
            <a:r>
              <a:rPr lang="en-US" sz="900" dirty="0">
                <a:highlight>
                  <a:srgbClr val="FFFF00"/>
                </a:highlight>
              </a:rPr>
              <a:t>created </a:t>
            </a:r>
            <a:r>
              <a:rPr lang="en-US" sz="900" dirty="0" err="1">
                <a:highlight>
                  <a:srgbClr val="FFFF00"/>
                </a:highlight>
              </a:rPr>
              <a:t>ode_energy</a:t>
            </a:r>
            <a:endParaRPr lang="en-US" sz="900" dirty="0">
              <a:highlight>
                <a:srgbClr val="FFFF00"/>
              </a:highlight>
            </a:endParaRPr>
          </a:p>
          <a:p>
            <a:pPr marL="0" indent="0">
              <a:spcBef>
                <a:spcPts val="0"/>
              </a:spcBef>
              <a:buNone/>
            </a:pPr>
            <a:endParaRPr lang="en-US" sz="900" dirty="0"/>
          </a:p>
          <a:p>
            <a:pPr marL="0" indent="0">
              <a:spcBef>
                <a:spcPts val="0"/>
              </a:spcBef>
              <a:buNone/>
            </a:pPr>
            <a:r>
              <a:rPr lang="en-US" sz="1000" dirty="0"/>
              <a:t>~/PhysiCell$ </a:t>
            </a:r>
            <a:r>
              <a:rPr lang="en-US" sz="1000" b="1" dirty="0"/>
              <a:t>./</a:t>
            </a:r>
            <a:r>
              <a:rPr lang="en-US" sz="1000" b="1" dirty="0" err="1"/>
              <a:t>ode_energy</a:t>
            </a:r>
            <a:endParaRPr lang="en-US" sz="1000" b="1" dirty="0"/>
          </a:p>
          <a:p>
            <a:pPr marL="0" indent="0">
              <a:spcBef>
                <a:spcPts val="0"/>
              </a:spcBef>
              <a:buNone/>
            </a:pPr>
            <a:endParaRPr lang="en-US" sz="900" b="1" dirty="0"/>
          </a:p>
          <a:p>
            <a:pPr marL="0" indent="0">
              <a:spcBef>
                <a:spcPts val="0"/>
              </a:spcBef>
              <a:buNone/>
            </a:pPr>
            <a:r>
              <a:rPr lang="en-US" sz="900" dirty="0" err="1"/>
              <a:t>dyld</a:t>
            </a:r>
            <a:r>
              <a:rPr lang="en-US" sz="900" dirty="0"/>
              <a:t>: Library not loaded: @</a:t>
            </a:r>
            <a:r>
              <a:rPr lang="en-US" sz="900" dirty="0" err="1"/>
              <a:t>rpath</a:t>
            </a:r>
            <a:r>
              <a:rPr lang="en-US" sz="900" dirty="0"/>
              <a:t>/</a:t>
            </a:r>
            <a:r>
              <a:rPr lang="en-US" sz="900" dirty="0" err="1"/>
              <a:t>libroadrunner_c_api.dylib</a:t>
            </a:r>
            <a:endParaRPr lang="en-US" sz="900" dirty="0"/>
          </a:p>
          <a:p>
            <a:pPr marL="0" indent="0">
              <a:spcBef>
                <a:spcPts val="0"/>
              </a:spcBef>
              <a:buNone/>
            </a:pPr>
            <a:r>
              <a:rPr lang="en-US" sz="900" dirty="0"/>
              <a:t>  Referenced from: /Users/</a:t>
            </a:r>
            <a:r>
              <a:rPr lang="en-US" sz="900" dirty="0" err="1"/>
              <a:t>heiland</a:t>
            </a:r>
            <a:r>
              <a:rPr lang="en-US" sz="900" dirty="0"/>
              <a:t>/PhysiCell/./</a:t>
            </a:r>
            <a:r>
              <a:rPr lang="en-US" sz="900" dirty="0" err="1"/>
              <a:t>ode_energy</a:t>
            </a:r>
            <a:endParaRPr lang="en-US" sz="900" dirty="0"/>
          </a:p>
          <a:p>
            <a:pPr marL="0" indent="0">
              <a:spcBef>
                <a:spcPts val="0"/>
              </a:spcBef>
              <a:buNone/>
            </a:pPr>
            <a:r>
              <a:rPr lang="en-US" sz="900" dirty="0"/>
              <a:t>  Reason: image not found</a:t>
            </a:r>
          </a:p>
          <a:p>
            <a:pPr marL="0" indent="0">
              <a:spcBef>
                <a:spcPts val="0"/>
              </a:spcBef>
              <a:buNone/>
            </a:pPr>
            <a:r>
              <a:rPr lang="en-US" sz="900" dirty="0"/>
              <a:t>Abort trap: 6</a:t>
            </a:r>
          </a:p>
          <a:p>
            <a:pPr marL="0" indent="0">
              <a:spcBef>
                <a:spcPts val="0"/>
              </a:spcBef>
              <a:buNone/>
            </a:pPr>
            <a:r>
              <a:rPr lang="en-US" sz="900" dirty="0"/>
              <a:t>~/PhysiCell$</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2C19969-17B6-064E-BAD0-A5A348E3CFA8}"/>
              </a:ext>
            </a:extLst>
          </p:cNvPr>
          <p:cNvSpPr/>
          <p:nvPr/>
        </p:nvSpPr>
        <p:spPr>
          <a:xfrm>
            <a:off x="3229761" y="3720625"/>
            <a:ext cx="159391" cy="671119"/>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D1F3C3B-09B3-AA4E-BF06-2566001FA7E0}"/>
              </a:ext>
            </a:extLst>
          </p:cNvPr>
          <p:cNvSpPr txBox="1"/>
          <p:nvPr/>
        </p:nvSpPr>
        <p:spPr>
          <a:xfrm>
            <a:off x="3496465" y="3720625"/>
            <a:ext cx="3450142" cy="600164"/>
          </a:xfrm>
          <a:prstGeom prst="rect">
            <a:avLst/>
          </a:prstGeom>
          <a:noFill/>
        </p:spPr>
        <p:txBody>
          <a:bodyPr wrap="square" lIns="0" tIns="0" rIns="0" bIns="0" rtlCol="0">
            <a:spAutoFit/>
          </a:bodyPr>
          <a:lstStyle/>
          <a:p>
            <a:r>
              <a:rPr lang="en-US" dirty="0"/>
              <a:t>When we try to run the model, we get an error, but it was expected and serves as a reminder if/when you ever see it again. See next slide.</a:t>
            </a:r>
          </a:p>
        </p:txBody>
      </p:sp>
    </p:spTree>
    <p:extLst>
      <p:ext uri="{BB962C8B-B14F-4D97-AF65-F5344CB8AC3E}">
        <p14:creationId xmlns:p14="http://schemas.microsoft.com/office/powerpoint/2010/main" val="379056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(3)</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1000" dirty="0"/>
              <a:t>~/PhysiCell$ </a:t>
            </a:r>
            <a:r>
              <a:rPr lang="en-US" sz="1000" b="1" dirty="0"/>
              <a:t>export DYLD_LIBRARY_PATH=$DYLD_LIBRARY_PATH:./addons/</a:t>
            </a:r>
            <a:r>
              <a:rPr lang="en-US" sz="1000" b="1" dirty="0" err="1"/>
              <a:t>libRoadrunner</a:t>
            </a:r>
            <a:r>
              <a:rPr lang="en-US" sz="1000" b="1" dirty="0"/>
              <a:t>/roadrunner/lib</a:t>
            </a:r>
          </a:p>
          <a:p>
            <a:pPr marL="0" indent="0">
              <a:spcBef>
                <a:spcPts val="0"/>
              </a:spcBef>
              <a:buNone/>
            </a:pPr>
            <a:endParaRPr lang="en-US" sz="1000" b="1" dirty="0"/>
          </a:p>
          <a:p>
            <a:pPr marL="0" indent="0">
              <a:spcBef>
                <a:spcPts val="0"/>
              </a:spcBef>
              <a:buNone/>
            </a:pPr>
            <a:r>
              <a:rPr lang="en-US" sz="1000" dirty="0"/>
              <a:t>~/PhysiCell$ </a:t>
            </a:r>
            <a:r>
              <a:rPr lang="en-US" sz="1000" b="1" dirty="0"/>
              <a:t>./</a:t>
            </a:r>
            <a:r>
              <a:rPr lang="en-US" sz="1000" b="1" dirty="0" err="1"/>
              <a:t>ode_energy</a:t>
            </a:r>
            <a:endParaRPr lang="en-US" sz="1000" b="1" dirty="0"/>
          </a:p>
          <a:p>
            <a:pPr marL="0" indent="0">
              <a:spcBef>
                <a:spcPts val="0"/>
              </a:spcBef>
              <a:buNone/>
            </a:pPr>
            <a:endParaRPr lang="en-US" sz="1000" b="1" dirty="0"/>
          </a:p>
          <a:p>
            <a:pPr marL="0" indent="0">
              <a:spcBef>
                <a:spcPts val="0"/>
              </a:spcBef>
              <a:buNone/>
            </a:pPr>
            <a:r>
              <a:rPr lang="en-US" sz="1000" dirty="0">
                <a:cs typeface="Courier New" panose="02070309020205020404" pitchFamily="49" charset="0"/>
              </a:rPr>
              <a:t>         ... model info output...</a:t>
            </a:r>
          </a:p>
          <a:p>
            <a:pPr marL="0" indent="0">
              <a:spcBef>
                <a:spcPts val="0"/>
              </a:spcBef>
              <a:buNone/>
            </a:pPr>
            <a:r>
              <a:rPr lang="en-US" sz="1000" dirty="0"/>
              <a:t>current simulated time: 30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4.27858 seconds </a:t>
            </a:r>
          </a:p>
          <a:p>
            <a:pPr marL="0" indent="0">
              <a:spcBef>
                <a:spcPts val="0"/>
              </a:spcBef>
              <a:buNone/>
            </a:pPr>
            <a:r>
              <a:rPr lang="en-US" sz="1000" dirty="0"/>
              <a:t>total wall time: 0 days, 0 hours, 0 minutes, and 4.27861 seconds </a:t>
            </a:r>
            <a:br>
              <a:rPr lang="en-US" sz="1000" dirty="0"/>
            </a:br>
            <a:endParaRPr lang="en-US" sz="1000" dirty="0"/>
          </a:p>
          <a:p>
            <a:pPr marL="0" indent="0">
              <a:spcBef>
                <a:spcPts val="0"/>
              </a:spcBef>
              <a:buNone/>
            </a:pPr>
            <a:r>
              <a:rPr lang="en-US" sz="1000" dirty="0"/>
              <a:t>current simulated time: 60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4.33063 seconds </a:t>
            </a:r>
          </a:p>
          <a:p>
            <a:pPr marL="0" indent="0">
              <a:spcBef>
                <a:spcPts val="0"/>
              </a:spcBef>
              <a:buNone/>
            </a:pPr>
            <a:r>
              <a:rPr lang="en-US" sz="1000" dirty="0"/>
              <a:t>total wall time: 0 days, 0 hours, 0 minutes, and 8.60924 seconds </a:t>
            </a:r>
            <a:br>
              <a:rPr lang="en-US" sz="1000" dirty="0"/>
            </a:br>
            <a:endParaRPr lang="en-US" sz="1000" dirty="0"/>
          </a:p>
          <a:p>
            <a:pPr marL="0" indent="0">
              <a:spcBef>
                <a:spcPts val="0"/>
              </a:spcBef>
              <a:buNone/>
            </a:pPr>
            <a:r>
              <a:rPr lang="en-US" sz="1000" dirty="0"/>
              <a:t>------------ start: </a:t>
            </a:r>
            <a:r>
              <a:rPr lang="en-US" sz="1000" dirty="0" err="1"/>
              <a:t>librr_intracellular.cpp</a:t>
            </a:r>
            <a:r>
              <a:rPr lang="en-US" sz="1000" dirty="0"/>
              <a:t>: start() called</a:t>
            </a:r>
            <a:br>
              <a:rPr lang="en-US" sz="1000" dirty="0"/>
            </a:br>
            <a:endParaRPr lang="en-US" sz="1000" dirty="0"/>
          </a:p>
          <a:p>
            <a:pPr marL="0" indent="0">
              <a:spcBef>
                <a:spcPts val="0"/>
              </a:spcBef>
              <a:buNone/>
            </a:pPr>
            <a:r>
              <a:rPr lang="en-US" sz="1000" dirty="0"/>
              <a:t>... (lots more output)...</a:t>
            </a:r>
          </a:p>
          <a:p>
            <a:pPr marL="0" indent="0">
              <a:spcBef>
                <a:spcPts val="0"/>
              </a:spcBef>
              <a:buNone/>
            </a:pPr>
            <a:endParaRPr lang="en-US" sz="900" dirty="0"/>
          </a:p>
        </p:txBody>
      </p:sp>
      <p:sp>
        <p:nvSpPr>
          <p:cNvPr id="4" name="Down Arrow 3">
            <a:extLst>
              <a:ext uri="{FF2B5EF4-FFF2-40B4-BE49-F238E27FC236}">
                <a16:creationId xmlns:a16="http://schemas.microsoft.com/office/drawing/2014/main" id="{2016DD19-E53F-BD4B-BF0A-150C94462EC8}"/>
              </a:ext>
            </a:extLst>
          </p:cNvPr>
          <p:cNvSpPr/>
          <p:nvPr/>
        </p:nvSpPr>
        <p:spPr>
          <a:xfrm rot="6589593">
            <a:off x="6533276" y="827295"/>
            <a:ext cx="191162" cy="64945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C561C2-77B6-AC40-8BE0-F4B0088CA4BE}"/>
              </a:ext>
            </a:extLst>
          </p:cNvPr>
          <p:cNvSpPr txBox="1"/>
          <p:nvPr/>
        </p:nvSpPr>
        <p:spPr>
          <a:xfrm>
            <a:off x="5731115" y="1286091"/>
            <a:ext cx="3177994" cy="1400383"/>
          </a:xfrm>
          <a:prstGeom prst="rect">
            <a:avLst/>
          </a:prstGeom>
          <a:noFill/>
          <a:ln>
            <a:solidFill>
              <a:schemeClr val="tx1"/>
            </a:solidFill>
          </a:ln>
        </p:spPr>
        <p:txBody>
          <a:bodyPr wrap="square" lIns="91440" tIns="0" rIns="91440" bIns="0" rtlCol="0">
            <a:spAutoFit/>
          </a:bodyPr>
          <a:lstStyle/>
          <a:p>
            <a:r>
              <a:rPr lang="en-US" dirty="0"/>
              <a:t>To avoid the previous runtime error, define another environment variable. The model should then run OK.</a:t>
            </a:r>
          </a:p>
          <a:p>
            <a:endParaRPr lang="en-US" dirty="0"/>
          </a:p>
          <a:p>
            <a:r>
              <a:rPr lang="en-US" dirty="0"/>
              <a:t>And once again, you could use your browser to open one of the .</a:t>
            </a:r>
            <a:r>
              <a:rPr lang="en-US" dirty="0" err="1"/>
              <a:t>svg</a:t>
            </a:r>
            <a:r>
              <a:rPr lang="en-US" dirty="0"/>
              <a:t> files that are created in </a:t>
            </a:r>
            <a:r>
              <a:rPr lang="en-US"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598755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(4)</a:t>
            </a:r>
          </a:p>
        </p:txBody>
      </p:sp>
      <p:sp>
        <p:nvSpPr>
          <p:cNvPr id="4" name="Rectangle 3">
            <a:extLst>
              <a:ext uri="{FF2B5EF4-FFF2-40B4-BE49-F238E27FC236}">
                <a16:creationId xmlns:a16="http://schemas.microsoft.com/office/drawing/2014/main" id="{D94B05FB-046A-C544-972A-7D63D3CFF12F}"/>
              </a:ext>
            </a:extLst>
          </p:cNvPr>
          <p:cNvSpPr/>
          <p:nvPr/>
        </p:nvSpPr>
        <p:spPr>
          <a:xfrm>
            <a:off x="218114" y="735702"/>
            <a:ext cx="8707772" cy="2015936"/>
          </a:xfrm>
          <a:prstGeom prst="rect">
            <a:avLst/>
          </a:prstGeom>
        </p:spPr>
        <p:txBody>
          <a:bodyPr wrap="square">
            <a:spAutoFit/>
          </a:bodyPr>
          <a:lstStyle/>
          <a:p>
            <a:pPr marL="0" indent="0">
              <a:buNone/>
            </a:pPr>
            <a:r>
              <a:rPr lang="en-US" sz="1400" dirty="0">
                <a:cs typeface="Courier New" panose="02070309020205020404" pitchFamily="49" charset="0"/>
              </a:rPr>
              <a:t>As before, permanently put this environment variable in your (bash or </a:t>
            </a:r>
            <a:r>
              <a:rPr lang="en-US" sz="1400" dirty="0" err="1">
                <a:cs typeface="Courier New" panose="02070309020205020404" pitchFamily="49" charset="0"/>
              </a:rPr>
              <a:t>zsh</a:t>
            </a:r>
            <a:r>
              <a:rPr lang="en-US" sz="1400" dirty="0">
                <a:cs typeface="Courier New" panose="02070309020205020404" pitchFamily="49" charset="0"/>
              </a:rPr>
              <a:t>) shell’s config startup file:</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bash_profile</a:t>
            </a:r>
            <a:endParaRPr lang="en-US" sz="1100" b="1" dirty="0">
              <a:latin typeface="Courier New" panose="02070309020205020404" pitchFamily="49" charset="0"/>
              <a:cs typeface="Courier New" panose="02070309020205020404" pitchFamily="49" charset="0"/>
            </a:endParaRPr>
          </a:p>
          <a:p>
            <a:pPr marL="0" indent="0">
              <a:buNone/>
            </a:pPr>
            <a:r>
              <a:rPr lang="en-US" sz="1400" dirty="0">
                <a:cs typeface="Courier New" panose="02070309020205020404" pitchFamily="49" charset="0"/>
              </a:rPr>
              <a:t>or, </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zshenv</a:t>
            </a:r>
            <a:endParaRPr lang="en-US" sz="1100" b="1" dirty="0">
              <a:latin typeface="Courier New" panose="02070309020205020404" pitchFamily="49" charset="0"/>
              <a:cs typeface="Courier New" panose="02070309020205020404" pitchFamily="49" charset="0"/>
            </a:endParaRPr>
          </a:p>
          <a:p>
            <a:pPr marL="0" indent="0">
              <a:buNone/>
            </a:pPr>
            <a:endParaRPr lang="en-US" sz="1100" b="1" dirty="0">
              <a:latin typeface="Courier New" panose="02070309020205020404" pitchFamily="49" charset="0"/>
              <a:cs typeface="Courier New" panose="02070309020205020404" pitchFamily="49" charset="0"/>
            </a:endParaRPr>
          </a:p>
          <a:p>
            <a:pPr marL="0" indent="0">
              <a:buNone/>
            </a:pPr>
            <a:endParaRPr lang="en-US" sz="1100" b="1" dirty="0">
              <a:latin typeface="Courier New" panose="02070309020205020404" pitchFamily="49" charset="0"/>
              <a:cs typeface="Courier New" panose="02070309020205020404" pitchFamily="49" charset="0"/>
            </a:endParaRPr>
          </a:p>
          <a:p>
            <a:r>
              <a:rPr lang="en-US" sz="1400" dirty="0">
                <a:cs typeface="Courier New" panose="02070309020205020404" pitchFamily="49" charset="0"/>
              </a:rPr>
              <a:t>Then when you start a </a:t>
            </a:r>
            <a:r>
              <a:rPr lang="en-US" sz="1400" dirty="0">
                <a:highlight>
                  <a:srgbClr val="FFFF00"/>
                </a:highlight>
                <a:cs typeface="Courier New" panose="02070309020205020404" pitchFamily="49" charset="0"/>
              </a:rPr>
              <a:t>New</a:t>
            </a:r>
            <a:r>
              <a:rPr lang="en-US" sz="1400" dirty="0">
                <a:cs typeface="Courier New" panose="02070309020205020404" pitchFamily="49" charset="0"/>
              </a:rPr>
              <a:t> Terminal Shell window, this environment variable will be defined.</a:t>
            </a:r>
          </a:p>
          <a:p>
            <a:pPr marL="0" indent="0">
              <a:buNone/>
            </a:pPr>
            <a:endParaRPr lang="en-US"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00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805424" y="824691"/>
            <a:ext cx="8187655" cy="3494117"/>
          </a:xfrm>
        </p:spPr>
        <p:txBody>
          <a:bodyPr>
            <a:normAutofit/>
          </a:bodyPr>
          <a:lstStyle/>
          <a:p>
            <a:r>
              <a:rPr lang="en-US" sz="1400" dirty="0">
                <a:solidFill>
                  <a:schemeClr val="tx1">
                    <a:alpha val="20000"/>
                  </a:schemeClr>
                </a:solidFill>
              </a:rPr>
              <a:t>Apple Intel CPU vs. Silicon (M1) CPU</a:t>
            </a:r>
          </a:p>
          <a:p>
            <a:pPr lvl="2"/>
            <a:r>
              <a:rPr lang="en-US" sz="1400" dirty="0">
                <a:solidFill>
                  <a:schemeClr val="tx1">
                    <a:alpha val="20000"/>
                  </a:schemeClr>
                </a:solidFill>
              </a:rPr>
              <a:t> You may experience some problems with our setup instructions if you have the newer Apple Silicon CPU. If so, please contact us (see Support page at end).</a:t>
            </a:r>
          </a:p>
          <a:p>
            <a:r>
              <a:rPr lang="en-US" sz="1400" dirty="0">
                <a:solidFill>
                  <a:schemeClr val="tx1">
                    <a:alpha val="20000"/>
                  </a:schemeClr>
                </a:solidFill>
              </a:rPr>
              <a:t>OpenMP-enabled g++ (using Homebrew)</a:t>
            </a:r>
          </a:p>
          <a:p>
            <a:r>
              <a:rPr lang="en-US" sz="1400" dirty="0">
                <a:solidFill>
                  <a:schemeClr val="tx1">
                    <a:alpha val="20000"/>
                  </a:schemeClr>
                </a:solidFill>
              </a:rPr>
              <a:t>Test building the default model (“heterogeneity”)</a:t>
            </a:r>
          </a:p>
          <a:p>
            <a:r>
              <a:rPr lang="en-US" sz="1400" dirty="0">
                <a:solidFill>
                  <a:schemeClr val="tx1">
                    <a:alpha val="20000"/>
                  </a:schemeClr>
                </a:solidFill>
              </a:rPr>
              <a:t>Python 3 (using Anaconda distribution)</a:t>
            </a:r>
          </a:p>
          <a:p>
            <a:r>
              <a:rPr lang="en-US" sz="1400" dirty="0">
                <a:solidFill>
                  <a:schemeClr val="tx1">
                    <a:alpha val="20000"/>
                  </a:schemeClr>
                </a:solidFill>
              </a:rPr>
              <a:t>Test building an intracellular model</a:t>
            </a:r>
          </a:p>
          <a:p>
            <a:r>
              <a:rPr lang="en-US" sz="1400" dirty="0" err="1"/>
              <a:t>ImageMagick</a:t>
            </a:r>
            <a:endParaRPr lang="en-US" sz="1400" dirty="0"/>
          </a:p>
          <a:p>
            <a:r>
              <a:rPr lang="en-US" sz="1400" dirty="0">
                <a:solidFill>
                  <a:schemeClr val="tx1">
                    <a:alpha val="20000"/>
                  </a:schemeClr>
                </a:solidFill>
              </a:rPr>
              <a:t>PhysiCell Model Builder</a:t>
            </a:r>
          </a:p>
        </p:txBody>
      </p:sp>
    </p:spTree>
    <p:extLst>
      <p:ext uri="{BB962C8B-B14F-4D97-AF65-F5344CB8AC3E}">
        <p14:creationId xmlns:p14="http://schemas.microsoft.com/office/powerpoint/2010/main" val="203226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90F-917F-3440-B94E-E8BB7067661A}"/>
              </a:ext>
            </a:extLst>
          </p:cNvPr>
          <p:cNvSpPr>
            <a:spLocks noGrp="1"/>
          </p:cNvSpPr>
          <p:nvPr>
            <p:ph type="title"/>
          </p:nvPr>
        </p:nvSpPr>
        <p:spPr/>
        <p:txBody>
          <a:bodyPr/>
          <a:lstStyle/>
          <a:p>
            <a:r>
              <a:rPr lang="en-US" dirty="0"/>
              <a:t>OpenMP-enabled g++</a:t>
            </a:r>
          </a:p>
        </p:txBody>
      </p:sp>
      <p:sp>
        <p:nvSpPr>
          <p:cNvPr id="3" name="Content Placeholder 2">
            <a:extLst>
              <a:ext uri="{FF2B5EF4-FFF2-40B4-BE49-F238E27FC236}">
                <a16:creationId xmlns:a16="http://schemas.microsoft.com/office/drawing/2014/main" id="{782F9E76-7B45-0C4B-8B37-57CEC3D43967}"/>
              </a:ext>
            </a:extLst>
          </p:cNvPr>
          <p:cNvSpPr>
            <a:spLocks noGrp="1"/>
          </p:cNvSpPr>
          <p:nvPr>
            <p:ph idx="1"/>
          </p:nvPr>
        </p:nvSpPr>
        <p:spPr/>
        <p:txBody>
          <a:bodyPr/>
          <a:lstStyle/>
          <a:p>
            <a:r>
              <a:rPr lang="en-US" sz="1800" dirty="0"/>
              <a:t>The default /</a:t>
            </a:r>
            <a:r>
              <a:rPr lang="en-US" sz="1800" dirty="0" err="1"/>
              <a:t>usr</a:t>
            </a:r>
            <a:r>
              <a:rPr lang="en-US" sz="1800" dirty="0"/>
              <a:t>/bin/g++ (clang) that comes with macOS is not OpenMP-enabled. You need to install one that is.</a:t>
            </a:r>
          </a:p>
          <a:p>
            <a:r>
              <a:rPr lang="en-US" sz="1800" dirty="0"/>
              <a:t>Homebrew (a package-manager for macOS) will let you do this. </a:t>
            </a:r>
          </a:p>
          <a:p>
            <a:r>
              <a:rPr lang="en-US" sz="1800" dirty="0">
                <a:hlinkClick r:id="rId2"/>
              </a:rPr>
              <a:t>https://brew.sh/</a:t>
            </a:r>
            <a:endParaRPr lang="en-US" sz="1800" dirty="0"/>
          </a:p>
          <a:p>
            <a:pPr marL="0" indent="0">
              <a:buNone/>
            </a:pPr>
            <a:endParaRPr lang="en-US" sz="1800" dirty="0"/>
          </a:p>
          <a:p>
            <a:r>
              <a:rPr lang="en-US" sz="1800" dirty="0"/>
              <a:t>Open a new ‘Terminal’ window and paste the copied command there:</a:t>
            </a:r>
            <a:endParaRPr lang="en-US" sz="1800" dirty="0">
              <a:hlinkClick r:id="rId3"/>
            </a:endParaRPr>
          </a:p>
          <a:p>
            <a:endParaRPr lang="en-US" sz="1800" dirty="0">
              <a:hlinkClick r:id="rId3"/>
            </a:endParaRPr>
          </a:p>
          <a:p>
            <a:endParaRPr lang="en-US" sz="1800" dirty="0">
              <a:hlinkClick r:id="rId3"/>
            </a:endParaRPr>
          </a:p>
          <a:p>
            <a:pPr marL="0" indent="0">
              <a:buNone/>
            </a:pPr>
            <a:endParaRPr lang="en-US" sz="1200" dirty="0">
              <a:hlinkClick r:id="rId3"/>
            </a:endParaRPr>
          </a:p>
          <a:p>
            <a:pPr marL="0" indent="0">
              <a:spcBef>
                <a:spcPts val="0"/>
              </a:spcBef>
              <a:buNone/>
            </a:pPr>
            <a:endParaRPr lang="en-US" sz="1200" dirty="0">
              <a:hlinkClick r:id="rId3"/>
            </a:endParaRPr>
          </a:p>
          <a:p>
            <a:pPr marL="0" indent="0">
              <a:buNone/>
            </a:pPr>
            <a:r>
              <a:rPr lang="en-US" sz="1200" dirty="0">
                <a:hlinkClick r:id="rId3"/>
              </a:rPr>
              <a:t>https://docs.brew.sh/Installation</a:t>
            </a:r>
            <a:r>
              <a:rPr lang="en-US" sz="1200" dirty="0"/>
              <a:t> - more useful information if needed</a:t>
            </a:r>
          </a:p>
          <a:p>
            <a:pPr marL="0" indent="0">
              <a:buNone/>
            </a:pPr>
            <a:r>
              <a:rPr lang="en-US" dirty="0"/>
              <a:t> </a:t>
            </a:r>
          </a:p>
        </p:txBody>
      </p:sp>
      <p:pic>
        <p:nvPicPr>
          <p:cNvPr id="5" name="Picture 4" descr="Graphical user interface, text&#10;&#10;Description automatically generated">
            <a:extLst>
              <a:ext uri="{FF2B5EF4-FFF2-40B4-BE49-F238E27FC236}">
                <a16:creationId xmlns:a16="http://schemas.microsoft.com/office/drawing/2014/main" id="{0074417A-C5FB-BF4A-B02A-F2A51AED5AAF}"/>
              </a:ext>
            </a:extLst>
          </p:cNvPr>
          <p:cNvPicPr>
            <a:picLocks noChangeAspect="1"/>
          </p:cNvPicPr>
          <p:nvPr/>
        </p:nvPicPr>
        <p:blipFill>
          <a:blip r:embed="rId4"/>
          <a:stretch>
            <a:fillRect/>
          </a:stretch>
        </p:blipFill>
        <p:spPr>
          <a:xfrm>
            <a:off x="368360" y="2922012"/>
            <a:ext cx="5688491" cy="981984"/>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DC3FB796-A801-9C4B-95F5-1EF5FA40AD50}"/>
              </a:ext>
            </a:extLst>
          </p:cNvPr>
          <p:cNvPicPr>
            <a:picLocks noChangeAspect="1"/>
          </p:cNvPicPr>
          <p:nvPr/>
        </p:nvPicPr>
        <p:blipFill>
          <a:blip r:embed="rId5"/>
          <a:stretch>
            <a:fillRect/>
          </a:stretch>
        </p:blipFill>
        <p:spPr>
          <a:xfrm>
            <a:off x="2180634" y="1744014"/>
            <a:ext cx="4572000" cy="774916"/>
          </a:xfrm>
          <a:prstGeom prst="rect">
            <a:avLst/>
          </a:prstGeom>
        </p:spPr>
      </p:pic>
      <p:sp>
        <p:nvSpPr>
          <p:cNvPr id="8" name="Down Arrow 7">
            <a:extLst>
              <a:ext uri="{FF2B5EF4-FFF2-40B4-BE49-F238E27FC236}">
                <a16:creationId xmlns:a16="http://schemas.microsoft.com/office/drawing/2014/main" id="{C9530C27-F66F-7040-AE92-DBE3A7E9DFD6}"/>
              </a:ext>
            </a:extLst>
          </p:cNvPr>
          <p:cNvSpPr/>
          <p:nvPr/>
        </p:nvSpPr>
        <p:spPr>
          <a:xfrm rot="3799503">
            <a:off x="6601331" y="1917036"/>
            <a:ext cx="302606" cy="5392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7D9718-1458-1E42-BF64-F7AE597C7D78}"/>
              </a:ext>
            </a:extLst>
          </p:cNvPr>
          <p:cNvSpPr txBox="1"/>
          <p:nvPr/>
        </p:nvSpPr>
        <p:spPr>
          <a:xfrm>
            <a:off x="7061475" y="1931417"/>
            <a:ext cx="1260403" cy="400110"/>
          </a:xfrm>
          <a:prstGeom prst="rect">
            <a:avLst/>
          </a:prstGeom>
          <a:noFill/>
        </p:spPr>
        <p:txBody>
          <a:bodyPr wrap="square" lIns="0" tIns="0" rIns="0" bIns="0" rtlCol="0">
            <a:spAutoFit/>
          </a:bodyPr>
          <a:lstStyle/>
          <a:p>
            <a:r>
              <a:rPr lang="en-US" dirty="0"/>
              <a:t>Click to copy the bash command</a:t>
            </a:r>
          </a:p>
        </p:txBody>
      </p:sp>
      <p:sp>
        <p:nvSpPr>
          <p:cNvPr id="10" name="TextBox 9">
            <a:extLst>
              <a:ext uri="{FF2B5EF4-FFF2-40B4-BE49-F238E27FC236}">
                <a16:creationId xmlns:a16="http://schemas.microsoft.com/office/drawing/2014/main" id="{E8810FB7-2B02-0845-8274-58523726EAB8}"/>
              </a:ext>
            </a:extLst>
          </p:cNvPr>
          <p:cNvSpPr txBox="1"/>
          <p:nvPr/>
        </p:nvSpPr>
        <p:spPr>
          <a:xfrm>
            <a:off x="7111643" y="3703941"/>
            <a:ext cx="1982592"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2659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9D37-B62F-714B-89C4-F3C8392D29DC}"/>
              </a:ext>
            </a:extLst>
          </p:cNvPr>
          <p:cNvSpPr>
            <a:spLocks noGrp="1"/>
          </p:cNvSpPr>
          <p:nvPr>
            <p:ph type="title"/>
          </p:nvPr>
        </p:nvSpPr>
        <p:spPr/>
        <p:txBody>
          <a:bodyPr/>
          <a:lstStyle/>
          <a:p>
            <a:r>
              <a:rPr lang="en-US" dirty="0" err="1"/>
              <a:t>ImageMagick</a:t>
            </a:r>
            <a:r>
              <a:rPr lang="en-US" dirty="0"/>
              <a:t> (1)</a:t>
            </a:r>
          </a:p>
        </p:txBody>
      </p:sp>
      <p:sp>
        <p:nvSpPr>
          <p:cNvPr id="3" name="Content Placeholder 2">
            <a:extLst>
              <a:ext uri="{FF2B5EF4-FFF2-40B4-BE49-F238E27FC236}">
                <a16:creationId xmlns:a16="http://schemas.microsoft.com/office/drawing/2014/main" id="{EF8FE15D-1FA9-C442-A734-A76FCD711FFD}"/>
              </a:ext>
            </a:extLst>
          </p:cNvPr>
          <p:cNvSpPr>
            <a:spLocks noGrp="1"/>
          </p:cNvSpPr>
          <p:nvPr>
            <p:ph idx="1"/>
          </p:nvPr>
        </p:nvSpPr>
        <p:spPr/>
        <p:txBody>
          <a:bodyPr>
            <a:normAutofit/>
          </a:bodyPr>
          <a:lstStyle/>
          <a:p>
            <a:pPr marL="0" indent="0">
              <a:spcBef>
                <a:spcPts val="0"/>
              </a:spcBef>
              <a:buNone/>
            </a:pPr>
            <a:r>
              <a:rPr lang="en-US" sz="1200" dirty="0">
                <a:cs typeface="Courier New" panose="02070309020205020404" pitchFamily="49" charset="0"/>
                <a:hlinkClick r:id="rId2"/>
              </a:rPr>
              <a:t>https://imagemagick.org/</a:t>
            </a:r>
            <a:r>
              <a:rPr lang="en-US" sz="1200" dirty="0">
                <a:cs typeface="Courier New" panose="02070309020205020404" pitchFamily="49" charset="0"/>
              </a:rPr>
              <a:t> - free, powerful image conversion, composition, editing software.</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 </a:t>
            </a:r>
            <a:r>
              <a:rPr lang="en-US" sz="1200" b="1" dirty="0">
                <a:highlight>
                  <a:srgbClr val="FFFF00"/>
                </a:highlight>
                <a:latin typeface="Courier New" panose="02070309020205020404" pitchFamily="49" charset="0"/>
                <a:cs typeface="Courier New" panose="02070309020205020404" pitchFamily="49" charset="0"/>
              </a:rPr>
              <a:t>brew install </a:t>
            </a:r>
            <a:r>
              <a:rPr lang="en-US" sz="1200" b="1" dirty="0" err="1">
                <a:highlight>
                  <a:srgbClr val="FFFF00"/>
                </a:highlight>
                <a:latin typeface="Courier New" panose="02070309020205020404" pitchFamily="49" charset="0"/>
                <a:cs typeface="Courier New" panose="02070309020205020404" pitchFamily="49" charset="0"/>
              </a:rPr>
              <a:t>imagemagick</a:t>
            </a:r>
            <a:endParaRPr lang="en-US" sz="1200" b="1" dirty="0">
              <a:highlight>
                <a:srgbClr val="FFFF00"/>
              </a:highlight>
              <a:latin typeface="Courier New" panose="02070309020205020404" pitchFamily="49" charset="0"/>
              <a:cs typeface="Courier New" panose="02070309020205020404" pitchFamily="49" charset="0"/>
            </a:endParaRPr>
          </a:p>
          <a:p>
            <a:pPr marL="0" indent="0">
              <a:spcBef>
                <a:spcPts val="0"/>
              </a:spcBef>
              <a:buNone/>
            </a:pPr>
            <a:endParaRPr lang="en-US" sz="1200" b="1" dirty="0">
              <a:highlight>
                <a:srgbClr val="FFFF00"/>
              </a:highlight>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     (probably will install lots of dependencies)</a:t>
            </a:r>
          </a:p>
          <a:p>
            <a:pPr marL="0" indent="0">
              <a:spcBef>
                <a:spcPts val="0"/>
              </a:spcBef>
              <a:buNone/>
            </a:pPr>
            <a:r>
              <a:rPr lang="en-US" sz="1200" dirty="0">
                <a:cs typeface="Courier New" panose="02070309020205020404" pitchFamily="49" charset="0"/>
              </a:rPr>
              <a:t>...</a:t>
            </a:r>
          </a:p>
          <a:p>
            <a:pPr marL="0" indent="0">
              <a:spcBef>
                <a:spcPts val="0"/>
              </a:spcBef>
              <a:buNone/>
            </a:pPr>
            <a:r>
              <a:rPr lang="en-US" sz="1200" b="1" dirty="0">
                <a:latin typeface="Courier New" panose="02070309020205020404" pitchFamily="49" charset="0"/>
                <a:cs typeface="Courier New" panose="02070309020205020404" pitchFamily="49" charset="0"/>
              </a:rPr>
              <a:t>==&gt; Installing </a:t>
            </a:r>
            <a:r>
              <a:rPr lang="en-US" sz="1200" b="1" dirty="0" err="1">
                <a:latin typeface="Courier New" panose="02070309020205020404" pitchFamily="49" charset="0"/>
                <a:cs typeface="Courier New" panose="02070309020205020404" pitchFamily="49" charset="0"/>
              </a:rPr>
              <a:t>imagemagick</a:t>
            </a:r>
            <a:r>
              <a:rPr lang="en-US" sz="1200" b="1" dirty="0">
                <a:latin typeface="Courier New" panose="02070309020205020404" pitchFamily="49" charset="0"/>
                <a:cs typeface="Courier New" panose="02070309020205020404" pitchFamily="49" charset="0"/>
              </a:rPr>
              <a:t> dependency: </a:t>
            </a:r>
            <a:r>
              <a:rPr lang="en-US" sz="1200" b="1" dirty="0" err="1">
                <a:latin typeface="Courier New" panose="02070309020205020404" pitchFamily="49" charset="0"/>
                <a:cs typeface="Courier New" panose="02070309020205020404" pitchFamily="49" charset="0"/>
              </a:rPr>
              <a:t>openexr</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==&gt; Pouring </a:t>
            </a:r>
            <a:r>
              <a:rPr lang="en-US" sz="1200" b="1" dirty="0" err="1">
                <a:latin typeface="Courier New" panose="02070309020205020404" pitchFamily="49" charset="0"/>
                <a:cs typeface="Courier New" panose="02070309020205020404" pitchFamily="49" charset="0"/>
              </a:rPr>
              <a:t>openexr</a:t>
            </a:r>
            <a:r>
              <a:rPr lang="en-US" sz="1200" b="1" dirty="0">
                <a:latin typeface="Courier New" panose="02070309020205020404" pitchFamily="49" charset="0"/>
                <a:cs typeface="Courier New" panose="02070309020205020404" pitchFamily="49" charset="0"/>
              </a:rPr>
              <a:t>--3.0.5.mojave.bottle.tar.gz</a:t>
            </a:r>
          </a:p>
          <a:p>
            <a:pPr marL="0" indent="0">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/local/Cellar/</a:t>
            </a:r>
            <a:r>
              <a:rPr lang="en-US" sz="1200" b="1" dirty="0" err="1">
                <a:latin typeface="Courier New" panose="02070309020205020404" pitchFamily="49" charset="0"/>
                <a:cs typeface="Courier New" panose="02070309020205020404" pitchFamily="49" charset="0"/>
              </a:rPr>
              <a:t>openexr</a:t>
            </a:r>
            <a:r>
              <a:rPr lang="en-US" sz="1200" b="1" dirty="0">
                <a:latin typeface="Courier New" panose="02070309020205020404" pitchFamily="49" charset="0"/>
                <a:cs typeface="Courier New" panose="02070309020205020404" pitchFamily="49" charset="0"/>
              </a:rPr>
              <a:t>/3.0.5: 176 files, 5.0MB</a:t>
            </a:r>
          </a:p>
          <a:p>
            <a:pPr marL="0" indent="0">
              <a:spcBef>
                <a:spcPts val="0"/>
              </a:spcBef>
              <a:buNone/>
            </a:pPr>
            <a:r>
              <a:rPr lang="en-US" sz="1200" b="1" dirty="0">
                <a:latin typeface="Courier New" panose="02070309020205020404" pitchFamily="49" charset="0"/>
                <a:cs typeface="Courier New" panose="02070309020205020404" pitchFamily="49" charset="0"/>
              </a:rPr>
              <a:t>==&gt; Installing </a:t>
            </a:r>
            <a:r>
              <a:rPr lang="en-US" sz="1200" b="1" dirty="0" err="1">
                <a:latin typeface="Courier New" panose="02070309020205020404" pitchFamily="49" charset="0"/>
                <a:cs typeface="Courier New" panose="02070309020205020404" pitchFamily="49" charset="0"/>
              </a:rPr>
              <a:t>imagemagick</a:t>
            </a:r>
            <a:r>
              <a:rPr lang="en-US" sz="1200" b="1" dirty="0">
                <a:latin typeface="Courier New" panose="02070309020205020404" pitchFamily="49" charset="0"/>
                <a:cs typeface="Courier New" panose="02070309020205020404" pitchFamily="49" charset="0"/>
              </a:rPr>
              <a:t> dependency: </a:t>
            </a:r>
            <a:r>
              <a:rPr lang="en-US" sz="1200" b="1" dirty="0" err="1">
                <a:latin typeface="Courier New" panose="02070309020205020404" pitchFamily="49" charset="0"/>
                <a:cs typeface="Courier New" panose="02070309020205020404" pitchFamily="49" charset="0"/>
              </a:rPr>
              <a:t>webp</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==&gt; Pouring </a:t>
            </a:r>
            <a:r>
              <a:rPr lang="en-US" sz="1200" b="1" dirty="0" err="1">
                <a:latin typeface="Courier New" panose="02070309020205020404" pitchFamily="49" charset="0"/>
                <a:cs typeface="Courier New" panose="02070309020205020404" pitchFamily="49" charset="0"/>
              </a:rPr>
              <a:t>webp</a:t>
            </a:r>
            <a:r>
              <a:rPr lang="en-US" sz="1200" b="1" dirty="0">
                <a:latin typeface="Courier New" panose="02070309020205020404" pitchFamily="49" charset="0"/>
                <a:cs typeface="Courier New" panose="02070309020205020404" pitchFamily="49" charset="0"/>
              </a:rPr>
              <a:t>--1.2.0.mojave.bottle.tar.gz</a:t>
            </a:r>
          </a:p>
          <a:p>
            <a:pPr marL="0" indent="0">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/local/Cellar/</a:t>
            </a:r>
            <a:r>
              <a:rPr lang="en-US" sz="1200" b="1" dirty="0" err="1">
                <a:latin typeface="Courier New" panose="02070309020205020404" pitchFamily="49" charset="0"/>
                <a:cs typeface="Courier New" panose="02070309020205020404" pitchFamily="49" charset="0"/>
              </a:rPr>
              <a:t>webp</a:t>
            </a:r>
            <a:r>
              <a:rPr lang="en-US" sz="1200" b="1" dirty="0">
                <a:latin typeface="Courier New" panose="02070309020205020404" pitchFamily="49" charset="0"/>
                <a:cs typeface="Courier New" panose="02070309020205020404" pitchFamily="49" charset="0"/>
              </a:rPr>
              <a:t>/1.2.0: 39 files, 2.1MB</a:t>
            </a:r>
          </a:p>
          <a:p>
            <a:pPr marL="0" indent="0">
              <a:spcBef>
                <a:spcPts val="0"/>
              </a:spcBef>
              <a:buNone/>
            </a:pPr>
            <a:r>
              <a:rPr lang="en-US" sz="1200" b="1" dirty="0">
                <a:latin typeface="Courier New" panose="02070309020205020404" pitchFamily="49" charset="0"/>
                <a:cs typeface="Courier New" panose="02070309020205020404" pitchFamily="49" charset="0"/>
              </a:rPr>
              <a:t>==&gt; Installing </a:t>
            </a:r>
            <a:r>
              <a:rPr lang="en-US" sz="1200" b="1" dirty="0" err="1">
                <a:latin typeface="Courier New" panose="02070309020205020404" pitchFamily="49" charset="0"/>
                <a:cs typeface="Courier New" panose="02070309020205020404" pitchFamily="49" charset="0"/>
              </a:rPr>
              <a:t>imagemagick</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==&gt; Pouring </a:t>
            </a:r>
            <a:r>
              <a:rPr lang="en-US" sz="1200" b="1" dirty="0" err="1">
                <a:latin typeface="Courier New" panose="02070309020205020404" pitchFamily="49" charset="0"/>
                <a:cs typeface="Courier New" panose="02070309020205020404" pitchFamily="49" charset="0"/>
              </a:rPr>
              <a:t>imagemagick</a:t>
            </a:r>
            <a:r>
              <a:rPr lang="en-US" sz="1200" b="1" dirty="0">
                <a:latin typeface="Courier New" panose="02070309020205020404" pitchFamily="49" charset="0"/>
                <a:cs typeface="Courier New" panose="02070309020205020404" pitchFamily="49" charset="0"/>
              </a:rPr>
              <a:t>--7.1.0-2_1.mojave.bottle.tar.gz</a:t>
            </a:r>
          </a:p>
          <a:p>
            <a:pPr marL="0" indent="0">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/local/Cellar/</a:t>
            </a:r>
            <a:r>
              <a:rPr lang="en-US" sz="1200" b="1" dirty="0" err="1">
                <a:latin typeface="Courier New" panose="02070309020205020404" pitchFamily="49" charset="0"/>
                <a:cs typeface="Courier New" panose="02070309020205020404" pitchFamily="49" charset="0"/>
              </a:rPr>
              <a:t>imagemagick</a:t>
            </a:r>
            <a:r>
              <a:rPr lang="en-US" sz="1200" b="1" dirty="0">
                <a:latin typeface="Courier New" panose="02070309020205020404" pitchFamily="49" charset="0"/>
                <a:cs typeface="Courier New" panose="02070309020205020404" pitchFamily="49" charset="0"/>
              </a:rPr>
              <a:t>/7.1.0-2_1: 799 files, 25MB</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You should then have access to various </a:t>
            </a:r>
            <a:r>
              <a:rPr lang="en-US" sz="1200" dirty="0" err="1">
                <a:cs typeface="Courier New" panose="02070309020205020404" pitchFamily="49" charset="0"/>
              </a:rPr>
              <a:t>ImageMagick</a:t>
            </a:r>
            <a:r>
              <a:rPr lang="en-US" sz="1200" dirty="0">
                <a:cs typeface="Courier New" panose="02070309020205020404" pitchFamily="49" charset="0"/>
              </a:rPr>
              <a:t> commands, for example:</a:t>
            </a:r>
          </a:p>
          <a:p>
            <a:pPr marL="0" indent="0">
              <a:spcBef>
                <a:spcPts val="0"/>
              </a:spcBef>
              <a:buNone/>
            </a:pPr>
            <a:r>
              <a:rPr lang="en-US" sz="1200" dirty="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which convert</a:t>
            </a:r>
          </a:p>
          <a:p>
            <a:pPr marL="0" indent="0">
              <a:spcBef>
                <a:spcPts val="0"/>
              </a:spcBef>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usr</a:t>
            </a:r>
            <a:r>
              <a:rPr lang="en-US" sz="1200" dirty="0">
                <a:latin typeface="Courier New" panose="02070309020205020404" pitchFamily="49" charset="0"/>
                <a:cs typeface="Courier New" panose="02070309020205020404" pitchFamily="49" charset="0"/>
              </a:rPr>
              <a:t>/local/bin/convert</a:t>
            </a:r>
          </a:p>
          <a:p>
            <a:pPr marL="0" indent="0">
              <a:spcBef>
                <a:spcPts val="0"/>
              </a:spcBef>
              <a:buNone/>
            </a:pP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1756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9D37-B62F-714B-89C4-F3C8392D29DC}"/>
              </a:ext>
            </a:extLst>
          </p:cNvPr>
          <p:cNvSpPr>
            <a:spLocks noGrp="1"/>
          </p:cNvSpPr>
          <p:nvPr>
            <p:ph type="title"/>
          </p:nvPr>
        </p:nvSpPr>
        <p:spPr/>
        <p:txBody>
          <a:bodyPr/>
          <a:lstStyle/>
          <a:p>
            <a:r>
              <a:rPr lang="en-US" dirty="0" err="1"/>
              <a:t>ImageMagick</a:t>
            </a:r>
            <a:r>
              <a:rPr lang="en-US" dirty="0"/>
              <a:t> (2)</a:t>
            </a:r>
          </a:p>
        </p:txBody>
      </p:sp>
      <p:sp>
        <p:nvSpPr>
          <p:cNvPr id="3" name="Content Placeholder 2">
            <a:extLst>
              <a:ext uri="{FF2B5EF4-FFF2-40B4-BE49-F238E27FC236}">
                <a16:creationId xmlns:a16="http://schemas.microsoft.com/office/drawing/2014/main" id="{EF8FE15D-1FA9-C442-A734-A76FCD711FFD}"/>
              </a:ext>
            </a:extLst>
          </p:cNvPr>
          <p:cNvSpPr>
            <a:spLocks noGrp="1"/>
          </p:cNvSpPr>
          <p:nvPr>
            <p:ph idx="1"/>
          </p:nvPr>
        </p:nvSpPr>
        <p:spPr>
          <a:xfrm>
            <a:off x="161364" y="751756"/>
            <a:ext cx="8982635" cy="3749040"/>
          </a:xfrm>
        </p:spPr>
        <p:txBody>
          <a:bodyPr>
            <a:normAutofit/>
          </a:bodyPr>
          <a:lstStyle/>
          <a:p>
            <a:pPr marL="0" indent="0">
              <a:spcBef>
                <a:spcPts val="0"/>
              </a:spcBef>
              <a:buNone/>
            </a:pPr>
            <a:r>
              <a:rPr lang="en-US" sz="1400" dirty="0"/>
              <a:t>Refer to the </a:t>
            </a:r>
            <a:r>
              <a:rPr lang="en-US" sz="1400" dirty="0" err="1"/>
              <a:t>Quickstart</a:t>
            </a:r>
            <a:r>
              <a:rPr lang="en-US" sz="1400" dirty="0"/>
              <a:t> guide for helpful </a:t>
            </a:r>
            <a:r>
              <a:rPr lang="en-US" sz="1400" dirty="0" err="1"/>
              <a:t>ImageMagick</a:t>
            </a:r>
            <a:r>
              <a:rPr lang="en-US" sz="1400" dirty="0"/>
              <a:t> commands, including </a:t>
            </a:r>
            <a:r>
              <a:rPr lang="en-US" sz="1400" dirty="0" err="1"/>
              <a:t>Makefile</a:t>
            </a:r>
            <a:r>
              <a:rPr lang="en-US" sz="1400" dirty="0"/>
              <a:t> targets: </a:t>
            </a:r>
            <a:r>
              <a:rPr lang="en-US" sz="1400" dirty="0">
                <a:hlinkClick r:id="rId2"/>
              </a:rPr>
              <a:t>https://github.com/MathCancer/PhysiCell/blob/master/documentation/Quickstart.md#imagemagick</a:t>
            </a:r>
            <a:r>
              <a:rPr lang="en-US" sz="1400" dirty="0"/>
              <a:t> </a:t>
            </a:r>
            <a:endParaRPr lang="en-US" sz="1400" b="1" dirty="0">
              <a:cs typeface="Courier New" panose="02070309020205020404" pitchFamily="49" charset="0"/>
            </a:endParaRPr>
          </a:p>
          <a:p>
            <a:pPr marL="0" indent="0">
              <a:spcBef>
                <a:spcPts val="0"/>
              </a:spcBef>
              <a:buNone/>
            </a:pPr>
            <a:endParaRPr lang="en-US" sz="1200" dirty="0">
              <a:cs typeface="Courier New" panose="02070309020205020404" pitchFamily="49" charset="0"/>
            </a:endParaRPr>
          </a:p>
          <a:p>
            <a:pPr marL="0" indent="0">
              <a:spcBef>
                <a:spcPts val="0"/>
              </a:spcBef>
              <a:buNone/>
            </a:pPr>
            <a:endParaRPr lang="en-US" sz="1200" dirty="0">
              <a:cs typeface="Courier New" panose="02070309020205020404" pitchFamily="49" charset="0"/>
            </a:endParaRPr>
          </a:p>
          <a:p>
            <a:pPr marL="0" indent="0">
              <a:spcBef>
                <a:spcPts val="0"/>
              </a:spcBef>
              <a:buNone/>
            </a:pPr>
            <a:r>
              <a:rPr lang="en-US" sz="1400" dirty="0">
                <a:cs typeface="Courier New" panose="02070309020205020404" pitchFamily="49" charset="0"/>
              </a:rPr>
              <a:t>For example, if you have generated some .</a:t>
            </a:r>
            <a:r>
              <a:rPr lang="en-US" sz="1400" dirty="0" err="1">
                <a:cs typeface="Courier New" panose="02070309020205020404" pitchFamily="49" charset="0"/>
              </a:rPr>
              <a:t>svg</a:t>
            </a:r>
            <a:r>
              <a:rPr lang="en-US" sz="1400" dirty="0">
                <a:cs typeface="Courier New" panose="02070309020205020404" pitchFamily="49" charset="0"/>
              </a:rPr>
              <a:t> files (in /output), you should be able to generate an animation, using something like the following set of commands in your shell:</a:t>
            </a:r>
          </a:p>
          <a:p>
            <a:pPr marL="0" indent="0">
              <a:spcBef>
                <a:spcPts val="0"/>
              </a:spcBef>
              <a:buNone/>
            </a:pPr>
            <a:endParaRPr lang="en-US" sz="1400" dirty="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convert snapshot000034*.</a:t>
            </a:r>
            <a:r>
              <a:rPr lang="en-US" sz="1200" b="1" dirty="0" err="1">
                <a:latin typeface="Courier New" panose="02070309020205020404" pitchFamily="49" charset="0"/>
                <a:cs typeface="Courier New" panose="02070309020205020404" pitchFamily="49" charset="0"/>
              </a:rPr>
              <a:t>svg</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foo.gif</a:t>
            </a:r>
            <a:r>
              <a:rPr lang="en-US" sz="1200" b="1" dirty="0">
                <a:latin typeface="Courier New" panose="02070309020205020404" pitchFamily="49" charset="0"/>
                <a:cs typeface="Courier New" panose="02070309020205020404" pitchFamily="49" charset="0"/>
              </a:rPr>
              <a:t> </a:t>
            </a:r>
          </a:p>
          <a:p>
            <a:pPr marL="0" indent="0">
              <a:spcBef>
                <a:spcPts val="0"/>
              </a:spcBef>
              <a:buNone/>
            </a:pPr>
            <a:r>
              <a:rPr lang="en-US" sz="1200" b="1" dirty="0" err="1">
                <a:latin typeface="Courier New" panose="02070309020205020404" pitchFamily="49" charset="0"/>
                <a:cs typeface="Courier New" panose="02070309020205020404" pitchFamily="49" charset="0"/>
              </a:rPr>
              <a:t>magick</a:t>
            </a:r>
            <a:r>
              <a:rPr lang="en-US" sz="1200" b="1" dirty="0">
                <a:latin typeface="Courier New" panose="02070309020205020404" pitchFamily="49" charset="0"/>
                <a:cs typeface="Courier New" panose="02070309020205020404" pitchFamily="49" charset="0"/>
              </a:rPr>
              <a:t> animate </a:t>
            </a:r>
            <a:r>
              <a:rPr lang="en-US" sz="1200" b="1" dirty="0" err="1">
                <a:latin typeface="Courier New" panose="02070309020205020404" pitchFamily="49" charset="0"/>
                <a:cs typeface="Courier New" panose="02070309020205020404" pitchFamily="49" charset="0"/>
              </a:rPr>
              <a:t>foo.gif</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 may be huge, if original SVGs were; downsize in following steps </a:t>
            </a:r>
          </a:p>
          <a:p>
            <a:pPr marL="0" indent="0">
              <a:spcBef>
                <a:spcPts val="0"/>
              </a:spcBef>
              <a:buNone/>
            </a:pPr>
            <a:r>
              <a:rPr lang="en-US" sz="1200" b="1" dirty="0">
                <a:latin typeface="Courier New" panose="02070309020205020404" pitchFamily="49" charset="0"/>
                <a:cs typeface="Courier New" panose="02070309020205020404" pitchFamily="49" charset="0"/>
              </a:rPr>
              <a:t>convert </a:t>
            </a:r>
            <a:r>
              <a:rPr lang="en-US" sz="1200" b="1" dirty="0" err="1">
                <a:latin typeface="Courier New" panose="02070309020205020404" pitchFamily="49" charset="0"/>
                <a:cs typeface="Courier New" panose="02070309020205020404" pitchFamily="49" charset="0"/>
              </a:rPr>
              <a:t>foo.gif</a:t>
            </a:r>
            <a:r>
              <a:rPr lang="en-US" sz="1200" b="1" dirty="0">
                <a:latin typeface="Courier New" panose="02070309020205020404" pitchFamily="49" charset="0"/>
                <a:cs typeface="Courier New" panose="02070309020205020404" pitchFamily="49" charset="0"/>
              </a:rPr>
              <a:t> -coalesce </a:t>
            </a:r>
            <a:r>
              <a:rPr lang="en-US" sz="1200" b="1" dirty="0" err="1">
                <a:latin typeface="Courier New" panose="02070309020205020404" pitchFamily="49" charset="0"/>
                <a:cs typeface="Courier New" panose="02070309020205020404" pitchFamily="49" charset="0"/>
              </a:rPr>
              <a:t>tmp.gif</a:t>
            </a:r>
            <a:r>
              <a:rPr lang="en-US" sz="1200" b="1" dirty="0">
                <a:latin typeface="Courier New" panose="02070309020205020404" pitchFamily="49" charset="0"/>
                <a:cs typeface="Courier New" panose="02070309020205020404" pitchFamily="49" charset="0"/>
              </a:rPr>
              <a:t> </a:t>
            </a:r>
          </a:p>
          <a:p>
            <a:pPr marL="0" indent="0">
              <a:spcBef>
                <a:spcPts val="0"/>
              </a:spcBef>
              <a:buNone/>
            </a:pPr>
            <a:r>
              <a:rPr lang="en-US" sz="1200" b="1" dirty="0">
                <a:latin typeface="Courier New" panose="02070309020205020404" pitchFamily="49" charset="0"/>
                <a:cs typeface="Courier New" panose="02070309020205020404" pitchFamily="49" charset="0"/>
              </a:rPr>
              <a:t>identify snapshot00003471.svg    </a:t>
            </a:r>
            <a:r>
              <a:rPr lang="en-US" sz="1200" dirty="0">
                <a:cs typeface="Courier New" panose="02070309020205020404" pitchFamily="49" charset="0"/>
              </a:rPr>
              <a:t># get size of a single image (e.g. 1500x1605) </a:t>
            </a:r>
          </a:p>
          <a:p>
            <a:pPr marL="0" indent="0">
              <a:spcBef>
                <a:spcPts val="0"/>
              </a:spcBef>
              <a:buNone/>
            </a:pPr>
            <a:r>
              <a:rPr lang="en-US" sz="1200" b="1" dirty="0">
                <a:latin typeface="Courier New" panose="02070309020205020404" pitchFamily="49" charset="0"/>
                <a:cs typeface="Courier New" panose="02070309020205020404" pitchFamily="49" charset="0"/>
              </a:rPr>
              <a:t>convert -size 1500x1605 </a:t>
            </a:r>
            <a:r>
              <a:rPr lang="en-US" sz="1200" b="1" dirty="0" err="1">
                <a:latin typeface="Courier New" panose="02070309020205020404" pitchFamily="49" charset="0"/>
                <a:cs typeface="Courier New" panose="02070309020205020404" pitchFamily="49" charset="0"/>
              </a:rPr>
              <a:t>tmp.gif</a:t>
            </a:r>
            <a:r>
              <a:rPr lang="en-US" sz="1200" b="1" dirty="0">
                <a:latin typeface="Courier New" panose="02070309020205020404" pitchFamily="49" charset="0"/>
                <a:cs typeface="Courier New" panose="02070309020205020404" pitchFamily="49" charset="0"/>
              </a:rPr>
              <a:t> -resize 20% </a:t>
            </a:r>
            <a:r>
              <a:rPr lang="en-US" sz="1200" b="1" dirty="0" err="1">
                <a:latin typeface="Courier New" panose="02070309020205020404" pitchFamily="49" charset="0"/>
                <a:cs typeface="Courier New" panose="02070309020205020404" pitchFamily="49" charset="0"/>
              </a:rPr>
              <a:t>small.gif</a:t>
            </a:r>
            <a:r>
              <a:rPr lang="en-US" sz="1200" b="1" dirty="0">
                <a:latin typeface="Courier New" panose="02070309020205020404" pitchFamily="49" charset="0"/>
                <a:cs typeface="Courier New" panose="02070309020205020404" pitchFamily="49" charset="0"/>
              </a:rPr>
              <a:t> </a:t>
            </a:r>
          </a:p>
          <a:p>
            <a:pPr marL="0" indent="0">
              <a:spcBef>
                <a:spcPts val="0"/>
              </a:spcBef>
              <a:buNone/>
            </a:pPr>
            <a:r>
              <a:rPr lang="en-US" sz="1200" b="1" dirty="0" err="1">
                <a:latin typeface="Courier New" panose="02070309020205020404" pitchFamily="49" charset="0"/>
                <a:cs typeface="Courier New" panose="02070309020205020404" pitchFamily="49" charset="0"/>
              </a:rPr>
              <a:t>magick</a:t>
            </a:r>
            <a:r>
              <a:rPr lang="en-US" sz="1200" b="1" dirty="0">
                <a:latin typeface="Courier New" panose="02070309020205020404" pitchFamily="49" charset="0"/>
                <a:cs typeface="Courier New" panose="02070309020205020404" pitchFamily="49" charset="0"/>
              </a:rPr>
              <a:t> animate </a:t>
            </a:r>
            <a:r>
              <a:rPr lang="en-US" sz="1200" b="1" dirty="0" err="1">
                <a:latin typeface="Courier New" panose="02070309020205020404" pitchFamily="49" charset="0"/>
                <a:cs typeface="Courier New" panose="02070309020205020404" pitchFamily="49" charset="0"/>
              </a:rPr>
              <a:t>small.gif</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5488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805424" y="824691"/>
            <a:ext cx="8187655" cy="3494117"/>
          </a:xfrm>
        </p:spPr>
        <p:txBody>
          <a:bodyPr>
            <a:normAutofit/>
          </a:bodyPr>
          <a:lstStyle/>
          <a:p>
            <a:r>
              <a:rPr lang="en-US" sz="1400" dirty="0">
                <a:solidFill>
                  <a:schemeClr val="tx1">
                    <a:alpha val="20000"/>
                  </a:schemeClr>
                </a:solidFill>
              </a:rPr>
              <a:t>Apple Intel CPU vs. Silicon (M1) CPU</a:t>
            </a:r>
          </a:p>
          <a:p>
            <a:pPr lvl="2"/>
            <a:r>
              <a:rPr lang="en-US" sz="1400" dirty="0">
                <a:solidFill>
                  <a:schemeClr val="tx1">
                    <a:alpha val="20000"/>
                  </a:schemeClr>
                </a:solidFill>
              </a:rPr>
              <a:t> You may experience some problems with our setup instructions if you have the newer Apple Silicon CPU. If so, please contact us (see Support page at end).</a:t>
            </a:r>
          </a:p>
          <a:p>
            <a:r>
              <a:rPr lang="en-US" sz="1400" dirty="0">
                <a:solidFill>
                  <a:schemeClr val="tx1">
                    <a:alpha val="20000"/>
                  </a:schemeClr>
                </a:solidFill>
              </a:rPr>
              <a:t>OpenMP-enabled g++ (using Homebrew)</a:t>
            </a:r>
          </a:p>
          <a:p>
            <a:r>
              <a:rPr lang="en-US" sz="1400" dirty="0">
                <a:solidFill>
                  <a:schemeClr val="tx1">
                    <a:alpha val="20000"/>
                  </a:schemeClr>
                </a:solidFill>
              </a:rPr>
              <a:t>Test building the default model (“heterogeneity”)</a:t>
            </a:r>
          </a:p>
          <a:p>
            <a:r>
              <a:rPr lang="en-US" sz="1400" dirty="0">
                <a:solidFill>
                  <a:schemeClr val="tx1">
                    <a:alpha val="20000"/>
                  </a:schemeClr>
                </a:solidFill>
              </a:rPr>
              <a:t>Python 3 (using Anaconda distribution)</a:t>
            </a:r>
          </a:p>
          <a:p>
            <a:r>
              <a:rPr lang="en-US" sz="1400" dirty="0">
                <a:solidFill>
                  <a:schemeClr val="tx1">
                    <a:alpha val="20000"/>
                  </a:schemeClr>
                </a:solidFill>
              </a:rPr>
              <a:t>Test building an intracellular model</a:t>
            </a:r>
          </a:p>
          <a:p>
            <a:r>
              <a:rPr lang="en-US" sz="1400" dirty="0" err="1">
                <a:solidFill>
                  <a:schemeClr val="tx1">
                    <a:alpha val="20000"/>
                  </a:schemeClr>
                </a:solidFill>
              </a:rPr>
              <a:t>ImageMagick</a:t>
            </a:r>
            <a:endParaRPr lang="en-US" sz="1400" dirty="0">
              <a:solidFill>
                <a:schemeClr val="tx1">
                  <a:alpha val="20000"/>
                </a:schemeClr>
              </a:solidFill>
            </a:endParaRPr>
          </a:p>
          <a:p>
            <a:r>
              <a:rPr lang="en-US" sz="1400" dirty="0"/>
              <a:t>PhysiCell Model Builder</a:t>
            </a:r>
          </a:p>
          <a:p>
            <a:pPr marL="0" indent="0">
              <a:buNone/>
            </a:pPr>
            <a:endParaRPr lang="en-US" sz="1400" dirty="0">
              <a:solidFill>
                <a:schemeClr val="tx1">
                  <a:alpha val="20000"/>
                </a:schemeClr>
              </a:solidFill>
            </a:endParaRPr>
          </a:p>
        </p:txBody>
      </p:sp>
    </p:spTree>
    <p:extLst>
      <p:ext uri="{BB962C8B-B14F-4D97-AF65-F5344CB8AC3E}">
        <p14:creationId xmlns:p14="http://schemas.microsoft.com/office/powerpoint/2010/main" val="3262922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6D57-0E97-B246-8F6B-C5C1EEA1B1F9}"/>
              </a:ext>
            </a:extLst>
          </p:cNvPr>
          <p:cNvSpPr>
            <a:spLocks noGrp="1"/>
          </p:cNvSpPr>
          <p:nvPr>
            <p:ph type="title"/>
          </p:nvPr>
        </p:nvSpPr>
        <p:spPr/>
        <p:txBody>
          <a:bodyPr/>
          <a:lstStyle/>
          <a:p>
            <a:r>
              <a:rPr lang="en-US" dirty="0"/>
              <a:t>PhysiCell Model Builder (1)</a:t>
            </a:r>
          </a:p>
        </p:txBody>
      </p:sp>
      <p:sp>
        <p:nvSpPr>
          <p:cNvPr id="3" name="Content Placeholder 2">
            <a:extLst>
              <a:ext uri="{FF2B5EF4-FFF2-40B4-BE49-F238E27FC236}">
                <a16:creationId xmlns:a16="http://schemas.microsoft.com/office/drawing/2014/main" id="{5EB54847-329D-6D4E-8BBF-F15B64C5A19A}"/>
              </a:ext>
            </a:extLst>
          </p:cNvPr>
          <p:cNvSpPr>
            <a:spLocks noGrp="1"/>
          </p:cNvSpPr>
          <p:nvPr>
            <p:ph idx="1"/>
          </p:nvPr>
        </p:nvSpPr>
        <p:spPr>
          <a:xfrm>
            <a:off x="320510" y="751756"/>
            <a:ext cx="8361577" cy="3749040"/>
          </a:xfrm>
        </p:spPr>
        <p:txBody>
          <a:bodyPr/>
          <a:lstStyle/>
          <a:p>
            <a:r>
              <a:rPr lang="en-US" dirty="0"/>
              <a:t>The Model Builder is a GUI to let you create/edit a .xml configuration file that defines (nearly all of) a PhysiCell model.</a:t>
            </a:r>
          </a:p>
          <a:p>
            <a:r>
              <a:rPr lang="en-US" dirty="0"/>
              <a:t>Download the latest release at:  </a:t>
            </a:r>
          </a:p>
          <a:p>
            <a:pPr marL="173037" lvl="1" indent="0">
              <a:buNone/>
            </a:pPr>
            <a:r>
              <a:rPr lang="en-US" sz="1600" dirty="0">
                <a:hlinkClick r:id="rId2"/>
              </a:rPr>
              <a:t>https://github.com/PhysiCell-Tools/PhysiCell-model-builder/releases</a:t>
            </a:r>
            <a:endParaRPr lang="en-US" sz="1600" dirty="0"/>
          </a:p>
          <a:p>
            <a:r>
              <a:rPr lang="en-US" dirty="0" err="1"/>
              <a:t>Uncompress</a:t>
            </a:r>
            <a:r>
              <a:rPr lang="en-US" dirty="0"/>
              <a:t> the .zip, change directory into it, and run it:</a:t>
            </a:r>
          </a:p>
          <a:p>
            <a:endParaRPr lang="en-US" dirty="0"/>
          </a:p>
          <a:p>
            <a:pPr marL="0" indent="0">
              <a:buNone/>
            </a:pPr>
            <a:endParaRPr lang="en-US" dirty="0"/>
          </a:p>
          <a:p>
            <a:pPr marL="0" indent="0">
              <a:buNone/>
            </a:pPr>
            <a:r>
              <a:rPr lang="en-US" dirty="0"/>
              <a:t>This should display the GUI (next page):</a:t>
            </a:r>
          </a:p>
        </p:txBody>
      </p:sp>
      <p:sp>
        <p:nvSpPr>
          <p:cNvPr id="5" name="TextBox 4">
            <a:extLst>
              <a:ext uri="{FF2B5EF4-FFF2-40B4-BE49-F238E27FC236}">
                <a16:creationId xmlns:a16="http://schemas.microsoft.com/office/drawing/2014/main" id="{F7ADC12E-D17C-F54B-B7CF-854FDF15A47D}"/>
              </a:ext>
            </a:extLst>
          </p:cNvPr>
          <p:cNvSpPr txBox="1"/>
          <p:nvPr/>
        </p:nvSpPr>
        <p:spPr>
          <a:xfrm>
            <a:off x="707010" y="2626276"/>
            <a:ext cx="4920792" cy="600164"/>
          </a:xfrm>
          <a:prstGeom prst="rect">
            <a:avLst/>
          </a:prstGeom>
          <a:noFill/>
        </p:spPr>
        <p:txBody>
          <a:bodyPr wrap="square" lIns="0" tIns="0" rIns="0" bIns="0" rtlCol="0">
            <a:spAutoFit/>
          </a:bodyPr>
          <a:lstStyle/>
          <a:p>
            <a:r>
              <a:rPr lang="en-US" dirty="0"/>
              <a:t>$ </a:t>
            </a:r>
            <a:r>
              <a:rPr lang="en-US" b="1" dirty="0">
                <a:latin typeface="Courier New" panose="02070309020205020404" pitchFamily="49" charset="0"/>
                <a:cs typeface="Courier New" panose="02070309020205020404" pitchFamily="49" charset="0"/>
              </a:rPr>
              <a:t>unzip PhysiCell-model-builder-1.1.zip</a:t>
            </a:r>
          </a:p>
          <a:p>
            <a:r>
              <a:rPr lang="en-US" dirty="0"/>
              <a:t>$ </a:t>
            </a:r>
            <a:r>
              <a:rPr lang="en-US" b="1" dirty="0">
                <a:latin typeface="Courier New" panose="02070309020205020404" pitchFamily="49" charset="0"/>
                <a:cs typeface="Courier New" panose="02070309020205020404" pitchFamily="49" charset="0"/>
              </a:rPr>
              <a:t>cd PhysiCell-model-builder-1.1</a:t>
            </a:r>
          </a:p>
          <a:p>
            <a:r>
              <a:rPr lang="en-US" dirty="0"/>
              <a:t>$ </a:t>
            </a:r>
            <a:r>
              <a:rPr lang="en-US" b="1" dirty="0">
                <a:latin typeface="Courier New" panose="02070309020205020404" pitchFamily="49" charset="0"/>
                <a:cs typeface="Courier New" panose="02070309020205020404" pitchFamily="49" charset="0"/>
              </a:rPr>
              <a:t>python bin/gui4xml.py</a:t>
            </a:r>
          </a:p>
        </p:txBody>
      </p:sp>
    </p:spTree>
    <p:extLst>
      <p:ext uri="{BB962C8B-B14F-4D97-AF65-F5344CB8AC3E}">
        <p14:creationId xmlns:p14="http://schemas.microsoft.com/office/powerpoint/2010/main" val="2854843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6D57-0E97-B246-8F6B-C5C1EEA1B1F9}"/>
              </a:ext>
            </a:extLst>
          </p:cNvPr>
          <p:cNvSpPr>
            <a:spLocks noGrp="1"/>
          </p:cNvSpPr>
          <p:nvPr>
            <p:ph type="title"/>
          </p:nvPr>
        </p:nvSpPr>
        <p:spPr/>
        <p:txBody>
          <a:bodyPr/>
          <a:lstStyle/>
          <a:p>
            <a:r>
              <a:rPr lang="en-US" dirty="0"/>
              <a:t>PhysiCell Model Builder (2)</a:t>
            </a:r>
          </a:p>
        </p:txBody>
      </p:sp>
      <p:pic>
        <p:nvPicPr>
          <p:cNvPr id="6" name="Picture 5" descr="Table&#10;&#10;Description automatically generated with medium confidence">
            <a:extLst>
              <a:ext uri="{FF2B5EF4-FFF2-40B4-BE49-F238E27FC236}">
                <a16:creationId xmlns:a16="http://schemas.microsoft.com/office/drawing/2014/main" id="{18F12704-4EAA-744A-BA6D-59426BB5F902}"/>
              </a:ext>
            </a:extLst>
          </p:cNvPr>
          <p:cNvPicPr>
            <a:picLocks noChangeAspect="1"/>
          </p:cNvPicPr>
          <p:nvPr/>
        </p:nvPicPr>
        <p:blipFill rotWithShape="1">
          <a:blip r:embed="rId2"/>
          <a:srcRect b="9327"/>
          <a:stretch/>
        </p:blipFill>
        <p:spPr>
          <a:xfrm>
            <a:off x="977461" y="705534"/>
            <a:ext cx="5099844" cy="3732431"/>
          </a:xfrm>
          <a:prstGeom prst="rect">
            <a:avLst/>
          </a:prstGeom>
        </p:spPr>
      </p:pic>
      <p:sp>
        <p:nvSpPr>
          <p:cNvPr id="7" name="TextBox 6">
            <a:extLst>
              <a:ext uri="{FF2B5EF4-FFF2-40B4-BE49-F238E27FC236}">
                <a16:creationId xmlns:a16="http://schemas.microsoft.com/office/drawing/2014/main" id="{87153CDB-1DC6-9749-A1E0-E80CCCA04746}"/>
              </a:ext>
            </a:extLst>
          </p:cNvPr>
          <p:cNvSpPr txBox="1"/>
          <p:nvPr/>
        </p:nvSpPr>
        <p:spPr>
          <a:xfrm>
            <a:off x="6290900" y="1159497"/>
            <a:ext cx="2639505" cy="1200329"/>
          </a:xfrm>
          <a:prstGeom prst="rect">
            <a:avLst/>
          </a:prstGeom>
          <a:noFill/>
        </p:spPr>
        <p:txBody>
          <a:bodyPr wrap="square" lIns="0" tIns="0" rIns="0" bIns="0" rtlCol="0">
            <a:spAutoFit/>
          </a:bodyPr>
          <a:lstStyle/>
          <a:p>
            <a:r>
              <a:rPr lang="en-US" dirty="0"/>
              <a:t>A User Guide for the Model Builder is still be written.</a:t>
            </a:r>
          </a:p>
          <a:p>
            <a:endParaRPr lang="en-US" dirty="0"/>
          </a:p>
          <a:p>
            <a:r>
              <a:rPr lang="en-US" dirty="0"/>
              <a:t>It is a tool that is still considered “beta”, so your feedback will be very valuable.</a:t>
            </a:r>
          </a:p>
        </p:txBody>
      </p:sp>
    </p:spTree>
    <p:extLst>
      <p:ext uri="{BB962C8B-B14F-4D97-AF65-F5344CB8AC3E}">
        <p14:creationId xmlns:p14="http://schemas.microsoft.com/office/powerpoint/2010/main" val="119933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4031-0E0F-6C40-9B72-33495FFB3DC4}"/>
              </a:ext>
            </a:extLst>
          </p:cNvPr>
          <p:cNvSpPr>
            <a:spLocks noGrp="1"/>
          </p:cNvSpPr>
          <p:nvPr>
            <p:ph type="title"/>
          </p:nvPr>
        </p:nvSpPr>
        <p:spPr/>
        <p:txBody>
          <a:bodyPr/>
          <a:lstStyle/>
          <a:p>
            <a:r>
              <a:rPr lang="en-US" dirty="0"/>
              <a:t>C++ Code editor</a:t>
            </a:r>
          </a:p>
        </p:txBody>
      </p:sp>
      <p:sp>
        <p:nvSpPr>
          <p:cNvPr id="3" name="Content Placeholder 2">
            <a:extLst>
              <a:ext uri="{FF2B5EF4-FFF2-40B4-BE49-F238E27FC236}">
                <a16:creationId xmlns:a16="http://schemas.microsoft.com/office/drawing/2014/main" id="{ED655D8D-41C8-5E48-85A7-12921480A6C3}"/>
              </a:ext>
            </a:extLst>
          </p:cNvPr>
          <p:cNvSpPr>
            <a:spLocks noGrp="1"/>
          </p:cNvSpPr>
          <p:nvPr>
            <p:ph idx="1"/>
          </p:nvPr>
        </p:nvSpPr>
        <p:spPr>
          <a:xfrm>
            <a:off x="414778" y="751756"/>
            <a:ext cx="8427563" cy="3749040"/>
          </a:xfrm>
        </p:spPr>
        <p:txBody>
          <a:bodyPr/>
          <a:lstStyle/>
          <a:p>
            <a:pPr marL="0" indent="0">
              <a:buNone/>
            </a:pPr>
            <a:r>
              <a:rPr lang="en-US" dirty="0"/>
              <a:t>When you get to the point of editing the custom C++ code for your model, you will want a decent code editor. If you’re already using one (for C or C++), great! - keep using it. But if you are new to programming, we recommend keeping it pretty simple. If you just search “C++ code editor macOS”, you’ll find some good suggestions. </a:t>
            </a:r>
          </a:p>
          <a:p>
            <a:pPr marL="0" indent="0">
              <a:buNone/>
            </a:pPr>
            <a:endParaRPr lang="en-US" dirty="0"/>
          </a:p>
          <a:p>
            <a:pPr marL="0" indent="0">
              <a:buNone/>
            </a:pPr>
            <a:r>
              <a:rPr lang="en-US" dirty="0"/>
              <a:t>One popular, free integrated development environment (IDE) that can be used in a minimal fashion for editing is </a:t>
            </a:r>
            <a:r>
              <a:rPr lang="en-US" dirty="0" err="1"/>
              <a:t>VSCode</a:t>
            </a:r>
            <a:r>
              <a:rPr lang="en-US" dirty="0"/>
              <a:t> (</a:t>
            </a:r>
            <a:r>
              <a:rPr lang="en-US" dirty="0">
                <a:hlinkClick r:id="rId2"/>
              </a:rPr>
              <a:t>https://code.visualstudio.com/</a:t>
            </a:r>
            <a:r>
              <a:rPr lang="en-US" dirty="0"/>
              <a:t>).</a:t>
            </a:r>
          </a:p>
        </p:txBody>
      </p:sp>
    </p:spTree>
    <p:extLst>
      <p:ext uri="{BB962C8B-B14F-4D97-AF65-F5344CB8AC3E}">
        <p14:creationId xmlns:p14="http://schemas.microsoft.com/office/powerpoint/2010/main" val="613373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7D1D-0F49-2141-A0FB-EF6065EBBF8A}"/>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251D3BCD-9EAC-F14A-9232-C9D40280C093}"/>
              </a:ext>
            </a:extLst>
          </p:cNvPr>
          <p:cNvSpPr>
            <a:spLocks noGrp="1"/>
          </p:cNvSpPr>
          <p:nvPr>
            <p:ph idx="1"/>
          </p:nvPr>
        </p:nvSpPr>
        <p:spPr/>
        <p:txBody>
          <a:bodyPr/>
          <a:lstStyle/>
          <a:p>
            <a:r>
              <a:rPr lang="en-US" dirty="0"/>
              <a:t>We encourage you to join and actively use the </a:t>
            </a:r>
            <a:r>
              <a:rPr lang="en-US" dirty="0">
                <a:hlinkClick r:id="rId2"/>
              </a:rPr>
              <a:t>PhysiCell community Slack channel</a:t>
            </a:r>
            <a:r>
              <a:rPr lang="en-US" dirty="0"/>
              <a:t>. There, you can post questions </a:t>
            </a:r>
            <a:r>
              <a:rPr lang="en-US" dirty="0">
                <a:hlinkClick r:id="rId3"/>
              </a:rPr>
              <a:t>(#troubleshooting)</a:t>
            </a:r>
            <a:r>
              <a:rPr lang="en-US" dirty="0"/>
              <a:t>, answer questions, and (hopefully) share successful modeling stories.</a:t>
            </a:r>
          </a:p>
          <a:p>
            <a:r>
              <a:rPr lang="en-US" dirty="0"/>
              <a:t>Alternatively, you can submit problem tickets at </a:t>
            </a:r>
            <a:r>
              <a:rPr lang="en-US" dirty="0">
                <a:hlinkClick r:id="rId4"/>
              </a:rPr>
              <a:t>https://sourceforge.net/p/physicell/tickets/</a:t>
            </a:r>
            <a:endParaRPr lang="en-US" dirty="0"/>
          </a:p>
          <a:p>
            <a:r>
              <a:rPr lang="en-US" dirty="0"/>
              <a:t>Finally, please follow us on Twitter </a:t>
            </a:r>
            <a:r>
              <a:rPr lang="en-US" dirty="0">
                <a:hlinkClick r:id="rId5"/>
              </a:rPr>
              <a:t>@PhysiCell</a:t>
            </a:r>
            <a:r>
              <a:rPr lang="en-US" dirty="0"/>
              <a:t> and </a:t>
            </a:r>
            <a:r>
              <a:rPr lang="en-US" dirty="0">
                <a:hlinkClick r:id="rId6"/>
              </a:rPr>
              <a:t>@MathCancer</a:t>
            </a:r>
            <a:r>
              <a:rPr lang="en-US" dirty="0"/>
              <a:t>.</a:t>
            </a:r>
          </a:p>
          <a:p>
            <a:pPr marL="0" indent="0">
              <a:buNone/>
            </a:pPr>
            <a:endParaRPr lang="en-US" dirty="0"/>
          </a:p>
        </p:txBody>
      </p:sp>
    </p:spTree>
    <p:extLst>
      <p:ext uri="{BB962C8B-B14F-4D97-AF65-F5344CB8AC3E}">
        <p14:creationId xmlns:p14="http://schemas.microsoft.com/office/powerpoint/2010/main" val="2767832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0150-243D-484C-B3C5-3BEC33D63729}"/>
              </a:ext>
            </a:extLst>
          </p:cNvPr>
          <p:cNvSpPr>
            <a:spLocks noGrp="1"/>
          </p:cNvSpPr>
          <p:nvPr>
            <p:ph type="title"/>
          </p:nvPr>
        </p:nvSpPr>
        <p:spPr/>
        <p:txBody>
          <a:bodyPr/>
          <a:lstStyle/>
          <a:p>
            <a:r>
              <a:rPr lang="en-US" dirty="0"/>
              <a:t>Funding Acknowledgements</a:t>
            </a:r>
          </a:p>
        </p:txBody>
      </p:sp>
      <p:sp>
        <p:nvSpPr>
          <p:cNvPr id="3" name="Content Placeholder 2">
            <a:extLst>
              <a:ext uri="{FF2B5EF4-FFF2-40B4-BE49-F238E27FC236}">
                <a16:creationId xmlns:a16="http://schemas.microsoft.com/office/drawing/2014/main" id="{78ABF795-1A2F-4998-9877-A5DD4373521C}"/>
              </a:ext>
            </a:extLst>
          </p:cNvPr>
          <p:cNvSpPr>
            <a:spLocks noGrp="1"/>
          </p:cNvSpPr>
          <p:nvPr>
            <p:ph idx="1"/>
          </p:nvPr>
        </p:nvSpPr>
        <p:spPr/>
        <p:txBody>
          <a:bodyPr>
            <a:normAutofit fontScale="85000" lnSpcReduction="20000"/>
          </a:bodyPr>
          <a:lstStyle/>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pPr>
            <a:r>
              <a:rPr lang="en-US" sz="2500" b="1" dirty="0"/>
              <a:t>PhysiCell Development:</a:t>
            </a:r>
            <a:endParaRPr lang="en-US" sz="2500" dirty="0"/>
          </a:p>
          <a:p>
            <a:pPr>
              <a:buFont typeface="Arial" panose="020B0604020202020204" pitchFamily="34" charset="0"/>
              <a:buChar char="•"/>
            </a:pPr>
            <a:r>
              <a:rPr lang="en-US" dirty="0"/>
              <a:t>Breast Cancer Research Foundation </a:t>
            </a:r>
          </a:p>
          <a:p>
            <a:pPr>
              <a:buFont typeface="Arial" panose="020B0604020202020204" pitchFamily="34" charset="0"/>
              <a:buChar char="•"/>
            </a:pPr>
            <a:r>
              <a:rPr lang="en-US" dirty="0"/>
              <a:t>Jayne </a:t>
            </a:r>
            <a:r>
              <a:rPr lang="en-US" dirty="0" err="1"/>
              <a:t>Koskinas</a:t>
            </a:r>
            <a:r>
              <a:rPr lang="en-US" dirty="0"/>
              <a:t> Ted </a:t>
            </a:r>
            <a:r>
              <a:rPr lang="en-US" dirty="0" err="1"/>
              <a:t>Giovanis</a:t>
            </a:r>
            <a:r>
              <a:rPr lang="en-US" dirty="0"/>
              <a:t> Foundation for Health and Policy </a:t>
            </a:r>
          </a:p>
          <a:p>
            <a:pPr>
              <a:buFont typeface="Arial" panose="020B0604020202020204" pitchFamily="34" charset="0"/>
              <a:buChar char="•"/>
            </a:pPr>
            <a:r>
              <a:rPr lang="en-US" dirty="0"/>
              <a:t>National Cancer Institute (U01CA232137)</a:t>
            </a:r>
          </a:p>
          <a:p>
            <a:pPr>
              <a:buFont typeface="Arial" panose="020B0604020202020204" pitchFamily="34" charset="0"/>
              <a:buChar char="•"/>
            </a:pPr>
            <a:r>
              <a:rPr lang="en-US" dirty="0"/>
              <a:t>National Science Foundation (1720625)</a:t>
            </a:r>
          </a:p>
          <a:p>
            <a:pPr>
              <a:buFont typeface="Arial" panose="020B0604020202020204" pitchFamily="34" charset="0"/>
              <a:buChar char="•"/>
            </a:pPr>
            <a:endParaRPr lang="en-US" dirty="0"/>
          </a:p>
          <a:p>
            <a:pPr marL="0" indent="0">
              <a:buNone/>
            </a:pPr>
            <a:r>
              <a:rPr lang="en-US" sz="2500" b="1" dirty="0"/>
              <a:t>Training Materials:</a:t>
            </a:r>
          </a:p>
          <a:p>
            <a:r>
              <a:rPr lang="en-US" dirty="0"/>
              <a:t>Administrative supplement to NCI U01CA232137 (Year 2)</a:t>
            </a:r>
            <a:endParaRPr lang="en-US" b="1" dirty="0"/>
          </a:p>
        </p:txBody>
      </p:sp>
      <p:grpSp>
        <p:nvGrpSpPr>
          <p:cNvPr id="4" name="Group 3">
            <a:extLst>
              <a:ext uri="{FF2B5EF4-FFF2-40B4-BE49-F238E27FC236}">
                <a16:creationId xmlns:a16="http://schemas.microsoft.com/office/drawing/2014/main" id="{22174695-89D4-40D3-8FD9-E53B4CA5967B}"/>
              </a:ext>
            </a:extLst>
          </p:cNvPr>
          <p:cNvGrpSpPr/>
          <p:nvPr/>
        </p:nvGrpSpPr>
        <p:grpSpPr>
          <a:xfrm>
            <a:off x="1600549" y="880190"/>
            <a:ext cx="5811498" cy="480060"/>
            <a:chOff x="2085261" y="3996690"/>
            <a:chExt cx="5811498" cy="480060"/>
          </a:xfrm>
        </p:grpSpPr>
        <p:pic>
          <p:nvPicPr>
            <p:cNvPr id="5" name="Picture 4">
              <a:extLst>
                <a:ext uri="{FF2B5EF4-FFF2-40B4-BE49-F238E27FC236}">
                  <a16:creationId xmlns:a16="http://schemas.microsoft.com/office/drawing/2014/main" id="{A9CB15AE-9E04-4752-9F7A-E88C96D20BF7}"/>
                </a:ext>
              </a:extLst>
            </p:cNvPr>
            <p:cNvPicPr>
              <a:picLocks noChangeAspect="1"/>
            </p:cNvPicPr>
            <p:nvPr/>
          </p:nvPicPr>
          <p:blipFill>
            <a:blip r:embed="rId2"/>
            <a:stretch>
              <a:fillRect/>
            </a:stretch>
          </p:blipFill>
          <p:spPr>
            <a:xfrm>
              <a:off x="6827804" y="4030980"/>
              <a:ext cx="1068955" cy="411480"/>
            </a:xfrm>
            <a:prstGeom prst="rect">
              <a:avLst/>
            </a:prstGeom>
          </p:spPr>
        </p:pic>
        <p:pic>
          <p:nvPicPr>
            <p:cNvPr id="6" name="Picture 2" descr="https://sbtc.org/wp-content/uploads/2019/03/nci_case_logo_314056_284_5_v1-1200x600-1200x500.jpg">
              <a:extLst>
                <a:ext uri="{FF2B5EF4-FFF2-40B4-BE49-F238E27FC236}">
                  <a16:creationId xmlns:a16="http://schemas.microsoft.com/office/drawing/2014/main" id="{6F4A0FA6-7A66-4D0E-9B3D-0EEF8A0C563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839" b="10839"/>
            <a:stretch/>
          </p:blipFill>
          <p:spPr bwMode="auto">
            <a:xfrm>
              <a:off x="5008994" y="4029924"/>
              <a:ext cx="1267358" cy="4135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sf.gov/images/logos/NSF_4-Color_bitmap_Logo.png">
              <a:extLst>
                <a:ext uri="{FF2B5EF4-FFF2-40B4-BE49-F238E27FC236}">
                  <a16:creationId xmlns:a16="http://schemas.microsoft.com/office/drawing/2014/main" id="{06FBA1A6-F77B-43D9-8E4D-307AF2C900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3295" y="3996690"/>
              <a:ext cx="477564" cy="48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jktgfoundation.org/images/common/logo.jpg">
              <a:extLst>
                <a:ext uri="{FF2B5EF4-FFF2-40B4-BE49-F238E27FC236}">
                  <a16:creationId xmlns:a16="http://schemas.microsoft.com/office/drawing/2014/main" id="{17D8E991-8BCE-47B3-8B81-EBAD0454B8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962" b="12025"/>
            <a:stretch/>
          </p:blipFill>
          <p:spPr bwMode="auto">
            <a:xfrm>
              <a:off x="2085261" y="4030980"/>
              <a:ext cx="2886789" cy="4114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4703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7A135-2566-D34A-9D51-23E6BBBB63AC}"/>
              </a:ext>
            </a:extLst>
          </p:cNvPr>
          <p:cNvSpPr txBox="1"/>
          <p:nvPr/>
        </p:nvSpPr>
        <p:spPr>
          <a:xfrm>
            <a:off x="5863905" y="251670"/>
            <a:ext cx="2130803" cy="2400657"/>
          </a:xfrm>
          <a:prstGeom prst="rect">
            <a:avLst/>
          </a:prstGeom>
          <a:noFill/>
        </p:spPr>
        <p:txBody>
          <a:bodyPr wrap="square" lIns="0" tIns="0" rIns="0" bIns="0" rtlCol="0">
            <a:spAutoFit/>
          </a:bodyPr>
          <a:lstStyle/>
          <a:p>
            <a:r>
              <a:rPr lang="en-US" dirty="0"/>
              <a:t>Press ‘return’ to execute the command you copied into the Terminal window. Then ‘return’ again to continue the installation of Homebrew.</a:t>
            </a:r>
          </a:p>
          <a:p>
            <a:endParaRPr lang="en-US" dirty="0"/>
          </a:p>
          <a:p>
            <a:r>
              <a:rPr lang="en-US" dirty="0"/>
              <a:t>Your output should resemble these screenshots.</a:t>
            </a:r>
          </a:p>
          <a:p>
            <a:endParaRPr lang="en-US" dirty="0"/>
          </a:p>
          <a:p>
            <a:r>
              <a:rPr lang="en-US" dirty="0"/>
              <a:t>This will take a few minutes, depending on your network speed.</a:t>
            </a:r>
          </a:p>
        </p:txBody>
      </p:sp>
      <p:pic>
        <p:nvPicPr>
          <p:cNvPr id="8" name="Picture 7" descr="Text&#10;&#10;Description automatically generated">
            <a:extLst>
              <a:ext uri="{FF2B5EF4-FFF2-40B4-BE49-F238E27FC236}">
                <a16:creationId xmlns:a16="http://schemas.microsoft.com/office/drawing/2014/main" id="{1639FC4B-82B7-1040-A894-1833FAABDFB1}"/>
              </a:ext>
            </a:extLst>
          </p:cNvPr>
          <p:cNvPicPr>
            <a:picLocks noChangeAspect="1"/>
          </p:cNvPicPr>
          <p:nvPr/>
        </p:nvPicPr>
        <p:blipFill>
          <a:blip r:embed="rId2"/>
          <a:stretch>
            <a:fillRect/>
          </a:stretch>
        </p:blipFill>
        <p:spPr>
          <a:xfrm>
            <a:off x="273163" y="1"/>
            <a:ext cx="4709898" cy="33074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69C657E9-E0DF-3B4E-B0BA-3F6E2D336809}"/>
              </a:ext>
            </a:extLst>
          </p:cNvPr>
          <p:cNvPicPr>
            <a:picLocks noChangeAspect="1"/>
          </p:cNvPicPr>
          <p:nvPr/>
        </p:nvPicPr>
        <p:blipFill>
          <a:blip r:embed="rId3"/>
          <a:stretch>
            <a:fillRect/>
          </a:stretch>
        </p:blipFill>
        <p:spPr>
          <a:xfrm>
            <a:off x="818448" y="2816231"/>
            <a:ext cx="4709898" cy="789584"/>
          </a:xfrm>
          <a:prstGeom prst="rect">
            <a:avLst/>
          </a:prstGeom>
          <a:ln>
            <a:solidFill>
              <a:schemeClr val="bg1"/>
            </a:solidFill>
          </a:ln>
        </p:spPr>
      </p:pic>
      <p:pic>
        <p:nvPicPr>
          <p:cNvPr id="12" name="Picture 11" descr="Graphical user interface, text&#10;&#10;Description automatically generated">
            <a:extLst>
              <a:ext uri="{FF2B5EF4-FFF2-40B4-BE49-F238E27FC236}">
                <a16:creationId xmlns:a16="http://schemas.microsoft.com/office/drawing/2014/main" id="{DD23DC17-F51B-D44E-B802-9B3857C33DBA}"/>
              </a:ext>
            </a:extLst>
          </p:cNvPr>
          <p:cNvPicPr>
            <a:picLocks noChangeAspect="1"/>
          </p:cNvPicPr>
          <p:nvPr/>
        </p:nvPicPr>
        <p:blipFill>
          <a:blip r:embed="rId4"/>
          <a:stretch>
            <a:fillRect/>
          </a:stretch>
        </p:blipFill>
        <p:spPr>
          <a:xfrm>
            <a:off x="273163" y="3668838"/>
            <a:ext cx="4399505" cy="1474662"/>
          </a:xfrm>
          <a:prstGeom prst="rect">
            <a:avLst/>
          </a:prstGeom>
        </p:spPr>
      </p:pic>
      <p:sp>
        <p:nvSpPr>
          <p:cNvPr id="13" name="TextBox 12">
            <a:extLst>
              <a:ext uri="{FF2B5EF4-FFF2-40B4-BE49-F238E27FC236}">
                <a16:creationId xmlns:a16="http://schemas.microsoft.com/office/drawing/2014/main" id="{E9741A4B-33FD-2943-B77E-FFFAD6EEF41C}"/>
              </a:ext>
            </a:extLst>
          </p:cNvPr>
          <p:cNvSpPr txBox="1"/>
          <p:nvPr/>
        </p:nvSpPr>
        <p:spPr>
          <a:xfrm>
            <a:off x="6994606" y="4121163"/>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069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E406-9E5E-2C45-8413-26243E578EBF}"/>
              </a:ext>
            </a:extLst>
          </p:cNvPr>
          <p:cNvSpPr txBox="1"/>
          <p:nvPr/>
        </p:nvSpPr>
        <p:spPr>
          <a:xfrm>
            <a:off x="251669" y="327171"/>
            <a:ext cx="5276676" cy="1292662"/>
          </a:xfrm>
          <a:prstGeom prst="rect">
            <a:avLst/>
          </a:prstGeom>
          <a:noFill/>
        </p:spPr>
        <p:txBody>
          <a:bodyPr wrap="square" lIns="0" tIns="0" rIns="0" bIns="0" rtlCol="0">
            <a:spAutoFit/>
          </a:bodyPr>
          <a:lstStyle/>
          <a:p>
            <a:r>
              <a:rPr lang="en-US" sz="1200" dirty="0"/>
              <a:t>Once you’ve completed installing the basic Homebrew package manager, proceed to install an OpenMP-enabled g++ using the Terminal command:</a:t>
            </a:r>
          </a:p>
          <a:p>
            <a:endParaRPr lang="en-US" sz="1200" dirty="0"/>
          </a:p>
          <a:p>
            <a:r>
              <a:rPr lang="en-US" sz="1200" b="1" dirty="0">
                <a:latin typeface="Courier New" panose="02070309020205020404" pitchFamily="49" charset="0"/>
                <a:cs typeface="Courier New" panose="02070309020205020404" pitchFamily="49" charset="0"/>
              </a:rPr>
              <a:t>brew install </a:t>
            </a:r>
            <a:r>
              <a:rPr lang="en-US" sz="1200" b="1" dirty="0" err="1">
                <a:latin typeface="Courier New" panose="02070309020205020404" pitchFamily="49" charset="0"/>
                <a:cs typeface="Courier New" panose="02070309020205020404" pitchFamily="49" charset="0"/>
              </a:rPr>
              <a:t>gcc</a:t>
            </a:r>
            <a:endParaRPr lang="en-US" sz="1200" b="1" dirty="0">
              <a:latin typeface="Courier New" panose="02070309020205020404" pitchFamily="49" charset="0"/>
              <a:cs typeface="Courier New" panose="02070309020205020404" pitchFamily="49" charset="0"/>
            </a:endParaRPr>
          </a:p>
          <a:p>
            <a:endParaRPr lang="en-US" sz="1200" dirty="0"/>
          </a:p>
          <a:p>
            <a:r>
              <a:rPr lang="en-US" sz="1200" dirty="0"/>
              <a:t>Again, this will take a few minutes. It should end with something like this (but with the name of your macOS version instead of “</a:t>
            </a:r>
            <a:r>
              <a:rPr lang="en-US" sz="1200" dirty="0" err="1"/>
              <a:t>mojave</a:t>
            </a:r>
            <a:r>
              <a:rPr lang="en-US" sz="1200" dirty="0"/>
              <a:t>”)</a:t>
            </a:r>
          </a:p>
        </p:txBody>
      </p:sp>
      <p:pic>
        <p:nvPicPr>
          <p:cNvPr id="6" name="Picture 5" descr="A screenshot of a computer&#10;&#10;Description automatically generated with medium confidence">
            <a:extLst>
              <a:ext uri="{FF2B5EF4-FFF2-40B4-BE49-F238E27FC236}">
                <a16:creationId xmlns:a16="http://schemas.microsoft.com/office/drawing/2014/main" id="{28ADAF1D-2C97-3C4D-9BC5-27DC0F5BFA16}"/>
              </a:ext>
            </a:extLst>
          </p:cNvPr>
          <p:cNvPicPr>
            <a:picLocks noChangeAspect="1"/>
          </p:cNvPicPr>
          <p:nvPr/>
        </p:nvPicPr>
        <p:blipFill>
          <a:blip r:embed="rId2"/>
          <a:stretch>
            <a:fillRect/>
          </a:stretch>
        </p:blipFill>
        <p:spPr>
          <a:xfrm>
            <a:off x="251669" y="1719479"/>
            <a:ext cx="5729681" cy="792617"/>
          </a:xfrm>
          <a:prstGeom prst="rect">
            <a:avLst/>
          </a:prstGeom>
        </p:spPr>
      </p:pic>
      <p:sp>
        <p:nvSpPr>
          <p:cNvPr id="7" name="TextBox 6">
            <a:extLst>
              <a:ext uri="{FF2B5EF4-FFF2-40B4-BE49-F238E27FC236}">
                <a16:creationId xmlns:a16="http://schemas.microsoft.com/office/drawing/2014/main" id="{CAE0EF6E-3B92-2A48-A8AB-6C1DE2A8292D}"/>
              </a:ext>
            </a:extLst>
          </p:cNvPr>
          <p:cNvSpPr txBox="1"/>
          <p:nvPr/>
        </p:nvSpPr>
        <p:spPr>
          <a:xfrm>
            <a:off x="251668" y="2717319"/>
            <a:ext cx="5729681" cy="1661993"/>
          </a:xfrm>
          <a:prstGeom prst="rect">
            <a:avLst/>
          </a:prstGeom>
          <a:noFill/>
        </p:spPr>
        <p:txBody>
          <a:bodyPr wrap="square" lIns="0" tIns="0" rIns="0" bIns="0" rtlCol="0">
            <a:spAutoFit/>
          </a:bodyPr>
          <a:lstStyle/>
          <a:p>
            <a:r>
              <a:rPr lang="en-US" sz="1200" dirty="0"/>
              <a:t>When it completes, run the Terminal command:</a:t>
            </a:r>
          </a:p>
          <a:p>
            <a:endParaRPr lang="en-US" sz="1200" dirty="0"/>
          </a:p>
          <a:p>
            <a:r>
              <a:rPr lang="en-US" sz="1200" b="1" dirty="0">
                <a:latin typeface="Courier New" panose="02070309020205020404" pitchFamily="49" charset="0"/>
                <a:cs typeface="Courier New" panose="02070309020205020404" pitchFamily="49" charset="0"/>
              </a:rPr>
              <a:t>ls -l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a:t>
            </a:r>
          </a:p>
          <a:p>
            <a:endParaRPr lang="en-US" sz="1200" dirty="0"/>
          </a:p>
          <a:p>
            <a:r>
              <a:rPr lang="en-US" sz="1200" dirty="0"/>
              <a:t>This will show the newly installed version of g++ that you will use for PhysiCell. Currently (July 2021), it is version 11, i.e., you should see the following:</a:t>
            </a:r>
          </a:p>
          <a:p>
            <a:endParaRPr lang="en-US" sz="1200" dirty="0"/>
          </a:p>
          <a:p>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 -&gt; ../Cellar/</a:t>
            </a:r>
            <a:r>
              <a:rPr lang="en-US" sz="1200" b="1" dirty="0" err="1">
                <a:latin typeface="Courier New" panose="02070309020205020404" pitchFamily="49" charset="0"/>
                <a:cs typeface="Courier New" panose="02070309020205020404" pitchFamily="49" charset="0"/>
              </a:rPr>
              <a:t>gcc</a:t>
            </a:r>
            <a:r>
              <a:rPr lang="en-US" sz="1200" b="1" dirty="0">
                <a:latin typeface="Courier New" panose="02070309020205020404" pitchFamily="49" charset="0"/>
                <a:cs typeface="Courier New" panose="02070309020205020404" pitchFamily="49" charset="0"/>
              </a:rPr>
              <a:t>/11.1.0_1/bin/g++-11</a:t>
            </a:r>
          </a:p>
          <a:p>
            <a:r>
              <a:rPr lang="en-US" sz="1200" dirty="0"/>
              <a:t> </a:t>
            </a:r>
          </a:p>
        </p:txBody>
      </p:sp>
      <p:sp>
        <p:nvSpPr>
          <p:cNvPr id="9" name="TextBox 8">
            <a:extLst>
              <a:ext uri="{FF2B5EF4-FFF2-40B4-BE49-F238E27FC236}">
                <a16:creationId xmlns:a16="http://schemas.microsoft.com/office/drawing/2014/main" id="{2E306F9C-628F-BF4C-8854-17834AFA8B04}"/>
              </a:ext>
            </a:extLst>
          </p:cNvPr>
          <p:cNvSpPr txBox="1"/>
          <p:nvPr/>
        </p:nvSpPr>
        <p:spPr>
          <a:xfrm>
            <a:off x="6853052" y="3974072"/>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5263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47BB-7E16-5D4A-B0D7-3CC3F83E667F}"/>
              </a:ext>
            </a:extLst>
          </p:cNvPr>
          <p:cNvSpPr>
            <a:spLocks noGrp="1"/>
          </p:cNvSpPr>
          <p:nvPr>
            <p:ph type="title"/>
          </p:nvPr>
        </p:nvSpPr>
        <p:spPr/>
        <p:txBody>
          <a:bodyPr/>
          <a:lstStyle/>
          <a:p>
            <a:r>
              <a:rPr lang="en-US" sz="3600" dirty="0">
                <a:latin typeface="Courier New" panose="02070309020205020404" pitchFamily="49" charset="0"/>
                <a:cs typeface="Courier New" panose="02070309020205020404" pitchFamily="49" charset="0"/>
              </a:rPr>
              <a:t>PHYSICELL_CPP</a:t>
            </a:r>
            <a:endParaRPr lang="en-US" dirty="0"/>
          </a:p>
        </p:txBody>
      </p:sp>
      <p:sp>
        <p:nvSpPr>
          <p:cNvPr id="3" name="Content Placeholder 2">
            <a:extLst>
              <a:ext uri="{FF2B5EF4-FFF2-40B4-BE49-F238E27FC236}">
                <a16:creationId xmlns:a16="http://schemas.microsoft.com/office/drawing/2014/main" id="{C69F47D3-812F-4A48-85F3-BEDB6BD08225}"/>
              </a:ext>
            </a:extLst>
          </p:cNvPr>
          <p:cNvSpPr>
            <a:spLocks noGrp="1"/>
          </p:cNvSpPr>
          <p:nvPr>
            <p:ph idx="1"/>
          </p:nvPr>
        </p:nvSpPr>
        <p:spPr>
          <a:xfrm>
            <a:off x="0" y="697230"/>
            <a:ext cx="9144000" cy="3749040"/>
          </a:xfrm>
        </p:spPr>
        <p:txBody>
          <a:bodyPr>
            <a:normAutofit/>
          </a:bodyPr>
          <a:lstStyle/>
          <a:p>
            <a:r>
              <a:rPr lang="en-US" sz="1200" dirty="0"/>
              <a:t>As described in the </a:t>
            </a:r>
            <a:r>
              <a:rPr lang="en-US" sz="1200" dirty="0" err="1"/>
              <a:t>Quickstart</a:t>
            </a:r>
            <a:r>
              <a:rPr lang="en-US" sz="1200" dirty="0"/>
              <a:t> guide: </a:t>
            </a:r>
            <a:r>
              <a:rPr lang="en-US" sz="1200" dirty="0">
                <a:hlinkClick r:id="rId2"/>
              </a:rPr>
              <a:t>https://github.com/MathCancer/PhysiCell/blob/master/documentation/Quickstart.md#macos</a:t>
            </a:r>
            <a:r>
              <a:rPr lang="en-US" sz="1200" dirty="0"/>
              <a:t> </a:t>
            </a:r>
          </a:p>
          <a:p>
            <a:pPr marL="0" indent="0">
              <a:buNone/>
            </a:pPr>
            <a:r>
              <a:rPr lang="en-US" sz="1200" dirty="0"/>
              <a:t>You want to define an environment variable that will point to this g++ so that a PhysiCell </a:t>
            </a:r>
            <a:r>
              <a:rPr lang="en-US" sz="1200" dirty="0" err="1"/>
              <a:t>Makefile</a:t>
            </a:r>
            <a:r>
              <a:rPr lang="en-US" sz="1200" dirty="0"/>
              <a:t> will know to use it:</a:t>
            </a:r>
          </a:p>
          <a:p>
            <a:pPr marL="0" indent="0">
              <a:spcBef>
                <a:spcPts val="150"/>
              </a:spcBef>
              <a:buNone/>
            </a:pPr>
            <a:r>
              <a:rPr lang="en-US" sz="1200" b="1" dirty="0">
                <a:latin typeface="Courier New" panose="02070309020205020404" pitchFamily="49" charset="0"/>
                <a:cs typeface="Courier New" panose="02070309020205020404" pitchFamily="49" charset="0"/>
              </a:rPr>
              <a:t>export PHYSICELL_CPP=/</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a:t>
            </a:r>
            <a:endParaRPr lang="en-US" sz="800" dirty="0"/>
          </a:p>
          <a:p>
            <a:pPr marL="0" indent="0">
              <a:spcBef>
                <a:spcPts val="0"/>
              </a:spcBef>
              <a:buNone/>
            </a:pPr>
            <a:endParaRPr lang="en-US" sz="800" dirty="0"/>
          </a:p>
          <a:p>
            <a:pPr>
              <a:spcBef>
                <a:spcPts val="0"/>
              </a:spcBef>
            </a:pPr>
            <a:r>
              <a:rPr lang="en-US" sz="1200" dirty="0"/>
              <a:t>Furthermore, we recommend that you make this a permanent feature of any new Terminal Shell window that you open. To do this, you want to copy/paste the above </a:t>
            </a:r>
            <a:r>
              <a:rPr lang="en-US" sz="1200" b="1" dirty="0">
                <a:latin typeface="Courier New" panose="02070309020205020404" pitchFamily="49" charset="0"/>
                <a:cs typeface="Courier New" panose="02070309020205020404" pitchFamily="49" charset="0"/>
              </a:rPr>
              <a:t>export</a:t>
            </a:r>
            <a:r>
              <a:rPr lang="en-US" sz="1200" dirty="0"/>
              <a:t> command into a special, existing configuration file. This file will be in your HOME directory (type: </a:t>
            </a:r>
            <a:r>
              <a:rPr lang="en-US" sz="1200" b="1" dirty="0">
                <a:latin typeface="Courier New" panose="02070309020205020404" pitchFamily="49" charset="0"/>
                <a:cs typeface="Courier New" panose="02070309020205020404" pitchFamily="49" charset="0"/>
              </a:rPr>
              <a:t>echo $HOME</a:t>
            </a:r>
            <a:r>
              <a:rPr lang="en-US" sz="1200" dirty="0"/>
              <a:t>) and the name of the config file will depend on the type of shell that you are using – most likely either “bash” or “</a:t>
            </a:r>
            <a:r>
              <a:rPr lang="en-US" sz="1200" dirty="0" err="1"/>
              <a:t>zsh</a:t>
            </a:r>
            <a:r>
              <a:rPr lang="en-US" sz="1200" dirty="0"/>
              <a:t>”. To find out which, run:</a:t>
            </a:r>
          </a:p>
          <a:p>
            <a:pPr marL="0" indent="0">
              <a:spcBef>
                <a:spcPts val="0"/>
              </a:spcBef>
              <a:buNone/>
            </a:pPr>
            <a:r>
              <a:rPr lang="en-US" sz="1200" b="1" dirty="0">
                <a:latin typeface="Courier New" panose="02070309020205020404" pitchFamily="49" charset="0"/>
                <a:cs typeface="Courier New" panose="02070309020205020404" pitchFamily="49" charset="0"/>
              </a:rPr>
              <a:t>echo $SHELL</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It should print out either: </a:t>
            </a:r>
            <a:r>
              <a:rPr lang="en-US" sz="1200" b="1" dirty="0">
                <a:latin typeface="Courier New" panose="02070309020205020404" pitchFamily="49" charset="0"/>
                <a:cs typeface="Courier New" panose="02070309020205020404" pitchFamily="49" charset="0"/>
              </a:rPr>
              <a:t>/bin/bash </a:t>
            </a:r>
            <a:r>
              <a:rPr lang="en-US" sz="1200" dirty="0">
                <a:cs typeface="Courier New" panose="02070309020205020404" pitchFamily="49" charset="0"/>
              </a:rPr>
              <a:t>or</a:t>
            </a:r>
            <a:r>
              <a:rPr lang="en-US" sz="1200" b="1" dirty="0">
                <a:latin typeface="Courier New" panose="02070309020205020404" pitchFamily="49" charset="0"/>
                <a:cs typeface="Courier New" panose="02070309020205020404" pitchFamily="49" charset="0"/>
              </a:rPr>
              <a:t> /bin/</a:t>
            </a:r>
            <a:r>
              <a:rPr lang="en-US" sz="1200" b="1" dirty="0" err="1">
                <a:latin typeface="Courier New" panose="02070309020205020404" pitchFamily="49" charset="0"/>
                <a:cs typeface="Courier New" panose="02070309020205020404" pitchFamily="49" charset="0"/>
              </a:rPr>
              <a:t>zsh</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If you are using “bash”, you should have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(has a preceding “.”); if “</a:t>
            </a:r>
            <a:r>
              <a:rPr lang="en-US" sz="1200" dirty="0" err="1">
                <a:cs typeface="Courier New" panose="02070309020205020404" pitchFamily="49" charset="0"/>
              </a:rPr>
              <a:t>zsh</a:t>
            </a:r>
            <a:r>
              <a:rPr lang="en-US" sz="1200" dirty="0">
                <a:cs typeface="Courier New" panose="02070309020205020404" pitchFamily="49" charset="0"/>
              </a:rPr>
              <a:t>” then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zshenv</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in your home directory. If this file does not exist, you will need to create it. From a Terminal shell do:</a:t>
            </a:r>
          </a:p>
          <a:p>
            <a:pPr marL="0" indent="0">
              <a:spcBef>
                <a:spcPts val="0"/>
              </a:spcBef>
              <a:buNone/>
            </a:pPr>
            <a:endParaRPr lang="en-US" sz="1200" dirty="0">
              <a:cs typeface="Courier New" panose="02070309020205020404" pitchFamily="49" charset="0"/>
            </a:endParaRPr>
          </a:p>
          <a:p>
            <a:pPr marL="0" indent="0">
              <a:spcBef>
                <a:spcPts val="0"/>
              </a:spcBef>
              <a:buNone/>
            </a:pPr>
            <a:r>
              <a:rPr lang="en-US" sz="1200" b="1" dirty="0">
                <a:latin typeface="Courier New" panose="02070309020205020404" pitchFamily="49" charset="0"/>
                <a:cs typeface="Courier New" panose="02070309020205020404" pitchFamily="49" charset="0"/>
              </a:rPr>
              <a:t>cd ~</a:t>
            </a:r>
            <a:r>
              <a:rPr lang="en-US" sz="1200" dirty="0">
                <a:cs typeface="Courier New" panose="02070309020205020404" pitchFamily="49" charset="0"/>
              </a:rPr>
              <a:t>      # go to your home directory</a:t>
            </a:r>
          </a:p>
          <a:p>
            <a:pPr marL="0" indent="0">
              <a:spcBef>
                <a:spcPts val="0"/>
              </a:spcBef>
              <a:buNone/>
            </a:pP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 or for </a:t>
            </a:r>
            <a:r>
              <a:rPr lang="en-US" sz="1200" dirty="0" err="1">
                <a:cs typeface="Courier New" panose="02070309020205020404" pitchFamily="49" charset="0"/>
              </a:rPr>
              <a:t>zsh</a:t>
            </a:r>
            <a:r>
              <a:rPr lang="en-US" sz="1200" dirty="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zshenv</a:t>
            </a:r>
            <a:endParaRPr lang="en-US" sz="900" dirty="0">
              <a:hlinkClick r:id="rId3"/>
            </a:endParaRPr>
          </a:p>
          <a:p>
            <a:pPr marL="0" indent="0">
              <a:buNone/>
            </a:pPr>
            <a:endParaRPr lang="en-US" sz="900" dirty="0">
              <a:hlinkClick r:id="rId3"/>
            </a:endParaRPr>
          </a:p>
          <a:p>
            <a:pPr marL="0" indent="0">
              <a:buNone/>
            </a:pPr>
            <a:r>
              <a:rPr lang="en-US" sz="900" dirty="0">
                <a:hlinkClick r:id="rId3"/>
              </a:rPr>
              <a:t>https://support.apple.com/guide/terminal/use-environment-variables-apd382cc5fa-4f58-4449-b20a-41c53c006f8f/mac</a:t>
            </a:r>
            <a:r>
              <a:rPr lang="en-US" sz="900" dirty="0"/>
              <a:t> for more about env vars</a:t>
            </a:r>
          </a:p>
          <a:p>
            <a:pPr marL="0" indent="0">
              <a:buNone/>
            </a:pP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94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F6CC-3A59-094E-9CC7-18E804CAFEA6}"/>
              </a:ext>
            </a:extLst>
          </p:cNvPr>
          <p:cNvSpPr>
            <a:spLocks noGrp="1"/>
          </p:cNvSpPr>
          <p:nvPr>
            <p:ph type="title"/>
          </p:nvPr>
        </p:nvSpPr>
        <p:spPr/>
        <p:txBody>
          <a:bodyPr/>
          <a:lstStyle/>
          <a:p>
            <a:r>
              <a:rPr lang="en-US" sz="3200" dirty="0">
                <a:latin typeface="Courier New" panose="02070309020205020404" pitchFamily="49" charset="0"/>
                <a:cs typeface="Courier New" panose="02070309020205020404" pitchFamily="49" charset="0"/>
              </a:rPr>
              <a:t>PHYSICELL_CPP (cont’d)</a:t>
            </a:r>
            <a:endParaRPr lang="en-US" dirty="0"/>
          </a:p>
        </p:txBody>
      </p:sp>
      <p:sp>
        <p:nvSpPr>
          <p:cNvPr id="3" name="Content Placeholder 2">
            <a:extLst>
              <a:ext uri="{FF2B5EF4-FFF2-40B4-BE49-F238E27FC236}">
                <a16:creationId xmlns:a16="http://schemas.microsoft.com/office/drawing/2014/main" id="{2D89F245-FE98-A744-85FF-9AE7F3764CC1}"/>
              </a:ext>
            </a:extLst>
          </p:cNvPr>
          <p:cNvSpPr>
            <a:spLocks noGrp="1"/>
          </p:cNvSpPr>
          <p:nvPr>
            <p:ph idx="1"/>
          </p:nvPr>
        </p:nvSpPr>
        <p:spPr>
          <a:xfrm>
            <a:off x="201336" y="751756"/>
            <a:ext cx="8665827" cy="3749040"/>
          </a:xfrm>
        </p:spPr>
        <p:txBody>
          <a:bodyPr>
            <a:normAutofit/>
          </a:bodyPr>
          <a:lstStyle/>
          <a:p>
            <a:r>
              <a:rPr lang="en-US" sz="1600" dirty="0"/>
              <a:t>To permanently put the previous </a:t>
            </a:r>
            <a:r>
              <a:rPr lang="en-US" sz="1600" b="1" dirty="0">
                <a:latin typeface="Courier New" panose="02070309020205020404" pitchFamily="49" charset="0"/>
                <a:cs typeface="Courier New" panose="02070309020205020404" pitchFamily="49" charset="0"/>
              </a:rPr>
              <a:t>export </a:t>
            </a:r>
            <a:r>
              <a:rPr lang="en-US" sz="1600" dirty="0">
                <a:cs typeface="Courier New" panose="02070309020205020404" pitchFamily="49" charset="0"/>
              </a:rPr>
              <a:t>command into your shell’s configuration file, so that it is executed each time a new shell is opened, run one of the following in your Terminal (again, depending on which shell you are using):</a:t>
            </a:r>
          </a:p>
          <a:p>
            <a:pPr marL="0" indent="0">
              <a:spcBef>
                <a:spcPts val="0"/>
              </a:spcBef>
              <a:buNone/>
            </a:pPr>
            <a:endParaRPr lang="en-US" sz="1600" dirty="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bash_profile</a:t>
            </a: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dirty="0">
                <a:cs typeface="Courier New" panose="02070309020205020404" pitchFamily="49" charset="0"/>
              </a:rPr>
              <a:t>or,</a:t>
            </a: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zshenv</a:t>
            </a: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a:spcBef>
                <a:spcPts val="0"/>
              </a:spcBef>
            </a:pPr>
            <a:r>
              <a:rPr lang="en-US" sz="1400" dirty="0"/>
              <a:t>When you open a </a:t>
            </a:r>
            <a:r>
              <a:rPr lang="en-US" sz="1400" dirty="0">
                <a:highlight>
                  <a:srgbClr val="FFFF00"/>
                </a:highlight>
              </a:rPr>
              <a:t>new</a:t>
            </a:r>
            <a:r>
              <a:rPr lang="en-US" sz="1400" dirty="0"/>
              <a:t> Terminal shell, you can verify that this is defined</a:t>
            </a:r>
            <a:r>
              <a:rPr lang="en-US" sz="1400" dirty="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echo $PHYSICELL_CPP</a:t>
            </a:r>
          </a:p>
          <a:p>
            <a:pPr marL="0" indent="0">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dirty="0">
                <a:cs typeface="Courier New" panose="02070309020205020404" pitchFamily="49" charset="0"/>
              </a:rPr>
              <a:t>You should see this printed out:</a:t>
            </a:r>
          </a:p>
          <a:p>
            <a:pPr marL="0" indent="0">
              <a:spcBef>
                <a:spcPts val="0"/>
              </a:spcBef>
              <a:buNone/>
            </a:pPr>
            <a:r>
              <a:rPr lang="en-US" sz="1400" b="1" dirty="0">
                <a:latin typeface="Courier New" panose="02070309020205020404" pitchFamily="49" charset="0"/>
                <a:cs typeface="Courier New" panose="02070309020205020404" pitchFamily="49" charset="0"/>
              </a:rPr>
              <a:t>g++-11</a:t>
            </a:r>
          </a:p>
          <a:p>
            <a:pPr marL="0" indent="0">
              <a:spcBef>
                <a:spcPts val="0"/>
              </a:spcBef>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351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805424" y="824691"/>
            <a:ext cx="8187655" cy="3494117"/>
          </a:xfrm>
        </p:spPr>
        <p:txBody>
          <a:bodyPr>
            <a:normAutofit/>
          </a:bodyPr>
          <a:lstStyle/>
          <a:p>
            <a:r>
              <a:rPr lang="en-US" sz="1400" dirty="0">
                <a:solidFill>
                  <a:schemeClr val="tx1">
                    <a:alpha val="20000"/>
                  </a:schemeClr>
                </a:solidFill>
              </a:rPr>
              <a:t>Apple Intel CPU vs. Silicon (M1) CPU</a:t>
            </a:r>
          </a:p>
          <a:p>
            <a:pPr lvl="2"/>
            <a:r>
              <a:rPr lang="en-US" sz="1400" dirty="0">
                <a:solidFill>
                  <a:schemeClr val="tx1">
                    <a:alpha val="20000"/>
                  </a:schemeClr>
                </a:solidFill>
              </a:rPr>
              <a:t> You may experience some problems with our setup instructions if you have the newer Apple Silicon CPU. If so, please contact us (see Support page at end).</a:t>
            </a:r>
          </a:p>
          <a:p>
            <a:r>
              <a:rPr lang="en-US" sz="1400" dirty="0">
                <a:solidFill>
                  <a:schemeClr val="tx1">
                    <a:alpha val="20000"/>
                  </a:schemeClr>
                </a:solidFill>
              </a:rPr>
              <a:t>OpenMP-enabled g++ (using Homebrew)</a:t>
            </a:r>
          </a:p>
          <a:p>
            <a:r>
              <a:rPr lang="en-US" sz="1400" dirty="0"/>
              <a:t>Test building the default model (“heterogeneity”)</a:t>
            </a:r>
          </a:p>
          <a:p>
            <a:r>
              <a:rPr lang="en-US" sz="1400" dirty="0">
                <a:solidFill>
                  <a:schemeClr val="tx1">
                    <a:alpha val="20000"/>
                  </a:schemeClr>
                </a:solidFill>
              </a:rPr>
              <a:t>Python 3 (using Anaconda distribution)</a:t>
            </a:r>
          </a:p>
          <a:p>
            <a:r>
              <a:rPr lang="en-US" sz="1400" dirty="0">
                <a:solidFill>
                  <a:schemeClr val="tx1">
                    <a:alpha val="20000"/>
                  </a:schemeClr>
                </a:solidFill>
              </a:rPr>
              <a:t>Test building an intracellular model</a:t>
            </a:r>
          </a:p>
          <a:p>
            <a:r>
              <a:rPr lang="en-US" sz="1400" dirty="0" err="1">
                <a:solidFill>
                  <a:schemeClr val="tx1">
                    <a:alpha val="20000"/>
                  </a:schemeClr>
                </a:solidFill>
              </a:rPr>
              <a:t>ImageMagick</a:t>
            </a:r>
            <a:endParaRPr lang="en-US" sz="1400" dirty="0">
              <a:solidFill>
                <a:schemeClr val="tx1">
                  <a:alpha val="20000"/>
                </a:schemeClr>
              </a:solidFill>
            </a:endParaRPr>
          </a:p>
          <a:p>
            <a:r>
              <a:rPr lang="en-US" sz="1400" dirty="0">
                <a:solidFill>
                  <a:schemeClr val="tx1">
                    <a:alpha val="20000"/>
                  </a:schemeClr>
                </a:solidFill>
              </a:rPr>
              <a:t>PhysiCell Model Builder</a:t>
            </a:r>
          </a:p>
        </p:txBody>
      </p:sp>
    </p:spTree>
    <p:extLst>
      <p:ext uri="{BB962C8B-B14F-4D97-AF65-F5344CB8AC3E}">
        <p14:creationId xmlns:p14="http://schemas.microsoft.com/office/powerpoint/2010/main" val="377522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64BB-616C-F041-9DA7-28B8AC879FC5}"/>
              </a:ext>
            </a:extLst>
          </p:cNvPr>
          <p:cNvSpPr>
            <a:spLocks noGrp="1"/>
          </p:cNvSpPr>
          <p:nvPr>
            <p:ph type="title"/>
          </p:nvPr>
        </p:nvSpPr>
        <p:spPr/>
        <p:txBody>
          <a:bodyPr/>
          <a:lstStyle/>
          <a:p>
            <a:r>
              <a:rPr lang="en-US" dirty="0"/>
              <a:t>Test build/run: PhysiCell model (1)</a:t>
            </a:r>
          </a:p>
        </p:txBody>
      </p:sp>
      <p:sp>
        <p:nvSpPr>
          <p:cNvPr id="3" name="Content Placeholder 2">
            <a:extLst>
              <a:ext uri="{FF2B5EF4-FFF2-40B4-BE49-F238E27FC236}">
                <a16:creationId xmlns:a16="http://schemas.microsoft.com/office/drawing/2014/main" id="{819AC67B-777F-124C-9A12-86C795CECA4B}"/>
              </a:ext>
            </a:extLst>
          </p:cNvPr>
          <p:cNvSpPr>
            <a:spLocks noGrp="1"/>
          </p:cNvSpPr>
          <p:nvPr>
            <p:ph idx="1"/>
          </p:nvPr>
        </p:nvSpPr>
        <p:spPr/>
        <p:txBody>
          <a:bodyPr/>
          <a:lstStyle/>
          <a:p>
            <a:r>
              <a:rPr lang="en-US" sz="1800" dirty="0"/>
              <a:t>At this point, you should be able to compile and run the default PhysiCell model.</a:t>
            </a:r>
          </a:p>
          <a:p>
            <a:r>
              <a:rPr lang="en-US" sz="1800" dirty="0"/>
              <a:t>Download the latest release of PhysiCell from: </a:t>
            </a:r>
            <a:r>
              <a:rPr lang="en-US" sz="1800" dirty="0">
                <a:hlinkClick r:id="rId2"/>
              </a:rPr>
              <a:t>https://github.com/MathCancer/PhysiCell/releases</a:t>
            </a:r>
            <a:r>
              <a:rPr lang="en-US" sz="1800" dirty="0"/>
              <a:t>  e.g.,</a:t>
            </a:r>
          </a:p>
          <a:p>
            <a:pPr marL="0" indent="0">
              <a:buNone/>
            </a:pPr>
            <a:r>
              <a:rPr lang="en-US" dirty="0"/>
              <a:t> </a:t>
            </a:r>
            <a:r>
              <a:rPr lang="en-US" sz="1600" dirty="0">
                <a:hlinkClick r:id="rId3"/>
              </a:rPr>
              <a:t>https://github.com/MathCancer/PhysiCell/releases/download/1.9.0/PhysiCell_V.1.9.0.zip</a:t>
            </a:r>
            <a:r>
              <a:rPr lang="en-US" sz="1600" dirty="0"/>
              <a:t> </a:t>
            </a:r>
          </a:p>
          <a:p>
            <a:pPr marL="0" indent="0">
              <a:buNone/>
            </a:pPr>
            <a:endParaRPr lang="en-US" sz="1600" dirty="0"/>
          </a:p>
          <a:p>
            <a:pPr marL="0" indent="0">
              <a:spcBef>
                <a:spcPts val="0"/>
              </a:spcBef>
              <a:buNone/>
            </a:pPr>
            <a:r>
              <a:rPr lang="en-US" sz="1200" dirty="0"/>
              <a:t>~$ </a:t>
            </a:r>
            <a:r>
              <a:rPr lang="en-US" sz="1200" b="1" dirty="0"/>
              <a:t>cd ~/Downloads/</a:t>
            </a:r>
          </a:p>
          <a:p>
            <a:pPr marL="0" indent="0">
              <a:spcBef>
                <a:spcPts val="0"/>
              </a:spcBef>
              <a:buNone/>
            </a:pPr>
            <a:r>
              <a:rPr lang="en-US" sz="1200" dirty="0"/>
              <a:t>~/Downloads$ </a:t>
            </a:r>
            <a:r>
              <a:rPr lang="en-US" sz="1200" b="1" dirty="0"/>
              <a:t>ls -l PhysiCell_V.1.9.0.zip </a:t>
            </a:r>
          </a:p>
          <a:p>
            <a:pPr marL="0" indent="0">
              <a:spcBef>
                <a:spcPts val="0"/>
              </a:spcBef>
              <a:buNone/>
            </a:pPr>
            <a:r>
              <a:rPr lang="en-US" sz="1200" dirty="0"/>
              <a:t>-</a:t>
            </a:r>
            <a:r>
              <a:rPr lang="en-US" sz="1200" dirty="0" err="1"/>
              <a:t>rw</a:t>
            </a:r>
            <a:r>
              <a:rPr lang="en-US" sz="1200" dirty="0"/>
              <a:t>-r--r--@ 1 </a:t>
            </a:r>
            <a:r>
              <a:rPr lang="en-US" sz="1200" dirty="0" err="1"/>
              <a:t>heiland</a:t>
            </a:r>
            <a:r>
              <a:rPr lang="en-US" sz="1200" dirty="0"/>
              <a:t>  staff  5281228 Jul 15 15:33 PhysiCell_V.1.9.0.zip</a:t>
            </a:r>
          </a:p>
          <a:p>
            <a:pPr marL="0" indent="0">
              <a:spcBef>
                <a:spcPts val="0"/>
              </a:spcBef>
              <a:buNone/>
            </a:pPr>
            <a:endParaRPr lang="en-US" sz="1200" dirty="0"/>
          </a:p>
          <a:p>
            <a:pPr marL="0" indent="0">
              <a:spcBef>
                <a:spcPts val="0"/>
              </a:spcBef>
              <a:buNone/>
            </a:pPr>
            <a:r>
              <a:rPr lang="en-US" sz="1200" dirty="0"/>
              <a:t>~/Downloads$ </a:t>
            </a:r>
            <a:r>
              <a:rPr lang="en-US" sz="1200" b="1" dirty="0"/>
              <a:t>mv PhysiCell_V.1.9.0.zip ~    </a:t>
            </a:r>
            <a:r>
              <a:rPr lang="en-US" sz="1200" dirty="0"/>
              <a:t># move this .zip file to your home directory</a:t>
            </a:r>
          </a:p>
          <a:p>
            <a:pPr marL="0" indent="0">
              <a:spcBef>
                <a:spcPts val="0"/>
              </a:spcBef>
              <a:buNone/>
            </a:pPr>
            <a:r>
              <a:rPr lang="en-US" sz="1200" dirty="0"/>
              <a:t>~/Downloads$ </a:t>
            </a:r>
            <a:r>
              <a:rPr lang="en-US" sz="1200" b="1" dirty="0"/>
              <a:t>cd ~</a:t>
            </a:r>
            <a:r>
              <a:rPr lang="en-US" sz="1200" dirty="0"/>
              <a:t>                                       # change to home directory</a:t>
            </a:r>
          </a:p>
          <a:p>
            <a:pPr marL="0" indent="0">
              <a:spcBef>
                <a:spcPts val="0"/>
              </a:spcBef>
              <a:buNone/>
            </a:pPr>
            <a:r>
              <a:rPr lang="en-US" sz="1200" dirty="0"/>
              <a:t>~$ </a:t>
            </a:r>
            <a:r>
              <a:rPr lang="en-US" sz="1200" b="1" dirty="0"/>
              <a:t>unzip -q PhysiCell_V.1.9.0.zip </a:t>
            </a:r>
          </a:p>
          <a:p>
            <a:pPr marL="0" indent="0">
              <a:spcBef>
                <a:spcPts val="0"/>
              </a:spcBef>
              <a:buNone/>
            </a:pPr>
            <a:r>
              <a:rPr lang="en-US" sz="1200" dirty="0"/>
              <a:t>~$ </a:t>
            </a:r>
            <a:r>
              <a:rPr lang="en-US" sz="1200" b="1" dirty="0"/>
              <a:t>cd PhysiCell</a:t>
            </a:r>
          </a:p>
          <a:p>
            <a:pPr marL="0" indent="0">
              <a:spcBef>
                <a:spcPts val="0"/>
              </a:spcBef>
              <a:buNone/>
            </a:pPr>
            <a:r>
              <a:rPr lang="en-US" sz="1200" dirty="0"/>
              <a:t>~/PhysiCell$</a:t>
            </a:r>
          </a:p>
          <a:p>
            <a:pPr marL="0" indent="0">
              <a:spcBef>
                <a:spcPts val="0"/>
              </a:spcBef>
              <a:buNone/>
            </a:pPr>
            <a:endParaRPr lang="en-US" sz="1200" dirty="0"/>
          </a:p>
          <a:p>
            <a:pPr marL="0" indent="0">
              <a:spcBef>
                <a:spcPts val="0"/>
              </a:spcBef>
              <a:buNone/>
            </a:pPr>
            <a:endParaRPr lang="en-US" dirty="0"/>
          </a:p>
          <a:p>
            <a:pPr marL="0" indent="0">
              <a:buNone/>
            </a:pPr>
            <a:endParaRPr lang="en-US" sz="1600" dirty="0"/>
          </a:p>
        </p:txBody>
      </p:sp>
    </p:spTree>
    <p:extLst>
      <p:ext uri="{BB962C8B-B14F-4D97-AF65-F5344CB8AC3E}">
        <p14:creationId xmlns:p14="http://schemas.microsoft.com/office/powerpoint/2010/main" val="2148062279"/>
      </p:ext>
    </p:extLst>
  </p:cSld>
  <p:clrMapOvr>
    <a:masterClrMapping/>
  </p:clrMapOvr>
</p:sld>
</file>

<file path=ppt/theme/theme1.xml><?xml version="1.0" encoding="utf-8"?>
<a:theme xmlns:a="http://schemas.openxmlformats.org/drawingml/2006/main" name="PhysiCell-Training (v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err="1" smtClean="0"/>
        </a:defPPr>
      </a:lstStyle>
    </a:txDef>
  </a:objectDefaults>
  <a:extraClrSchemeLst/>
  <a:extLst>
    <a:ext uri="{05A4C25C-085E-4340-85A3-A5531E510DB2}">
      <thm15:themeFamily xmlns:thm15="http://schemas.microsoft.com/office/thememl/2012/main" name="SICE-Template-16x9 [Read-Only]" id="{8DFE7534-76C6-4D8A-886B-D0A47B43722E}" vid="{F4743165-4698-42C4-B81C-F898B50F3D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3864</TotalTime>
  <Words>4582</Words>
  <Application>Microsoft Macintosh PowerPoint</Application>
  <PresentationFormat>On-screen Show (16:9)</PresentationFormat>
  <Paragraphs>445</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vt:lpstr>
      <vt:lpstr>Courier New</vt:lpstr>
      <vt:lpstr>Wingdings</vt:lpstr>
      <vt:lpstr>PhysiCell-Training (v1)</vt:lpstr>
      <vt:lpstr>Setting up MacOS             for PhysiCell</vt:lpstr>
      <vt:lpstr>Overview </vt:lpstr>
      <vt:lpstr>OpenMP-enabled g++</vt:lpstr>
      <vt:lpstr>PowerPoint Presentation</vt:lpstr>
      <vt:lpstr>PowerPoint Presentation</vt:lpstr>
      <vt:lpstr>PHYSICELL_CPP</vt:lpstr>
      <vt:lpstr>PHYSICELL_CPP (cont’d)</vt:lpstr>
      <vt:lpstr>Overview </vt:lpstr>
      <vt:lpstr>Test build/run: PhysiCell model (1)</vt:lpstr>
      <vt:lpstr>Test build/run: PhysiCell model (2)</vt:lpstr>
      <vt:lpstr>Test build/run: PhysiCell model (3)</vt:lpstr>
      <vt:lpstr>Test build/run: PhysiCell model (4)</vt:lpstr>
      <vt:lpstr>Test build/run: PhysiCell model (5)</vt:lpstr>
      <vt:lpstr>Overview </vt:lpstr>
      <vt:lpstr>Python</vt:lpstr>
      <vt:lpstr>Python 3 (not Python 2)</vt:lpstr>
      <vt:lpstr>Anaconda Python 3.x</vt:lpstr>
      <vt:lpstr>Anaconda Python 3.x</vt:lpstr>
      <vt:lpstr>Anaconda Python 3.x</vt:lpstr>
      <vt:lpstr>Anaconda Python 3.x</vt:lpstr>
      <vt:lpstr>Anaconda Python 3.x</vt:lpstr>
      <vt:lpstr>PowerPoint Presentation</vt:lpstr>
      <vt:lpstr>Overview </vt:lpstr>
      <vt:lpstr>Intracellular sample project (uses Python 3 to install a lib)</vt:lpstr>
      <vt:lpstr>ODE intracellular model (1)</vt:lpstr>
      <vt:lpstr>ODE intracellular model (2)</vt:lpstr>
      <vt:lpstr>ODE intracellular model (3)</vt:lpstr>
      <vt:lpstr>ODE intracellular model (4)</vt:lpstr>
      <vt:lpstr>Overview </vt:lpstr>
      <vt:lpstr>ImageMagick (1)</vt:lpstr>
      <vt:lpstr>ImageMagick (2)</vt:lpstr>
      <vt:lpstr>Overview </vt:lpstr>
      <vt:lpstr>PhysiCell Model Builder (1)</vt:lpstr>
      <vt:lpstr>PhysiCell Model Builder (2)</vt:lpstr>
      <vt:lpstr>C++ Code editor</vt:lpstr>
      <vt:lpstr>Support</vt:lpstr>
      <vt:lpstr>Funding Acknowledgements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Randy Heiland</cp:lastModifiedBy>
  <cp:revision>217</cp:revision>
  <cp:lastPrinted>2016-10-13T20:36:44Z</cp:lastPrinted>
  <dcterms:created xsi:type="dcterms:W3CDTF">2017-08-25T15:45:43Z</dcterms:created>
  <dcterms:modified xsi:type="dcterms:W3CDTF">2021-07-16T23:32:34Z</dcterms:modified>
  <cp:category/>
</cp:coreProperties>
</file>