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Yt5LzSFvi3+d8Mrgh9xSJs0v/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/>
          <p:nvPr/>
        </p:nvSpPr>
        <p:spPr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PhysiCell Project</a:t>
            </a:r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body" idx="1"/>
          </p:nvPr>
        </p:nvSpPr>
        <p:spPr>
          <a:xfrm>
            <a:off x="1828800" y="2663796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990000"/>
              </a:buClr>
              <a:buSzPts val="2800"/>
              <a:buNone/>
              <a:defRPr sz="2800" b="0">
                <a:solidFill>
                  <a:srgbClr val="99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2"/>
          </p:nvPr>
        </p:nvSpPr>
        <p:spPr>
          <a:xfrm>
            <a:off x="1828800" y="395004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  <a:defRPr sz="2000" b="0">
                <a:solidFill>
                  <a:srgbClr val="99000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">
  <p:cSld name="Transi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>
            <a:off x="914400" y="640080"/>
            <a:ext cx="7315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ally blank">
  <p:cSld name="Really 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arts">
  <p:cSld name="3 par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2"/>
          </p:nvPr>
        </p:nvSpPr>
        <p:spPr>
          <a:xfrm>
            <a:off x="306324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3"/>
          </p:nvPr>
        </p:nvSpPr>
        <p:spPr>
          <a:xfrm>
            <a:off x="612648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hird only">
  <p:cSld name="Left third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1"/>
          </p:nvPr>
        </p:nvSpPr>
        <p:spPr>
          <a:xfrm>
            <a:off x="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hird only">
  <p:cSld name="Right third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>
            <a:off x="612648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middle third">
  <p:cSld name="No middle thir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2"/>
          </p:nvPr>
        </p:nvSpPr>
        <p:spPr>
          <a:xfrm>
            <a:off x="612648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dle third only">
  <p:cSld name="Middle third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3063240" y="731521"/>
            <a:ext cx="301752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(no title)">
  <p:cSld name="Code (no title)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 (full screen)">
  <p:cSld name="Code (full screen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0" y="751756"/>
            <a:ext cx="91440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(bigger text area)">
  <p:cSld name="Comparison (bigger text area)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0" y="731521"/>
            <a:ext cx="54864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5486400" y="731520"/>
            <a:ext cx="36576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only">
  <p:cSld name="Right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4572000" y="731520"/>
            <a:ext cx="45720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only">
  <p:cSld name="Left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0" y="731521"/>
            <a:ext cx="45720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only (large)">
  <p:cSld name="Right only (large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3657600" y="731520"/>
            <a:ext cx="54864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only (small text)">
  <p:cSld name="Right only (small text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5486400" y="731520"/>
            <a:ext cx="36576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only (small text)">
  <p:cSld name="Left only (small text)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1"/>
          </p:nvPr>
        </p:nvSpPr>
        <p:spPr>
          <a:xfrm>
            <a:off x="0" y="731521"/>
            <a:ext cx="36576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♦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0" y="4475988"/>
            <a:ext cx="9144000" cy="6675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ws20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Session 12:</a:t>
            </a:r>
            <a:r>
              <a:rPr lang="en-US" dirty="0"/>
              <a:t> Intracellular Modeling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828800" y="2663796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None/>
            </a:pPr>
            <a:r>
              <a:rPr lang="en-US" sz="2400" dirty="0"/>
              <a:t>Furkan Kurtoglu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None/>
            </a:pPr>
            <a:r>
              <a:rPr lang="en-US" sz="1800" dirty="0"/>
              <a:t>@FKurtogluSysBio </a:t>
            </a:r>
            <a:endParaRPr sz="1800" dirty="0">
              <a:solidFill>
                <a:srgbClr val="7F6000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body" idx="2"/>
          </p:nvPr>
        </p:nvSpPr>
        <p:spPr>
          <a:xfrm>
            <a:off x="1828800" y="395004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None/>
            </a:pPr>
            <a:r>
              <a:rPr lang="en-US" dirty="0"/>
              <a:t>July 28, 2021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Slides, videos, links and more: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https://github.com/physicell-training/ws2021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9520" y="288036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>
            <a:hlinkClick r:id="rId3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695" y="24870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5023" y="3040027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AA68-0406-4014-8215-52186DB3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C992-5AD2-4627-AD72-0F5E2EFCA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make clean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make data-cleanup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make reset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make list-projects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make ode-sample-project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B150-C4C2-44A6-A7EC-3E1518CE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remove important part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B2D08-CDCB-41A7-AE87-C2C0FE8C4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custom module</a:t>
            </a:r>
          </a:p>
          <a:p>
            <a:r>
              <a:rPr lang="en-US" dirty="0"/>
              <a:t>Browse through the setup tissue() function</a:t>
            </a:r>
          </a:p>
          <a:p>
            <a:r>
              <a:rPr lang="en-US" dirty="0"/>
              <a:t>Remove the inner code of the for loop</a:t>
            </a:r>
          </a:p>
          <a:p>
            <a:pPr lvl="1"/>
            <a:r>
              <a:rPr lang="en-US" dirty="0"/>
              <a:t>Starting with Line #166 to #183</a:t>
            </a:r>
          </a:p>
          <a:p>
            <a:r>
              <a:rPr lang="en-US" dirty="0"/>
              <a:t>Remove the inner part of </a:t>
            </a:r>
            <a:r>
              <a:rPr lang="en-US" dirty="0" err="1"/>
              <a:t>update_intracellular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Starting with Line #192 to #263</a:t>
            </a:r>
          </a:p>
          <a:p>
            <a:r>
              <a:rPr lang="en-US" dirty="0"/>
              <a:t>That’s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E023-5B72-4C77-8FF2-985D3942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A654F-E7B7-46E4-9D0F-C7735165E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code together…</a:t>
            </a:r>
          </a:p>
        </p:txBody>
      </p:sp>
    </p:spTree>
    <p:extLst>
      <p:ext uri="{BB962C8B-B14F-4D97-AF65-F5344CB8AC3E}">
        <p14:creationId xmlns:p14="http://schemas.microsoft.com/office/powerpoint/2010/main" val="137563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Funding Acknowledgements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0" y="751756"/>
            <a:ext cx="91440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1"/>
              <a:t>PhysiCell Development:</a:t>
            </a:r>
            <a:endParaRPr sz="2500"/>
          </a:p>
          <a:p>
            <a:pPr marL="173038" lvl="0" indent="-17303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Breast Cancer Research Foundation </a:t>
            </a:r>
            <a:endParaRPr/>
          </a:p>
          <a:p>
            <a:pPr marL="173038" lvl="0" indent="-17303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Jayne Koskinas Ted Giovanis Foundation for Health and Policy </a:t>
            </a:r>
            <a:endParaRPr/>
          </a:p>
          <a:p>
            <a:pPr marL="173038" lvl="0" indent="-17303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National Cancer Institute (U01CA232137)</a:t>
            </a:r>
            <a:endParaRPr/>
          </a:p>
          <a:p>
            <a:pPr marL="173038" lvl="0" indent="-17303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National Science Foundation (1720625)</a:t>
            </a:r>
            <a:endParaRPr/>
          </a:p>
          <a:p>
            <a:pPr marL="173038" lvl="0" indent="-5969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1"/>
              <a:t>Training Materials:</a:t>
            </a:r>
            <a:endParaRPr/>
          </a:p>
          <a:p>
            <a:pPr marL="173038" lvl="0" indent="-17303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Administrative supplement to NCI U01CA232137 (Year 2)</a:t>
            </a:r>
            <a:endParaRPr b="1"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200" name="Google Shape;20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17" descr="https://sbtc.org/wp-content/uploads/2019/03/nci_case_logo_314056_284_5_v1-1200x600-1200x500.jpg"/>
            <p:cNvPicPr preferRelativeResize="0"/>
            <p:nvPr/>
          </p:nvPicPr>
          <p:blipFill rotWithShape="1">
            <a:blip r:embed="rId4">
              <a:alphaModFix/>
            </a:blip>
            <a:srcRect t="10839" b="10838"/>
            <a:stretch/>
          </p:blipFill>
          <p:spPr>
            <a:xfrm>
              <a:off x="5008994" y="4029924"/>
              <a:ext cx="1267358" cy="413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7" descr="https://www.nsf.gov/images/logos/NSF_4-Color_bitmap_Logo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13295" y="3996690"/>
              <a:ext cx="477564" cy="480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7" descr="http://jktgfoundation.org/images/common/logo.jpg"/>
            <p:cNvPicPr preferRelativeResize="0"/>
            <p:nvPr/>
          </p:nvPicPr>
          <p:blipFill rotWithShape="1">
            <a:blip r:embed="rId6">
              <a:alphaModFix/>
            </a:blip>
            <a:srcRect t="6962" b="12025"/>
            <a:stretch/>
          </p:blipFill>
          <p:spPr>
            <a:xfrm>
              <a:off x="2085261" y="4030980"/>
              <a:ext cx="2886789" cy="4114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C1ED-A14D-4683-A2A6-7EF2DC71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F161-FE14-47E5-8AB4-8284720E4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SBML Creation</a:t>
            </a:r>
          </a:p>
          <a:p>
            <a:r>
              <a:rPr lang="en-US" dirty="0"/>
              <a:t>Populate ode-energy-sample</a:t>
            </a:r>
          </a:p>
          <a:p>
            <a:r>
              <a:rPr lang="en-US" dirty="0"/>
              <a:t>Let’s remove some parts of the custom module.</a:t>
            </a:r>
          </a:p>
          <a:p>
            <a:r>
              <a:rPr lang="en-US" dirty="0"/>
              <a:t>Let’s code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1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B1BB-7052-4056-9641-9585627B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SBML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830E-1156-414F-969A-23866DC0D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create our SBML</a:t>
            </a:r>
          </a:p>
          <a:p>
            <a:r>
              <a:rPr lang="en-US" dirty="0"/>
              <a:t>Let’s start our </a:t>
            </a:r>
            <a:r>
              <a:rPr lang="en-US" dirty="0" err="1"/>
              <a:t>Copasi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037AC-CE31-4DBC-83AF-0609E098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52" y="1273346"/>
            <a:ext cx="5434645" cy="29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672D-F54E-48DC-9687-4DB030DF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SBML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01F1-94FB-4015-A358-31C7DE14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51756"/>
            <a:ext cx="4948518" cy="3749040"/>
          </a:xfrm>
        </p:spPr>
        <p:txBody>
          <a:bodyPr/>
          <a:lstStyle/>
          <a:p>
            <a:r>
              <a:rPr lang="en-US" dirty="0"/>
              <a:t>We will start with compartments</a:t>
            </a:r>
          </a:p>
          <a:p>
            <a:r>
              <a:rPr lang="en-US" dirty="0"/>
              <a:t>Let’s add “Intracellular” compartment</a:t>
            </a:r>
          </a:p>
          <a:p>
            <a:r>
              <a:rPr lang="en-US" dirty="0"/>
              <a:t>Volume = 1.0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FD3A7-F8B3-48F0-B92F-1933BD0C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28" y="2033106"/>
            <a:ext cx="6104965" cy="20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47C5-3D1C-445B-8C94-8C2A134D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SBML Creation : Species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B779-9680-4CFC-B5B9-16683EA95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8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CD6E6-D6EB-4AD2-AE11-088D1770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8" y="1309226"/>
            <a:ext cx="8464924" cy="26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5A0E-BD3A-4D7A-A8B9-D14F0F9F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SBML Creation : Reactions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49425-DF28-4865-8F3A-A6687258F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three Reactions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AF470-CC2E-41C2-8669-49F74142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700212"/>
            <a:ext cx="6477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402E-3866-4691-80F7-3C405B0E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SBML Creation : Global Quantities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F09B-CB48-4586-BA7B-BEE05847F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6 Global Quantities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E7F85-386C-48A8-B287-A3BAA28E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04925"/>
            <a:ext cx="832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5121-9323-44B6-905C-4AFF87E9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SBML Creation: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94FCC-09D5-4B45-8D70-B3B2DFC47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Events to create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05CA5-3099-4BB8-8E03-206AE412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400175"/>
            <a:ext cx="8181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93A-392D-4345-BF22-9AB434F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SBML Creation : Save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26BE-559C-426F-88CD-E8A2FB116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5DA41-4A61-4D40-A841-9B2850F8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619125"/>
            <a:ext cx="2819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8384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231</Words>
  <Application>Microsoft Office PowerPoint</Application>
  <PresentationFormat>On-screen Show (16:9)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 Light</vt:lpstr>
      <vt:lpstr>Noto Sans Symbols</vt:lpstr>
      <vt:lpstr>PhysiCell-Training (v1)</vt:lpstr>
      <vt:lpstr>Session 12: Intracellular Modeling</vt:lpstr>
      <vt:lpstr>Agenda</vt:lpstr>
      <vt:lpstr>SBML Creation</vt:lpstr>
      <vt:lpstr>SBML Creation</vt:lpstr>
      <vt:lpstr>SBML Creation : Species</vt:lpstr>
      <vt:lpstr>SBML Creation : Reactions</vt:lpstr>
      <vt:lpstr>SBML Creation : Global Quantities</vt:lpstr>
      <vt:lpstr>SBML Creation: Events</vt:lpstr>
      <vt:lpstr>SBML Creation : Save</vt:lpstr>
      <vt:lpstr>Populate</vt:lpstr>
      <vt:lpstr>Let’s remove important part</vt:lpstr>
      <vt:lpstr>Coding together</vt:lpstr>
      <vt:lpstr>Funding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4: Phenotype &amp; Diffusion </dc:title>
  <dc:creator>Microsoft Office User</dc:creator>
  <cp:lastModifiedBy>Furkan Kurtoglu</cp:lastModifiedBy>
  <cp:revision>6</cp:revision>
  <dcterms:created xsi:type="dcterms:W3CDTF">2017-08-25T15:45:43Z</dcterms:created>
  <dcterms:modified xsi:type="dcterms:W3CDTF">2021-07-28T16:17:31Z</dcterms:modified>
</cp:coreProperties>
</file>