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85" r:id="rId2"/>
    <p:sldId id="274" r:id="rId3"/>
    <p:sldId id="288" r:id="rId4"/>
    <p:sldId id="283" r:id="rId5"/>
    <p:sldId id="279" r:id="rId6"/>
    <p:sldId id="281" r:id="rId7"/>
    <p:sldId id="282" r:id="rId8"/>
    <p:sldId id="284" r:id="rId9"/>
    <p:sldId id="286" r:id="rId10"/>
    <p:sldId id="291" r:id="rId11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65" d="100"/>
          <a:sy n="165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128624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hysicell-training/ws202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[project title – Model]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828800" y="2663796"/>
            <a:ext cx="5486400" cy="54864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/>
              <a:t>[team]</a:t>
            </a:r>
            <a:endParaRPr lang="en-US" sz="1800" dirty="0">
              <a:solidFill>
                <a:srgbClr val="FFC000">
                  <a:lumMod val="50000"/>
                </a:srgb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828800" y="3950040"/>
            <a:ext cx="5486400" cy="365760"/>
          </a:xfrm>
        </p:spPr>
        <p:txBody>
          <a:bodyPr/>
          <a:lstStyle/>
          <a:p>
            <a:r>
              <a:rPr lang="en-US" dirty="0"/>
              <a:t>August 9, 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695" y="57090"/>
            <a:ext cx="3324628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2"/>
              </a:rPr>
              <a:t>https://github.com/physicell-training/ws2023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80360"/>
            <a:ext cx="1371600" cy="1371600"/>
          </a:xfrm>
          <a:prstGeom prst="rect">
            <a:avLst/>
          </a:prstGeom>
        </p:spPr>
      </p:pic>
      <p:pic>
        <p:nvPicPr>
          <p:cNvPr id="9" name="Picture 8" descr="A qr code with a logo&#10;&#10;Description automatically generated">
            <a:extLst>
              <a:ext uri="{FF2B5EF4-FFF2-40B4-BE49-F238E27FC236}">
                <a16:creationId xmlns:a16="http://schemas.microsoft.com/office/drawing/2014/main" id="{ECC69D69-2E88-D038-4791-9D39A08C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4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A510-B99A-F907-C37C-6B0C5B5A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[don't include this slide]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D60E-1419-E10E-758D-5A12935D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Bronze level</a:t>
            </a:r>
          </a:p>
          <a:p>
            <a:pPr lvl="1"/>
            <a:r>
              <a:rPr lang="en-US" dirty="0"/>
              <a:t>Interesting scientific problem</a:t>
            </a:r>
          </a:p>
          <a:p>
            <a:pPr lvl="1"/>
            <a:r>
              <a:rPr lang="en-US" dirty="0"/>
              <a:t>Some preliminary results</a:t>
            </a:r>
          </a:p>
          <a:p>
            <a:r>
              <a:rPr lang="en-US" b="1" dirty="0"/>
              <a:t>Silver level </a:t>
            </a:r>
          </a:p>
          <a:p>
            <a:pPr lvl="1"/>
            <a:r>
              <a:rPr lang="en-US" dirty="0"/>
              <a:t>Bronze, </a:t>
            </a:r>
            <a:r>
              <a:rPr lang="en-US" b="1" i="1" dirty="0"/>
              <a:t>plus </a:t>
            </a:r>
            <a:endParaRPr lang="en-US" i="1" dirty="0"/>
          </a:p>
          <a:p>
            <a:pPr lvl="2"/>
            <a:r>
              <a:rPr lang="en-US" dirty="0"/>
              <a:t>Clear working plan</a:t>
            </a:r>
          </a:p>
          <a:p>
            <a:pPr lvl="2"/>
            <a:r>
              <a:rPr lang="en-US" dirty="0"/>
              <a:t>Excellent use of team skills</a:t>
            </a:r>
          </a:p>
          <a:p>
            <a:pPr lvl="2"/>
            <a:r>
              <a:rPr lang="en-US" dirty="0"/>
              <a:t>Clear presentation and communication</a:t>
            </a:r>
          </a:p>
          <a:p>
            <a:pPr lvl="2"/>
            <a:r>
              <a:rPr lang="en-US" dirty="0"/>
              <a:t>Some things still broken, but clear preliminary results</a:t>
            </a:r>
          </a:p>
          <a:p>
            <a:pPr lvl="2"/>
            <a:r>
              <a:rPr lang="en-US" dirty="0"/>
              <a:t>Clear ideas on next steps</a:t>
            </a:r>
          </a:p>
          <a:p>
            <a:r>
              <a:rPr lang="en-US" b="1" dirty="0"/>
              <a:t>Gold level</a:t>
            </a:r>
          </a:p>
          <a:p>
            <a:pPr lvl="1"/>
            <a:r>
              <a:rPr lang="en-US" dirty="0"/>
              <a:t>Silver, </a:t>
            </a:r>
            <a:r>
              <a:rPr lang="en-US" b="1" i="1" dirty="0"/>
              <a:t>plus </a:t>
            </a:r>
          </a:p>
          <a:p>
            <a:pPr lvl="2"/>
            <a:r>
              <a:rPr lang="en-US" dirty="0"/>
              <a:t>Substantial preliminary results</a:t>
            </a:r>
          </a:p>
          <a:p>
            <a:pPr lvl="2"/>
            <a:r>
              <a:rPr lang="en-US" dirty="0"/>
              <a:t>Some thoughts or analysis on scientific meaning of the results, and broader impact</a:t>
            </a:r>
          </a:p>
          <a:p>
            <a:pPr lvl="2"/>
            <a:r>
              <a:rPr lang="en-US" dirty="0"/>
              <a:t>Clear commitment to continue the project through to publication / dissemination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8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state the scientific question you are addressing.</a:t>
            </a:r>
          </a:p>
          <a:p>
            <a:pPr lvl="1"/>
            <a:r>
              <a:rPr lang="en-US" dirty="0"/>
              <a:t>It might be helpful to have a clear hypothesis statement </a:t>
            </a:r>
          </a:p>
          <a:p>
            <a:pPr lvl="1"/>
            <a:endParaRPr lang="en-US" dirty="0"/>
          </a:p>
          <a:p>
            <a:r>
              <a:rPr lang="en-US" dirty="0"/>
              <a:t>Include background information as needed to motivate and contextualize the problem. Examples could include:</a:t>
            </a:r>
          </a:p>
          <a:p>
            <a:pPr lvl="1"/>
            <a:r>
              <a:rPr lang="en-US" dirty="0"/>
              <a:t>Pressing knowledge gaps</a:t>
            </a:r>
          </a:p>
          <a:p>
            <a:pPr lvl="1"/>
            <a:r>
              <a:rPr lang="en-US" dirty="0"/>
              <a:t>Why it's challenging</a:t>
            </a:r>
          </a:p>
          <a:p>
            <a:pPr lvl="1"/>
            <a:r>
              <a:rPr lang="en-US" dirty="0"/>
              <a:t>What drew you to the problem</a:t>
            </a:r>
          </a:p>
        </p:txBody>
      </p:sp>
    </p:spTree>
    <p:extLst>
      <p:ext uri="{BB962C8B-B14F-4D97-AF65-F5344CB8AC3E}">
        <p14:creationId xmlns:p14="http://schemas.microsoft.com/office/powerpoint/2010/main" val="21229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goals: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"Must have" features:</a:t>
            </a:r>
          </a:p>
          <a:p>
            <a:endParaRPr lang="en-US" dirty="0"/>
          </a:p>
          <a:p>
            <a:r>
              <a:rPr lang="en-US" dirty="0"/>
              <a:t>"Nice to have" features:  </a:t>
            </a:r>
          </a:p>
          <a:p>
            <a:endParaRPr lang="en-US" dirty="0"/>
          </a:p>
          <a:p>
            <a:r>
              <a:rPr lang="en-US" dirty="0"/>
              <a:t>Which of these goals / features did you aim to implement this week? </a:t>
            </a:r>
          </a:p>
        </p:txBody>
      </p:sp>
    </p:spTree>
    <p:extLst>
      <p:ext uri="{BB962C8B-B14F-4D97-AF65-F5344CB8AC3E}">
        <p14:creationId xmlns:p14="http://schemas.microsoft.com/office/powerpoint/2010/main" val="239922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community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your model impact on your scientific area? </a:t>
            </a:r>
          </a:p>
          <a:p>
            <a:r>
              <a:rPr lang="en-US" dirty="0"/>
              <a:t>What kinds of insights do you expect to gain? </a:t>
            </a:r>
          </a:p>
          <a:p>
            <a:r>
              <a:rPr lang="en-US" dirty="0"/>
              <a:t>Could it connect with other tools and resources in and outside the PhysiCell ecosystem? </a:t>
            </a:r>
          </a:p>
        </p:txBody>
      </p:sp>
    </p:spTree>
    <p:extLst>
      <p:ext uri="{BB962C8B-B14F-4D97-AF65-F5344CB8AC3E}">
        <p14:creationId xmlns:p14="http://schemas.microsoft.com/office/powerpoint/2010/main" val="12932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coarse-grained, overall description of your model: </a:t>
            </a:r>
          </a:p>
          <a:p>
            <a:pPr lvl="1"/>
            <a:r>
              <a:rPr lang="en-US" dirty="0"/>
              <a:t>microenvironment</a:t>
            </a:r>
          </a:p>
          <a:p>
            <a:pPr lvl="1"/>
            <a:r>
              <a:rPr lang="en-US" dirty="0"/>
              <a:t>cell definitions</a:t>
            </a:r>
          </a:p>
          <a:p>
            <a:pPr lvl="1"/>
            <a:r>
              <a:rPr lang="en-US" dirty="0"/>
              <a:t>key phenotype/motility/custom/intracellular rules or behaviors.</a:t>
            </a:r>
          </a:p>
          <a:p>
            <a:pPr lvl="1"/>
            <a:r>
              <a:rPr lang="en-US" dirty="0"/>
              <a:t>other considerations (e.g., data)</a:t>
            </a:r>
          </a:p>
          <a:p>
            <a:r>
              <a:rPr lang="en-US" dirty="0"/>
              <a:t>Include key mathematics</a:t>
            </a:r>
          </a:p>
          <a:p>
            <a:pPr lvl="1"/>
            <a:r>
              <a:rPr lang="en-US" dirty="0"/>
              <a:t>e.g., for PKPD, or equations for phenotype rules. </a:t>
            </a:r>
          </a:p>
        </p:txBody>
      </p:sp>
    </p:spTree>
    <p:extLst>
      <p:ext uri="{BB962C8B-B14F-4D97-AF65-F5344CB8AC3E}">
        <p14:creationId xmlns:p14="http://schemas.microsoft.com/office/powerpoint/2010/main" val="155048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needed, give any slides that give some details on implementation.</a:t>
            </a:r>
          </a:p>
          <a:p>
            <a:r>
              <a:rPr lang="en-US" dirty="0"/>
              <a:t>Not 100% needed, but you can use it if you'd like to call attention to a tough problem you solved! </a:t>
            </a:r>
          </a:p>
        </p:txBody>
      </p:sp>
    </p:spTree>
    <p:extLst>
      <p:ext uri="{BB962C8B-B14F-4D97-AF65-F5344CB8AC3E}">
        <p14:creationId xmlns:p14="http://schemas.microsoft.com/office/powerpoint/2010/main" val="231323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some results of model. </a:t>
            </a:r>
          </a:p>
          <a:p>
            <a:r>
              <a:rPr lang="en-US" dirty="0"/>
              <a:t>Take a moment to step back and give any early scientific insights from the model.</a:t>
            </a:r>
          </a:p>
        </p:txBody>
      </p:sp>
    </p:spTree>
    <p:extLst>
      <p:ext uri="{BB962C8B-B14F-4D97-AF65-F5344CB8AC3E}">
        <p14:creationId xmlns:p14="http://schemas.microsoft.com/office/powerpoint/2010/main" val="41863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go from here? </a:t>
            </a:r>
          </a:p>
          <a:p>
            <a:r>
              <a:rPr lang="en-US" dirty="0"/>
              <a:t>What's the next step? </a:t>
            </a:r>
          </a:p>
          <a:p>
            <a:r>
              <a:rPr lang="en-US" dirty="0"/>
              <a:t>How close are you to an investigation to drive a paper? </a:t>
            </a:r>
          </a:p>
        </p:txBody>
      </p:sp>
    </p:spTree>
    <p:extLst>
      <p:ext uri="{BB962C8B-B14F-4D97-AF65-F5344CB8AC3E}">
        <p14:creationId xmlns:p14="http://schemas.microsoft.com/office/powerpoint/2010/main" val="21806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aim for a sustained collaboration? </a:t>
            </a:r>
          </a:p>
          <a:p>
            <a:pPr lvl="1"/>
            <a:r>
              <a:rPr lang="en-US" dirty="0"/>
              <a:t>How can we help? How can the community help? </a:t>
            </a:r>
          </a:p>
          <a:p>
            <a:r>
              <a:rPr lang="en-US" dirty="0"/>
              <a:t>Would you like to push towards a preprint and peer-reviewed paper? </a:t>
            </a:r>
          </a:p>
          <a:p>
            <a:r>
              <a:rPr lang="en-US" dirty="0"/>
              <a:t>Are there components that could become a PhysiCell addon?</a:t>
            </a:r>
          </a:p>
          <a:p>
            <a:pPr lvl="1"/>
            <a:r>
              <a:rPr lang="en-US" dirty="0"/>
              <a:t>How can we help? How can the community help? </a:t>
            </a:r>
          </a:p>
        </p:txBody>
      </p:sp>
    </p:spTree>
    <p:extLst>
      <p:ext uri="{BB962C8B-B14F-4D97-AF65-F5344CB8AC3E}">
        <p14:creationId xmlns:p14="http://schemas.microsoft.com/office/powerpoint/2010/main" val="3790867506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423</Words>
  <Application>Microsoft Macintosh PowerPoint</Application>
  <PresentationFormat>On-screen Show (16:9)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</vt:lpstr>
      <vt:lpstr>Wingdings</vt:lpstr>
      <vt:lpstr>PhysiCell-Training (v1)</vt:lpstr>
      <vt:lpstr>[project title – Model]</vt:lpstr>
      <vt:lpstr>Scientific Question</vt:lpstr>
      <vt:lpstr>Model goals: features</vt:lpstr>
      <vt:lpstr>Expected community impact</vt:lpstr>
      <vt:lpstr>Overall implementation approach</vt:lpstr>
      <vt:lpstr>Key implementation details</vt:lpstr>
      <vt:lpstr>Results and Discussion</vt:lpstr>
      <vt:lpstr>Next steps</vt:lpstr>
      <vt:lpstr>Dissemination</vt:lpstr>
      <vt:lpstr>Metrics [don't include this slide]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205</cp:revision>
  <cp:lastPrinted>2016-10-13T20:36:44Z</cp:lastPrinted>
  <dcterms:created xsi:type="dcterms:W3CDTF">2017-08-25T15:45:43Z</dcterms:created>
  <dcterms:modified xsi:type="dcterms:W3CDTF">2023-08-11T13:07:26Z</dcterms:modified>
</cp:coreProperties>
</file>