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85" r:id="rId2"/>
    <p:sldId id="274" r:id="rId3"/>
    <p:sldId id="288" r:id="rId4"/>
    <p:sldId id="283" r:id="rId5"/>
    <p:sldId id="279" r:id="rId6"/>
    <p:sldId id="281" r:id="rId7"/>
    <p:sldId id="282" r:id="rId8"/>
    <p:sldId id="284" r:id="rId9"/>
    <p:sldId id="286" r:id="rId10"/>
    <p:sldId id="291" r:id="rId11"/>
  </p:sldIdLst>
  <p:sldSz cx="9144000" cy="5143500" type="screen16x9"/>
  <p:notesSz cx="6858000" cy="9144000"/>
  <p:defaultTextStyle>
    <a:defPPr>
      <a:defRPr lang="en-US"/>
    </a:defPPr>
    <a:lvl1pPr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341313" indent="1158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684213" indent="2301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027113" indent="3444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1370013" indent="4587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6297"/>
    <a:srgbClr val="DC8722"/>
    <a:srgbClr val="F2BE48"/>
    <a:srgbClr val="A80532"/>
    <a:srgbClr val="808080"/>
    <a:srgbClr val="006298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72320" autoAdjust="0"/>
  </p:normalViewPr>
  <p:slideViewPr>
    <p:cSldViewPr snapToGrid="0" snapToObjects="1" showGuides="1">
      <p:cViewPr varScale="1">
        <p:scale>
          <a:sx n="165" d="100"/>
          <a:sy n="165" d="100"/>
        </p:scale>
        <p:origin x="54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AAC7D5A-5852-7B44-B6BB-275DC4399E67}" type="datetimeFigureOut">
              <a:rPr lang="en-US"/>
              <a:pPr>
                <a:defRPr/>
              </a:pPr>
              <a:t>8/11/23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7803193-FCA0-6748-8BD4-F29C990F53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6563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13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42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71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0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1828800"/>
          </a:xfrm>
        </p:spPr>
        <p:txBody>
          <a:bodyPr lIns="0" rIns="0" anchor="ctr"/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828800" y="2663796"/>
            <a:ext cx="5486400" cy="1286244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8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Your Name, Ph.D.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950040"/>
            <a:ext cx="5486400" cy="365760"/>
          </a:xfrm>
        </p:spPr>
        <p:txBody>
          <a:bodyPr lIns="0" tIns="0" rIns="0" bIns="0" anchor="ctr"/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1514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552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001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0445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640080"/>
            <a:ext cx="7315200" cy="3200400"/>
          </a:xfrm>
        </p:spPr>
        <p:txBody>
          <a:bodyPr anchor="ctr"/>
          <a:lstStyle>
            <a:lvl1pPr marL="0" indent="0" algn="ctr">
              <a:buNone/>
              <a:defRPr sz="4000" b="1" baseline="0"/>
            </a:lvl1pPr>
            <a:lvl2pPr marL="284162" indent="0">
              <a:buNone/>
              <a:defRPr/>
            </a:lvl2pPr>
            <a:lvl3pPr marL="574675" indent="0">
              <a:buNone/>
              <a:defRPr/>
            </a:lvl3pPr>
            <a:lvl4pPr marL="852487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dirty="0"/>
              <a:t>Insert transition text … </a:t>
            </a:r>
          </a:p>
        </p:txBody>
      </p:sp>
    </p:spTree>
    <p:extLst>
      <p:ext uri="{BB962C8B-B14F-4D97-AF65-F5344CB8AC3E}">
        <p14:creationId xmlns:p14="http://schemas.microsoft.com/office/powerpoint/2010/main" val="220126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806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9892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2243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933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middl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1244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479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51756"/>
            <a:ext cx="9144000" cy="3749040"/>
          </a:xfrm>
        </p:spPr>
        <p:txBody>
          <a:bodyPr lIns="182880" rIns="18288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878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68680"/>
            <a:ext cx="7772400" cy="2743200"/>
          </a:xfrm>
        </p:spPr>
        <p:txBody>
          <a:bodyPr anchor="ctr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4461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51756"/>
            <a:ext cx="9144000" cy="374904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  <a:tab pos="1601788" algn="l"/>
                <a:tab pos="1828800" algn="l"/>
                <a:tab pos="2055813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63509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no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448056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7099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(full 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514807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098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6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6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 (bigger text are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137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6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0" y="731520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4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76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731519"/>
            <a:ext cx="9144000" cy="3749040"/>
          </a:xfrm>
          <a:prstGeom prst="rect">
            <a:avLst/>
          </a:prstGeom>
        </p:spPr>
        <p:txBody>
          <a:bodyPr vert="horz" lIns="182880" tIns="45720" rIns="18288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75988"/>
            <a:ext cx="9144000" cy="6675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6" r:id="rId3"/>
    <p:sldLayoutId id="2147483684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687" r:id="rId12"/>
    <p:sldLayoutId id="2147483706" r:id="rId13"/>
    <p:sldLayoutId id="2147483705" r:id="rId14"/>
    <p:sldLayoutId id="2147483691" r:id="rId15"/>
    <p:sldLayoutId id="2147483692" r:id="rId16"/>
    <p:sldLayoutId id="2147483693" r:id="rId17"/>
    <p:sldLayoutId id="2147483694" r:id="rId18"/>
    <p:sldLayoutId id="2147483696" r:id="rId19"/>
    <p:sldLayoutId id="2147483683" r:id="rId20"/>
    <p:sldLayoutId id="2147483707" r:id="rId21"/>
    <p:sldLayoutId id="2147483708" r:id="rId22"/>
    <p:sldLayoutId id="2147483709" r:id="rId23"/>
  </p:sldLayoutIdLst>
  <p:txStyles>
    <p:titleStyle>
      <a:lvl1pPr algn="ctr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rgbClr val="990000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9pPr>
    </p:titleStyle>
    <p:bodyStyle>
      <a:lvl1pPr marL="173038" indent="-173038" algn="l" defTabSz="685800" rtl="0" eaLnBrk="1" fontAlgn="base" hangingPunct="1">
        <a:lnSpc>
          <a:spcPct val="10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346075" indent="-174625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512763" indent="-16668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♦"/>
        <a:tabLst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7303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»"/>
        <a:tabLst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858838" indent="-173038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○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physicell-training/ws202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[project title – Tool]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828800" y="2663796"/>
            <a:ext cx="5486400" cy="548640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sz="2400" dirty="0"/>
              <a:t>[team]</a:t>
            </a:r>
            <a:endParaRPr lang="en-US" sz="1800" dirty="0">
              <a:solidFill>
                <a:srgbClr val="FFC000">
                  <a:lumMod val="50000"/>
                </a:srgb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828800" y="3950040"/>
            <a:ext cx="5486400" cy="365760"/>
          </a:xfrm>
        </p:spPr>
        <p:txBody>
          <a:bodyPr/>
          <a:lstStyle/>
          <a:p>
            <a:r>
              <a:rPr lang="en-US" dirty="0"/>
              <a:t>August 9, 2023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695" y="57090"/>
            <a:ext cx="3324628" cy="4001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/>
              <a:t>Slides, videos, links and more:</a:t>
            </a:r>
          </a:p>
          <a:p>
            <a:r>
              <a:rPr lang="en-US" dirty="0">
                <a:hlinkClick r:id="rId2"/>
              </a:rPr>
              <a:t>https://github.com/physicell-training/ws2023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2880360"/>
            <a:ext cx="1371600" cy="1371600"/>
          </a:xfrm>
          <a:prstGeom prst="rect">
            <a:avLst/>
          </a:prstGeom>
        </p:spPr>
      </p:pic>
      <p:pic>
        <p:nvPicPr>
          <p:cNvPr id="9" name="Picture 8" descr="A qr code with a logo&#10;&#10;Description automatically generated">
            <a:extLst>
              <a:ext uri="{FF2B5EF4-FFF2-40B4-BE49-F238E27FC236}">
                <a16:creationId xmlns:a16="http://schemas.microsoft.com/office/drawing/2014/main" id="{ECC69D69-2E88-D038-4791-9D39A08CC7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88036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43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5A510-B99A-F907-C37C-6B0C5B5A6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[don't include this slide]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4D60E-1419-E10E-758D-5A12935D4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Bronze level</a:t>
            </a:r>
          </a:p>
          <a:p>
            <a:pPr lvl="1"/>
            <a:r>
              <a:rPr lang="en-US" dirty="0"/>
              <a:t>Interesting engineering problem</a:t>
            </a:r>
          </a:p>
          <a:p>
            <a:pPr lvl="1"/>
            <a:r>
              <a:rPr lang="en-US" dirty="0"/>
              <a:t>Some preliminary results (might only work on one platform)</a:t>
            </a:r>
          </a:p>
          <a:p>
            <a:r>
              <a:rPr lang="en-US" b="1" dirty="0"/>
              <a:t>Silver level </a:t>
            </a:r>
          </a:p>
          <a:p>
            <a:pPr lvl="1"/>
            <a:r>
              <a:rPr lang="en-US" dirty="0"/>
              <a:t>Bronze, </a:t>
            </a:r>
            <a:r>
              <a:rPr lang="en-US" b="1" i="1" dirty="0"/>
              <a:t>plus </a:t>
            </a:r>
            <a:endParaRPr lang="en-US" i="1" dirty="0"/>
          </a:p>
          <a:p>
            <a:pPr lvl="2"/>
            <a:r>
              <a:rPr lang="en-US" dirty="0"/>
              <a:t>Clear working plan</a:t>
            </a:r>
          </a:p>
          <a:p>
            <a:pPr lvl="2"/>
            <a:r>
              <a:rPr lang="en-US" dirty="0"/>
              <a:t>Excellent use of team skills</a:t>
            </a:r>
          </a:p>
          <a:p>
            <a:pPr lvl="2"/>
            <a:r>
              <a:rPr lang="en-US" dirty="0"/>
              <a:t>Clear presentation and communication</a:t>
            </a:r>
          </a:p>
          <a:p>
            <a:pPr lvl="2"/>
            <a:r>
              <a:rPr lang="en-US" dirty="0"/>
              <a:t>Some things still broken, but clear preliminary results (main results working across platforms)</a:t>
            </a:r>
          </a:p>
          <a:p>
            <a:pPr lvl="2"/>
            <a:r>
              <a:rPr lang="en-US" dirty="0"/>
              <a:t>Clear ideas on next steps</a:t>
            </a:r>
          </a:p>
          <a:p>
            <a:r>
              <a:rPr lang="en-US" b="1" dirty="0"/>
              <a:t>Gold level</a:t>
            </a:r>
          </a:p>
          <a:p>
            <a:pPr lvl="1"/>
            <a:r>
              <a:rPr lang="en-US" dirty="0"/>
              <a:t>Silver, </a:t>
            </a:r>
            <a:r>
              <a:rPr lang="en-US" b="1" i="1" dirty="0"/>
              <a:t>plus </a:t>
            </a:r>
          </a:p>
          <a:p>
            <a:pPr lvl="2"/>
            <a:r>
              <a:rPr lang="en-US" dirty="0"/>
              <a:t>Substantial preliminary results</a:t>
            </a:r>
          </a:p>
          <a:p>
            <a:pPr lvl="2"/>
            <a:r>
              <a:rPr lang="en-US" dirty="0"/>
              <a:t>Clear thinking on ease of use and focus on end users</a:t>
            </a:r>
          </a:p>
          <a:p>
            <a:pPr lvl="2"/>
            <a:r>
              <a:rPr lang="en-US" dirty="0"/>
              <a:t>Some thoughts on wider impact of the work, and where it fits the ecosystem</a:t>
            </a:r>
          </a:p>
          <a:p>
            <a:pPr lvl="2"/>
            <a:r>
              <a:rPr lang="en-US" dirty="0"/>
              <a:t>Clear commitment to continue the project through to publication / dissemination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085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Clearly state the engineering challenge you are addressing.</a:t>
            </a:r>
          </a:p>
          <a:p>
            <a:endParaRPr lang="en-US" dirty="0"/>
          </a:p>
          <a:p>
            <a:r>
              <a:rPr lang="en-US" dirty="0"/>
              <a:t>Include background information as needed to contextualize the problem. Examples could include:</a:t>
            </a:r>
          </a:p>
          <a:p>
            <a:pPr lvl="1"/>
            <a:r>
              <a:rPr lang="en-US" dirty="0"/>
              <a:t>Pressing scientific or user-based need </a:t>
            </a:r>
          </a:p>
          <a:p>
            <a:pPr lvl="1"/>
            <a:r>
              <a:rPr lang="en-US" dirty="0"/>
              <a:t>Why it's challenging</a:t>
            </a:r>
          </a:p>
          <a:p>
            <a:pPr lvl="1"/>
            <a:r>
              <a:rPr lang="en-US" dirty="0"/>
              <a:t>What drew you to the problem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912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goals: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"Must have" features:</a:t>
            </a:r>
          </a:p>
          <a:p>
            <a:endParaRPr lang="en-US" dirty="0"/>
          </a:p>
          <a:p>
            <a:r>
              <a:rPr lang="en-US" dirty="0"/>
              <a:t>"Nice to have" features:  </a:t>
            </a:r>
          </a:p>
          <a:p>
            <a:endParaRPr lang="en-US" dirty="0"/>
          </a:p>
          <a:p>
            <a:r>
              <a:rPr lang="en-US" dirty="0"/>
              <a:t>Which of these goals / features did you aim to implement this week?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86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community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will your tool be used? </a:t>
            </a:r>
          </a:p>
          <a:p>
            <a:r>
              <a:rPr lang="en-US" dirty="0"/>
              <a:t>How might it empower researchers? </a:t>
            </a:r>
          </a:p>
          <a:p>
            <a:r>
              <a:rPr lang="en-US" dirty="0"/>
              <a:t>How could it connect with other tools and resources in and outside the PhysiCell ecosystem?</a:t>
            </a:r>
          </a:p>
        </p:txBody>
      </p:sp>
    </p:spTree>
    <p:extLst>
      <p:ext uri="{BB962C8B-B14F-4D97-AF65-F5344CB8AC3E}">
        <p14:creationId xmlns:p14="http://schemas.microsoft.com/office/powerpoint/2010/main" val="1293216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implementation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the coarse-grained, overall description of your software design / implementation.</a:t>
            </a:r>
          </a:p>
          <a:p>
            <a:r>
              <a:rPr lang="en-US" dirty="0"/>
              <a:t>This could be a good place to include open source software or resources that you are leveraging. </a:t>
            </a:r>
          </a:p>
        </p:txBody>
      </p:sp>
    </p:spTree>
    <p:extLst>
      <p:ext uri="{BB962C8B-B14F-4D97-AF65-F5344CB8AC3E}">
        <p14:creationId xmlns:p14="http://schemas.microsoft.com/office/powerpoint/2010/main" val="1550485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implementation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needed, give any slides that give some details on implementation. </a:t>
            </a:r>
          </a:p>
          <a:p>
            <a:r>
              <a:rPr lang="en-US" dirty="0"/>
              <a:t>Not 100% needed, but you can use it if you'd like to call attention to a tough problem you solved! </a:t>
            </a:r>
          </a:p>
        </p:txBody>
      </p:sp>
    </p:spTree>
    <p:extLst>
      <p:ext uri="{BB962C8B-B14F-4D97-AF65-F5344CB8AC3E}">
        <p14:creationId xmlns:p14="http://schemas.microsoft.com/office/powerpoint/2010/main" val="2313234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some results of your tool in use. </a:t>
            </a:r>
          </a:p>
          <a:p>
            <a:pPr lvl="1"/>
            <a:r>
              <a:rPr lang="en-US" dirty="0"/>
              <a:t>Please do include screen captures. </a:t>
            </a:r>
          </a:p>
          <a:p>
            <a:pPr lvl="1"/>
            <a:r>
              <a:rPr lang="en-US" dirty="0"/>
              <a:t>If possible, include any unit tests or related testing.</a:t>
            </a:r>
          </a:p>
          <a:p>
            <a:pPr lvl="1"/>
            <a:r>
              <a:rPr lang="en-US" dirty="0"/>
              <a:t> </a:t>
            </a:r>
          </a:p>
          <a:p>
            <a:r>
              <a:rPr lang="en-US" dirty="0"/>
              <a:t>Is your tool working cross-platform? </a:t>
            </a:r>
          </a:p>
        </p:txBody>
      </p:sp>
    </p:spTree>
    <p:extLst>
      <p:ext uri="{BB962C8B-B14F-4D97-AF65-F5344CB8AC3E}">
        <p14:creationId xmlns:p14="http://schemas.microsoft.com/office/powerpoint/2010/main" val="4186386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do you go from here? </a:t>
            </a:r>
          </a:p>
          <a:p>
            <a:r>
              <a:rPr lang="en-US" dirty="0"/>
              <a:t>What's the next step? </a:t>
            </a:r>
          </a:p>
          <a:p>
            <a:r>
              <a:rPr lang="en-US" dirty="0"/>
              <a:t>How close are you to a release?</a:t>
            </a:r>
          </a:p>
          <a:p>
            <a:r>
              <a:rPr lang="en-US" dirty="0"/>
              <a:t>Would you aim for a software or method article? </a:t>
            </a:r>
          </a:p>
        </p:txBody>
      </p:sp>
    </p:spTree>
    <p:extLst>
      <p:ext uri="{BB962C8B-B14F-4D97-AF65-F5344CB8AC3E}">
        <p14:creationId xmlns:p14="http://schemas.microsoft.com/office/powerpoint/2010/main" val="2180647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Dissemination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you aim for a sustained collaboration?</a:t>
            </a:r>
          </a:p>
          <a:p>
            <a:pPr lvl="1"/>
            <a:r>
              <a:rPr lang="en-US" dirty="0"/>
              <a:t>How can we help? How can the community help? </a:t>
            </a:r>
          </a:p>
          <a:p>
            <a:r>
              <a:rPr lang="en-US" dirty="0"/>
              <a:t>Would you like to integrate this into PhysiCell as an addon, or as an independent but official tool in </a:t>
            </a:r>
            <a:r>
              <a:rPr lang="en-US" dirty="0" err="1"/>
              <a:t>PhysiCell</a:t>
            </a:r>
            <a:r>
              <a:rPr lang="en-US" dirty="0"/>
              <a:t>-Tools?</a:t>
            </a:r>
          </a:p>
          <a:p>
            <a:pPr lvl="1"/>
            <a:r>
              <a:rPr lang="en-US" dirty="0"/>
              <a:t>How can we help? How can the community help? </a:t>
            </a:r>
          </a:p>
          <a:p>
            <a:r>
              <a:rPr lang="en-US" dirty="0"/>
              <a:t>How will you release your tool? Have you chosen a license?</a:t>
            </a:r>
          </a:p>
          <a:p>
            <a:pPr lvl="1"/>
            <a:r>
              <a:rPr lang="en-US" dirty="0"/>
              <a:t>For addons, MIT or BSD. </a:t>
            </a:r>
          </a:p>
          <a:p>
            <a:pPr lvl="1"/>
            <a:r>
              <a:rPr lang="en-US" dirty="0"/>
              <a:t>For separate or stand-alone tools, you have more license choice freedom.</a:t>
            </a:r>
          </a:p>
        </p:txBody>
      </p:sp>
    </p:spTree>
    <p:extLst>
      <p:ext uri="{BB962C8B-B14F-4D97-AF65-F5344CB8AC3E}">
        <p14:creationId xmlns:p14="http://schemas.microsoft.com/office/powerpoint/2010/main" val="3790867506"/>
      </p:ext>
    </p:extLst>
  </p:cSld>
  <p:clrMapOvr>
    <a:masterClrMapping/>
  </p:clrMapOvr>
</p:sld>
</file>

<file path=ppt/theme/theme1.xml><?xml version="1.0" encoding="utf-8"?>
<a:theme xmlns:a="http://schemas.openxmlformats.org/drawingml/2006/main" name="PhysiCell-Training (v1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ICE-Template-16x9 [Read-Only]" id="{8DFE7534-76C6-4D8A-886B-D0A47B43722E}" vid="{F4743165-4698-42C4-B81C-F898B50F3D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</TotalTime>
  <Words>465</Words>
  <Application>Microsoft Macintosh PowerPoint</Application>
  <PresentationFormat>On-screen Show (16:9)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Courier</vt:lpstr>
      <vt:lpstr>Wingdings</vt:lpstr>
      <vt:lpstr>PhysiCell-Training (v1)</vt:lpstr>
      <vt:lpstr>[project title – Tool]</vt:lpstr>
      <vt:lpstr>Engineering Challenge</vt:lpstr>
      <vt:lpstr>Design goals: features</vt:lpstr>
      <vt:lpstr>Expected community impact</vt:lpstr>
      <vt:lpstr>Overall implementation approach</vt:lpstr>
      <vt:lpstr>Key implementation details</vt:lpstr>
      <vt:lpstr>Results and Discussion</vt:lpstr>
      <vt:lpstr>Next steps</vt:lpstr>
      <vt:lpstr>Dissemination</vt:lpstr>
      <vt:lpstr>Metrics [don't include this slide]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Macklin, Paul</cp:lastModifiedBy>
  <cp:revision>185</cp:revision>
  <cp:lastPrinted>2016-10-13T20:36:44Z</cp:lastPrinted>
  <dcterms:created xsi:type="dcterms:W3CDTF">2017-08-25T15:45:43Z</dcterms:created>
  <dcterms:modified xsi:type="dcterms:W3CDTF">2023-08-11T13:07:38Z</dcterms:modified>
</cp:coreProperties>
</file>