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00675" cy="8280400"/>
  <p:notesSz cx="6858000" cy="9144000"/>
  <p:defaultTextStyle>
    <a:defPPr>
      <a:defRPr lang="en-US"/>
    </a:defPPr>
    <a:lvl1pPr marL="0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1pPr>
    <a:lvl2pPr marL="429389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2pPr>
    <a:lvl3pPr marL="858778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3pPr>
    <a:lvl4pPr marL="1288167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4pPr>
    <a:lvl5pPr marL="1717556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5pPr>
    <a:lvl6pPr marL="2146945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6pPr>
    <a:lvl7pPr marL="2576334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7pPr>
    <a:lvl8pPr marL="3005723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8pPr>
    <a:lvl9pPr marL="3435112" algn="l" defTabSz="429389" rtl="0" eaLnBrk="1" latinLnBrk="0" hangingPunct="1">
      <a:defRPr sz="1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B2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37"/>
  </p:normalViewPr>
  <p:slideViewPr>
    <p:cSldViewPr snapToGrid="0" snapToObjects="1">
      <p:cViewPr varScale="1">
        <p:scale>
          <a:sx n="72" d="100"/>
          <a:sy n="72" d="100"/>
        </p:scale>
        <p:origin x="3104" y="192"/>
      </p:cViewPr>
      <p:guideLst>
        <p:guide orient="horz" pos="2608"/>
        <p:guide pos="17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4" y="2572297"/>
            <a:ext cx="4590573" cy="17749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7" y="4692230"/>
            <a:ext cx="3780473" cy="21161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0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90" y="331603"/>
            <a:ext cx="1215151" cy="706517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7" y="331603"/>
            <a:ext cx="3555444" cy="706517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8" y="5320932"/>
            <a:ext cx="4590573" cy="1644578"/>
          </a:xfrm>
        </p:spPr>
        <p:txBody>
          <a:bodyPr anchor="t"/>
          <a:lstStyle>
            <a:lvl1pPr algn="l">
              <a:defRPr sz="6451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8" y="3509588"/>
            <a:ext cx="4590573" cy="1811338"/>
          </a:xfrm>
        </p:spPr>
        <p:txBody>
          <a:bodyPr anchor="b"/>
          <a:lstStyle>
            <a:lvl1pPr marL="0" indent="0">
              <a:buNone/>
              <a:defRPr sz="3229">
                <a:solidFill>
                  <a:schemeClr val="tx1">
                    <a:tint val="75000"/>
                  </a:schemeClr>
                </a:solidFill>
              </a:defRPr>
            </a:lvl1pPr>
            <a:lvl2pPr marL="737549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2pPr>
            <a:lvl3pPr marL="1475097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3pPr>
            <a:lvl4pPr marL="2212648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4pPr>
            <a:lvl5pPr marL="2950194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5pPr>
            <a:lvl6pPr marL="3687745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6pPr>
            <a:lvl7pPr marL="4425289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7pPr>
            <a:lvl8pPr marL="5162842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8pPr>
            <a:lvl9pPr marL="5900388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9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5" y="1932098"/>
            <a:ext cx="2385300" cy="5464682"/>
          </a:xfrm>
        </p:spPr>
        <p:txBody>
          <a:bodyPr/>
          <a:lstStyle>
            <a:lvl1pPr>
              <a:defRPr sz="4517"/>
            </a:lvl1pPr>
            <a:lvl2pPr>
              <a:defRPr sz="3871"/>
            </a:lvl2pPr>
            <a:lvl3pPr>
              <a:defRPr sz="3229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8" y="1932098"/>
            <a:ext cx="2385300" cy="5464682"/>
          </a:xfrm>
        </p:spPr>
        <p:txBody>
          <a:bodyPr/>
          <a:lstStyle>
            <a:lvl1pPr>
              <a:defRPr sz="4517"/>
            </a:lvl1pPr>
            <a:lvl2pPr>
              <a:defRPr sz="3871"/>
            </a:lvl2pPr>
            <a:lvl3pPr>
              <a:defRPr sz="3229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7" y="1853512"/>
            <a:ext cx="2386236" cy="772453"/>
          </a:xfrm>
        </p:spPr>
        <p:txBody>
          <a:bodyPr anchor="b"/>
          <a:lstStyle>
            <a:lvl1pPr marL="0" indent="0">
              <a:buNone/>
              <a:defRPr sz="3871" b="1"/>
            </a:lvl1pPr>
            <a:lvl2pPr marL="737549" indent="0">
              <a:buNone/>
              <a:defRPr sz="3229" b="1"/>
            </a:lvl2pPr>
            <a:lvl3pPr marL="1475097" indent="0">
              <a:buNone/>
              <a:defRPr sz="2905" b="1"/>
            </a:lvl3pPr>
            <a:lvl4pPr marL="2212648" indent="0">
              <a:buNone/>
              <a:defRPr sz="2583" b="1"/>
            </a:lvl4pPr>
            <a:lvl5pPr marL="2950194" indent="0">
              <a:buNone/>
              <a:defRPr sz="2583" b="1"/>
            </a:lvl5pPr>
            <a:lvl6pPr marL="3687745" indent="0">
              <a:buNone/>
              <a:defRPr sz="2583" b="1"/>
            </a:lvl6pPr>
            <a:lvl7pPr marL="4425289" indent="0">
              <a:buNone/>
              <a:defRPr sz="2583" b="1"/>
            </a:lvl7pPr>
            <a:lvl8pPr marL="5162842" indent="0">
              <a:buNone/>
              <a:defRPr sz="2583" b="1"/>
            </a:lvl8pPr>
            <a:lvl9pPr marL="5900388" indent="0">
              <a:buNone/>
              <a:defRPr sz="258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7" y="2625963"/>
            <a:ext cx="2386236" cy="4770814"/>
          </a:xfrm>
        </p:spPr>
        <p:txBody>
          <a:bodyPr/>
          <a:lstStyle>
            <a:lvl1pPr>
              <a:defRPr sz="3871"/>
            </a:lvl1pPr>
            <a:lvl2pPr>
              <a:defRPr sz="3229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1" y="1853512"/>
            <a:ext cx="2387175" cy="772453"/>
          </a:xfrm>
        </p:spPr>
        <p:txBody>
          <a:bodyPr anchor="b"/>
          <a:lstStyle>
            <a:lvl1pPr marL="0" indent="0">
              <a:buNone/>
              <a:defRPr sz="3871" b="1"/>
            </a:lvl1pPr>
            <a:lvl2pPr marL="737549" indent="0">
              <a:buNone/>
              <a:defRPr sz="3229" b="1"/>
            </a:lvl2pPr>
            <a:lvl3pPr marL="1475097" indent="0">
              <a:buNone/>
              <a:defRPr sz="2905" b="1"/>
            </a:lvl3pPr>
            <a:lvl4pPr marL="2212648" indent="0">
              <a:buNone/>
              <a:defRPr sz="2583" b="1"/>
            </a:lvl4pPr>
            <a:lvl5pPr marL="2950194" indent="0">
              <a:buNone/>
              <a:defRPr sz="2583" b="1"/>
            </a:lvl5pPr>
            <a:lvl6pPr marL="3687745" indent="0">
              <a:buNone/>
              <a:defRPr sz="2583" b="1"/>
            </a:lvl6pPr>
            <a:lvl7pPr marL="4425289" indent="0">
              <a:buNone/>
              <a:defRPr sz="2583" b="1"/>
            </a:lvl7pPr>
            <a:lvl8pPr marL="5162842" indent="0">
              <a:buNone/>
              <a:defRPr sz="2583" b="1"/>
            </a:lvl8pPr>
            <a:lvl9pPr marL="5900388" indent="0">
              <a:buNone/>
              <a:defRPr sz="2583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1" y="2625963"/>
            <a:ext cx="2387175" cy="4770814"/>
          </a:xfrm>
        </p:spPr>
        <p:txBody>
          <a:bodyPr/>
          <a:lstStyle>
            <a:lvl1pPr>
              <a:defRPr sz="3871"/>
            </a:lvl1pPr>
            <a:lvl2pPr>
              <a:defRPr sz="3229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40" y="329686"/>
            <a:ext cx="1776785" cy="1403068"/>
          </a:xfrm>
        </p:spPr>
        <p:txBody>
          <a:bodyPr anchor="b"/>
          <a:lstStyle>
            <a:lvl1pPr algn="l">
              <a:defRPr sz="3229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9" y="329689"/>
            <a:ext cx="3019127" cy="7067093"/>
          </a:xfrm>
        </p:spPr>
        <p:txBody>
          <a:bodyPr/>
          <a:lstStyle>
            <a:lvl1pPr>
              <a:defRPr sz="5162"/>
            </a:lvl1pPr>
            <a:lvl2pPr>
              <a:defRPr sz="4517"/>
            </a:lvl2pPr>
            <a:lvl3pPr>
              <a:defRPr sz="3871"/>
            </a:lvl3pPr>
            <a:lvl4pPr>
              <a:defRPr sz="3229"/>
            </a:lvl4pPr>
            <a:lvl5pPr>
              <a:defRPr sz="3229"/>
            </a:lvl5pPr>
            <a:lvl6pPr>
              <a:defRPr sz="3229"/>
            </a:lvl6pPr>
            <a:lvl7pPr>
              <a:defRPr sz="3229"/>
            </a:lvl7pPr>
            <a:lvl8pPr>
              <a:defRPr sz="3229"/>
            </a:lvl8pPr>
            <a:lvl9pPr>
              <a:defRPr sz="3229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40" y="1732760"/>
            <a:ext cx="1776785" cy="5664025"/>
          </a:xfrm>
        </p:spPr>
        <p:txBody>
          <a:bodyPr/>
          <a:lstStyle>
            <a:lvl1pPr marL="0" indent="0">
              <a:buNone/>
              <a:defRPr sz="2256"/>
            </a:lvl1pPr>
            <a:lvl2pPr marL="737549" indent="0">
              <a:buNone/>
              <a:defRPr sz="1938"/>
            </a:lvl2pPr>
            <a:lvl3pPr marL="1475097" indent="0">
              <a:buNone/>
              <a:defRPr sz="1613"/>
            </a:lvl3pPr>
            <a:lvl4pPr marL="2212648" indent="0">
              <a:buNone/>
              <a:defRPr sz="1451"/>
            </a:lvl4pPr>
            <a:lvl5pPr marL="2950194" indent="0">
              <a:buNone/>
              <a:defRPr sz="1451"/>
            </a:lvl5pPr>
            <a:lvl6pPr marL="3687745" indent="0">
              <a:buNone/>
              <a:defRPr sz="1451"/>
            </a:lvl6pPr>
            <a:lvl7pPr marL="4425289" indent="0">
              <a:buNone/>
              <a:defRPr sz="1451"/>
            </a:lvl7pPr>
            <a:lvl8pPr marL="5162842" indent="0">
              <a:buNone/>
              <a:defRPr sz="1451"/>
            </a:lvl8pPr>
            <a:lvl9pPr marL="5900388" indent="0">
              <a:buNone/>
              <a:defRPr sz="145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2" y="5796283"/>
            <a:ext cx="3240405" cy="684283"/>
          </a:xfrm>
        </p:spPr>
        <p:txBody>
          <a:bodyPr anchor="b"/>
          <a:lstStyle>
            <a:lvl1pPr algn="l">
              <a:defRPr sz="3229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2" y="739874"/>
            <a:ext cx="3240405" cy="4968240"/>
          </a:xfrm>
        </p:spPr>
        <p:txBody>
          <a:bodyPr/>
          <a:lstStyle>
            <a:lvl1pPr marL="0" indent="0">
              <a:buNone/>
              <a:defRPr sz="5162"/>
            </a:lvl1pPr>
            <a:lvl2pPr marL="737549" indent="0">
              <a:buNone/>
              <a:defRPr sz="4517"/>
            </a:lvl2pPr>
            <a:lvl3pPr marL="1475097" indent="0">
              <a:buNone/>
              <a:defRPr sz="3871"/>
            </a:lvl3pPr>
            <a:lvl4pPr marL="2212648" indent="0">
              <a:buNone/>
              <a:defRPr sz="3229"/>
            </a:lvl4pPr>
            <a:lvl5pPr marL="2950194" indent="0">
              <a:buNone/>
              <a:defRPr sz="3229"/>
            </a:lvl5pPr>
            <a:lvl6pPr marL="3687745" indent="0">
              <a:buNone/>
              <a:defRPr sz="3229"/>
            </a:lvl6pPr>
            <a:lvl7pPr marL="4425289" indent="0">
              <a:buNone/>
              <a:defRPr sz="3229"/>
            </a:lvl7pPr>
            <a:lvl8pPr marL="5162842" indent="0">
              <a:buNone/>
              <a:defRPr sz="3229"/>
            </a:lvl8pPr>
            <a:lvl9pPr marL="5900388" indent="0">
              <a:buNone/>
              <a:defRPr sz="322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2" y="6480568"/>
            <a:ext cx="3240405" cy="971797"/>
          </a:xfrm>
        </p:spPr>
        <p:txBody>
          <a:bodyPr/>
          <a:lstStyle>
            <a:lvl1pPr marL="0" indent="0">
              <a:buNone/>
              <a:defRPr sz="2256"/>
            </a:lvl1pPr>
            <a:lvl2pPr marL="737549" indent="0">
              <a:buNone/>
              <a:defRPr sz="1938"/>
            </a:lvl2pPr>
            <a:lvl3pPr marL="1475097" indent="0">
              <a:buNone/>
              <a:defRPr sz="1613"/>
            </a:lvl3pPr>
            <a:lvl4pPr marL="2212648" indent="0">
              <a:buNone/>
              <a:defRPr sz="1451"/>
            </a:lvl4pPr>
            <a:lvl5pPr marL="2950194" indent="0">
              <a:buNone/>
              <a:defRPr sz="1451"/>
            </a:lvl5pPr>
            <a:lvl6pPr marL="3687745" indent="0">
              <a:buNone/>
              <a:defRPr sz="1451"/>
            </a:lvl6pPr>
            <a:lvl7pPr marL="4425289" indent="0">
              <a:buNone/>
              <a:defRPr sz="1451"/>
            </a:lvl7pPr>
            <a:lvl8pPr marL="5162842" indent="0">
              <a:buNone/>
              <a:defRPr sz="1451"/>
            </a:lvl8pPr>
            <a:lvl9pPr marL="5900388" indent="0">
              <a:buNone/>
              <a:defRPr sz="145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9" y="331602"/>
            <a:ext cx="4860608" cy="1380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9" y="1932098"/>
            <a:ext cx="4860608" cy="546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9" y="7674713"/>
            <a:ext cx="126015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9F1A9-D2C5-D44D-B106-803044FF1367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3" y="7674713"/>
            <a:ext cx="171021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7" y="7674713"/>
            <a:ext cx="126015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8B71-B6C5-EC4A-AD53-0ED028DF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549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160" indent="-553160" algn="l" defTabSz="737549" rtl="0" eaLnBrk="1" latinLnBrk="0" hangingPunct="1">
        <a:spcBef>
          <a:spcPct val="20000"/>
        </a:spcBef>
        <a:buFont typeface="Arial"/>
        <a:buChar char="•"/>
        <a:defRPr sz="5162" kern="1200">
          <a:solidFill>
            <a:schemeClr val="tx1"/>
          </a:solidFill>
          <a:latin typeface="+mn-lt"/>
          <a:ea typeface="+mn-ea"/>
          <a:cs typeface="+mn-cs"/>
        </a:defRPr>
      </a:lvl1pPr>
      <a:lvl2pPr marL="1198517" indent="-460967" algn="l" defTabSz="737549" rtl="0" eaLnBrk="1" latinLnBrk="0" hangingPunct="1">
        <a:spcBef>
          <a:spcPct val="20000"/>
        </a:spcBef>
        <a:buFont typeface="Arial"/>
        <a:buChar char="–"/>
        <a:defRPr sz="4517" kern="1200">
          <a:solidFill>
            <a:schemeClr val="tx1"/>
          </a:solidFill>
          <a:latin typeface="+mn-lt"/>
          <a:ea typeface="+mn-ea"/>
          <a:cs typeface="+mn-cs"/>
        </a:defRPr>
      </a:lvl2pPr>
      <a:lvl3pPr marL="1843872" indent="-368775" algn="l" defTabSz="737549" rtl="0" eaLnBrk="1" latinLnBrk="0" hangingPunct="1">
        <a:spcBef>
          <a:spcPct val="20000"/>
        </a:spcBef>
        <a:buFont typeface="Arial"/>
        <a:buChar char="•"/>
        <a:defRPr sz="3871" kern="1200">
          <a:solidFill>
            <a:schemeClr val="tx1"/>
          </a:solidFill>
          <a:latin typeface="+mn-lt"/>
          <a:ea typeface="+mn-ea"/>
          <a:cs typeface="+mn-cs"/>
        </a:defRPr>
      </a:lvl3pPr>
      <a:lvl4pPr marL="2581421" indent="-368775" algn="l" defTabSz="737549" rtl="0" eaLnBrk="1" latinLnBrk="0" hangingPunct="1">
        <a:spcBef>
          <a:spcPct val="20000"/>
        </a:spcBef>
        <a:buFont typeface="Arial"/>
        <a:buChar char="–"/>
        <a:defRPr sz="3229" kern="1200">
          <a:solidFill>
            <a:schemeClr val="tx1"/>
          </a:solidFill>
          <a:latin typeface="+mn-lt"/>
          <a:ea typeface="+mn-ea"/>
          <a:cs typeface="+mn-cs"/>
        </a:defRPr>
      </a:lvl4pPr>
      <a:lvl5pPr marL="3318969" indent="-368775" algn="l" defTabSz="737549" rtl="0" eaLnBrk="1" latinLnBrk="0" hangingPunct="1">
        <a:spcBef>
          <a:spcPct val="20000"/>
        </a:spcBef>
        <a:buFont typeface="Arial"/>
        <a:buChar char="»"/>
        <a:defRPr sz="3229" kern="1200">
          <a:solidFill>
            <a:schemeClr val="tx1"/>
          </a:solidFill>
          <a:latin typeface="+mn-lt"/>
          <a:ea typeface="+mn-ea"/>
          <a:cs typeface="+mn-cs"/>
        </a:defRPr>
      </a:lvl5pPr>
      <a:lvl6pPr marL="4056517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6pPr>
      <a:lvl7pPr marL="4794068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7pPr>
      <a:lvl8pPr marL="5531615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8pPr>
      <a:lvl9pPr marL="6269163" indent="-368775" algn="l" defTabSz="737549" rtl="0" eaLnBrk="1" latinLnBrk="0" hangingPunct="1">
        <a:spcBef>
          <a:spcPct val="20000"/>
        </a:spcBef>
        <a:buFont typeface="Arial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1pPr>
      <a:lvl2pPr marL="737549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2pPr>
      <a:lvl3pPr marL="1475097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3pPr>
      <a:lvl4pPr marL="2212648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2950194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3687745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425289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5162842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5900388" algn="l" defTabSz="737549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3">
            <a:extLst>
              <a:ext uri="{FF2B5EF4-FFF2-40B4-BE49-F238E27FC236}">
                <a16:creationId xmlns:a16="http://schemas.microsoft.com/office/drawing/2014/main" id="{9F971A20-6CEB-1D46-B16A-9F5083B39201}"/>
              </a:ext>
            </a:extLst>
          </p:cNvPr>
          <p:cNvSpPr/>
          <p:nvPr/>
        </p:nvSpPr>
        <p:spPr>
          <a:xfrm>
            <a:off x="681047" y="1452345"/>
            <a:ext cx="3743996" cy="285773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92" name="Rectangle 7">
            <a:extLst>
              <a:ext uri="{FF2B5EF4-FFF2-40B4-BE49-F238E27FC236}">
                <a16:creationId xmlns:a16="http://schemas.microsoft.com/office/drawing/2014/main" id="{FC141618-8B17-CA4E-8E7D-ECFF0E402736}"/>
              </a:ext>
            </a:extLst>
          </p:cNvPr>
          <p:cNvSpPr/>
          <p:nvPr/>
        </p:nvSpPr>
        <p:spPr>
          <a:xfrm>
            <a:off x="725441" y="3208777"/>
            <a:ext cx="3056212" cy="3706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 Electron Reconstruction</a:t>
            </a:r>
          </a:p>
        </p:txBody>
      </p:sp>
      <p:sp>
        <p:nvSpPr>
          <p:cNvPr id="93" name="Diamond 8">
            <a:extLst>
              <a:ext uri="{FF2B5EF4-FFF2-40B4-BE49-F238E27FC236}">
                <a16:creationId xmlns:a16="http://schemas.microsoft.com/office/drawing/2014/main" id="{48471AC4-9388-F248-B742-803E5DC4E5E3}"/>
              </a:ext>
            </a:extLst>
          </p:cNvPr>
          <p:cNvSpPr/>
          <p:nvPr/>
        </p:nvSpPr>
        <p:spPr>
          <a:xfrm>
            <a:off x="771506" y="3637711"/>
            <a:ext cx="2941082" cy="636066"/>
          </a:xfrm>
          <a:prstGeom prst="diamond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Cut-based selection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105CE384-8B33-B549-A9A7-CC637EEE301D}"/>
              </a:ext>
            </a:extLst>
          </p:cNvPr>
          <p:cNvSpPr/>
          <p:nvPr/>
        </p:nvSpPr>
        <p:spPr>
          <a:xfrm>
            <a:off x="777242" y="4976238"/>
            <a:ext cx="3004411" cy="368025"/>
          </a:xfrm>
          <a:prstGeom prst="rect">
            <a:avLst/>
          </a:prstGeom>
          <a:solidFill>
            <a:srgbClr val="AB2D24"/>
          </a:solidFill>
          <a:ln>
            <a:solidFill>
              <a:srgbClr val="AB2D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Precise Calorimeter Reconstruction</a:t>
            </a:r>
          </a:p>
        </p:txBody>
      </p:sp>
      <p:sp>
        <p:nvSpPr>
          <p:cNvPr id="95" name="Rectangle 10">
            <a:extLst>
              <a:ext uri="{FF2B5EF4-FFF2-40B4-BE49-F238E27FC236}">
                <a16:creationId xmlns:a16="http://schemas.microsoft.com/office/drawing/2014/main" id="{85F39723-FB8C-DF4B-A43F-C3AB95AC9F12}"/>
              </a:ext>
            </a:extLst>
          </p:cNvPr>
          <p:cNvSpPr/>
          <p:nvPr/>
        </p:nvSpPr>
        <p:spPr>
          <a:xfrm>
            <a:off x="777242" y="5488846"/>
            <a:ext cx="3004411" cy="304153"/>
          </a:xfrm>
          <a:prstGeom prst="rect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Energy Calibration</a:t>
            </a:r>
          </a:p>
        </p:txBody>
      </p:sp>
      <p:sp>
        <p:nvSpPr>
          <p:cNvPr id="96" name="Diamond 11">
            <a:extLst>
              <a:ext uri="{FF2B5EF4-FFF2-40B4-BE49-F238E27FC236}">
                <a16:creationId xmlns:a16="http://schemas.microsoft.com/office/drawing/2014/main" id="{7EEF037B-C358-9146-8BDA-6A49FE4CC056}"/>
              </a:ext>
            </a:extLst>
          </p:cNvPr>
          <p:cNvSpPr/>
          <p:nvPr/>
        </p:nvSpPr>
        <p:spPr>
          <a:xfrm>
            <a:off x="794502" y="5913403"/>
            <a:ext cx="2918086" cy="580360"/>
          </a:xfrm>
          <a:prstGeom prst="diamond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Calibrated E</a:t>
            </a:r>
            <a:r>
              <a:rPr lang="en-US" sz="1400" b="1" baseline="-25000" dirty="0">
                <a:solidFill>
                  <a:srgbClr val="FFFFFF"/>
                </a:solidFill>
                <a:latin typeface="Avenir Light" panose="020B0402020203020204" pitchFamily="34" charset="77"/>
              </a:rPr>
              <a:t>T</a:t>
            </a:r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 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Selection</a:t>
            </a:r>
          </a:p>
        </p:txBody>
      </p:sp>
      <p:sp>
        <p:nvSpPr>
          <p:cNvPr id="97" name="Diamond 14">
            <a:extLst>
              <a:ext uri="{FF2B5EF4-FFF2-40B4-BE49-F238E27FC236}">
                <a16:creationId xmlns:a16="http://schemas.microsoft.com/office/drawing/2014/main" id="{B08F89AE-7E60-F647-96C6-096D6B939FAF}"/>
              </a:ext>
            </a:extLst>
          </p:cNvPr>
          <p:cNvSpPr/>
          <p:nvPr/>
        </p:nvSpPr>
        <p:spPr>
          <a:xfrm>
            <a:off x="794502" y="7107567"/>
            <a:ext cx="2918086" cy="580360"/>
          </a:xfrm>
          <a:prstGeom prst="diamond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Precise Electron  Selection</a:t>
            </a:r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9AA249B3-AF42-F741-ACAC-E2F8AB5A493E}"/>
              </a:ext>
            </a:extLst>
          </p:cNvPr>
          <p:cNvSpPr/>
          <p:nvPr/>
        </p:nvSpPr>
        <p:spPr>
          <a:xfrm>
            <a:off x="709261" y="4865978"/>
            <a:ext cx="3715781" cy="2947915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99" name="TextBox 17">
            <a:extLst>
              <a:ext uri="{FF2B5EF4-FFF2-40B4-BE49-F238E27FC236}">
                <a16:creationId xmlns:a16="http://schemas.microsoft.com/office/drawing/2014/main" id="{887056F4-551E-094D-BA4E-604631441705}"/>
              </a:ext>
            </a:extLst>
          </p:cNvPr>
          <p:cNvSpPr txBox="1"/>
          <p:nvPr/>
        </p:nvSpPr>
        <p:spPr>
          <a:xfrm rot="16200000">
            <a:off x="-1148964" y="2677733"/>
            <a:ext cx="324736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</a:t>
            </a:r>
          </a:p>
        </p:txBody>
      </p:sp>
      <p:sp>
        <p:nvSpPr>
          <p:cNvPr id="100" name="TextBox 18">
            <a:extLst>
              <a:ext uri="{FF2B5EF4-FFF2-40B4-BE49-F238E27FC236}">
                <a16:creationId xmlns:a16="http://schemas.microsoft.com/office/drawing/2014/main" id="{C2D3DAC1-C908-8346-B21C-5598E3E6C957}"/>
              </a:ext>
            </a:extLst>
          </p:cNvPr>
          <p:cNvSpPr txBox="1"/>
          <p:nvPr/>
        </p:nvSpPr>
        <p:spPr>
          <a:xfrm rot="16200000">
            <a:off x="-1045423" y="5907130"/>
            <a:ext cx="30402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  <a:latin typeface="Avenir Light" panose="020B0402020203020204" pitchFamily="34" charset="77"/>
              </a:rPr>
              <a:t>Precision (Offline-like)</a:t>
            </a:r>
          </a:p>
        </p:txBody>
      </p:sp>
      <p:sp>
        <p:nvSpPr>
          <p:cNvPr id="101" name="TextBox 20">
            <a:extLst>
              <a:ext uri="{FF2B5EF4-FFF2-40B4-BE49-F238E27FC236}">
                <a16:creationId xmlns:a16="http://schemas.microsoft.com/office/drawing/2014/main" id="{1EA371D9-4176-3D46-B39A-B9F4F08EBD61}"/>
              </a:ext>
            </a:extLst>
          </p:cNvPr>
          <p:cNvSpPr txBox="1"/>
          <p:nvPr/>
        </p:nvSpPr>
        <p:spPr>
          <a:xfrm rot="5400000">
            <a:off x="885472" y="4448453"/>
            <a:ext cx="76196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venir Light" panose="020B0402020203020204" pitchFamily="34" charset="77"/>
              </a:rPr>
              <a:t>High-Level Trigger Ringer Sequence for Electron Chains</a:t>
            </a:r>
          </a:p>
        </p:txBody>
      </p:sp>
      <p:sp>
        <p:nvSpPr>
          <p:cNvPr id="102" name="Rounded Rectangle 21">
            <a:extLst>
              <a:ext uri="{FF2B5EF4-FFF2-40B4-BE49-F238E27FC236}">
                <a16:creationId xmlns:a16="http://schemas.microsoft.com/office/drawing/2014/main" id="{40C6E1EB-2255-BF44-BE58-94A9DAD81E74}"/>
              </a:ext>
            </a:extLst>
          </p:cNvPr>
          <p:cNvSpPr/>
          <p:nvPr/>
        </p:nvSpPr>
        <p:spPr>
          <a:xfrm>
            <a:off x="669338" y="47913"/>
            <a:ext cx="3145417" cy="669568"/>
          </a:xfrm>
          <a:prstGeom prst="roundRect">
            <a:avLst/>
          </a:prstGeom>
          <a:solidFill>
            <a:srgbClr val="4F81B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L1Calo</a:t>
            </a:r>
          </a:p>
        </p:txBody>
      </p:sp>
      <p:sp>
        <p:nvSpPr>
          <p:cNvPr id="103" name="Right Arrow 22">
            <a:extLst>
              <a:ext uri="{FF2B5EF4-FFF2-40B4-BE49-F238E27FC236}">
                <a16:creationId xmlns:a16="http://schemas.microsoft.com/office/drawing/2014/main" id="{424C0A56-5CCA-0649-A89A-67A202FDE878}"/>
              </a:ext>
            </a:extLst>
          </p:cNvPr>
          <p:cNvSpPr/>
          <p:nvPr/>
        </p:nvSpPr>
        <p:spPr>
          <a:xfrm rot="5400000">
            <a:off x="2048773" y="-217475"/>
            <a:ext cx="460117" cy="2382602"/>
          </a:xfrm>
          <a:prstGeom prst="rightArrow">
            <a:avLst>
              <a:gd name="adj1" fmla="val 45970"/>
              <a:gd name="adj2" fmla="val 62069"/>
            </a:avLst>
          </a:prstGeom>
          <a:gradFill flip="none" rotWithShape="1">
            <a:gsLst>
              <a:gs pos="32000">
                <a:schemeClr val="accent1"/>
              </a:gs>
              <a:gs pos="100000">
                <a:schemeClr val="tx1"/>
              </a:gs>
            </a:gsLst>
            <a:lin ang="0" scaled="1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venir Light" panose="020B0402020203020204" pitchFamily="34" charset="77"/>
            </a:endParaRPr>
          </a:p>
        </p:txBody>
      </p:sp>
      <p:sp>
        <p:nvSpPr>
          <p:cNvPr id="104" name="Right Arrow 45">
            <a:extLst>
              <a:ext uri="{FF2B5EF4-FFF2-40B4-BE49-F238E27FC236}">
                <a16:creationId xmlns:a16="http://schemas.microsoft.com/office/drawing/2014/main" id="{E55A8C11-5A6B-8946-BE9E-77761B9FC71F}"/>
              </a:ext>
            </a:extLst>
          </p:cNvPr>
          <p:cNvSpPr/>
          <p:nvPr/>
        </p:nvSpPr>
        <p:spPr>
          <a:xfrm rot="5400000">
            <a:off x="2044297" y="3399871"/>
            <a:ext cx="412641" cy="2382601"/>
          </a:xfrm>
          <a:prstGeom prst="rightArrow">
            <a:avLst>
              <a:gd name="adj1" fmla="val 47676"/>
              <a:gd name="adj2" fmla="val 62069"/>
            </a:avLst>
          </a:prstGeom>
          <a:gradFill flip="none" rotWithShape="1">
            <a:gsLst>
              <a:gs pos="80000">
                <a:srgbClr val="AB2D24"/>
              </a:gs>
              <a:gs pos="0">
                <a:schemeClr val="tx1"/>
              </a:gs>
            </a:gsLst>
            <a:lin ang="0" scaled="1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105" name="Rectangle 46">
            <a:extLst>
              <a:ext uri="{FF2B5EF4-FFF2-40B4-BE49-F238E27FC236}">
                <a16:creationId xmlns:a16="http://schemas.microsoft.com/office/drawing/2014/main" id="{4E1FA2C0-3928-2D48-9F3B-E0E2E8445005}"/>
              </a:ext>
            </a:extLst>
          </p:cNvPr>
          <p:cNvSpPr/>
          <p:nvPr/>
        </p:nvSpPr>
        <p:spPr>
          <a:xfrm>
            <a:off x="177925" y="1254108"/>
            <a:ext cx="4836035" cy="6758022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Avenir Light" panose="020B0402020203020204" pitchFamily="34" charset="77"/>
            </a:endParaRPr>
          </a:p>
        </p:txBody>
      </p:sp>
      <p:sp>
        <p:nvSpPr>
          <p:cNvPr id="106" name="Rectangle 7">
            <a:extLst>
              <a:ext uri="{FF2B5EF4-FFF2-40B4-BE49-F238E27FC236}">
                <a16:creationId xmlns:a16="http://schemas.microsoft.com/office/drawing/2014/main" id="{DA5C6A76-2BC7-D947-A9C8-40C40594BBD7}"/>
              </a:ext>
            </a:extLst>
          </p:cNvPr>
          <p:cNvSpPr/>
          <p:nvPr/>
        </p:nvSpPr>
        <p:spPr>
          <a:xfrm>
            <a:off x="725440" y="2724494"/>
            <a:ext cx="3056211" cy="3706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 Track Reconstruction</a:t>
            </a:r>
          </a:p>
        </p:txBody>
      </p:sp>
      <p:sp>
        <p:nvSpPr>
          <p:cNvPr id="107" name="Rectangle 13">
            <a:extLst>
              <a:ext uri="{FF2B5EF4-FFF2-40B4-BE49-F238E27FC236}">
                <a16:creationId xmlns:a16="http://schemas.microsoft.com/office/drawing/2014/main" id="{EEA3B326-43AD-6043-95A9-CA4488CBEE9B}"/>
              </a:ext>
            </a:extLst>
          </p:cNvPr>
          <p:cNvSpPr/>
          <p:nvPr/>
        </p:nvSpPr>
        <p:spPr>
          <a:xfrm>
            <a:off x="785203" y="6731538"/>
            <a:ext cx="3004412" cy="304153"/>
          </a:xfrm>
          <a:prstGeom prst="rect">
            <a:avLst/>
          </a:prstGeom>
          <a:solidFill>
            <a:srgbClr val="AB2D24"/>
          </a:solidFill>
          <a:ln>
            <a:solidFill>
              <a:srgbClr val="AB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venir Light" panose="020B0402020203020204" pitchFamily="34" charset="77"/>
              </a:rPr>
              <a:t>Precise Electron Reconstruction</a:t>
            </a:r>
          </a:p>
        </p:txBody>
      </p:sp>
      <p:sp>
        <p:nvSpPr>
          <p:cNvPr id="108" name="Diamond 8">
            <a:extLst>
              <a:ext uri="{FF2B5EF4-FFF2-40B4-BE49-F238E27FC236}">
                <a16:creationId xmlns:a16="http://schemas.microsoft.com/office/drawing/2014/main" id="{ABED8646-CBA7-074D-A532-CAFBEFB6C7ED}"/>
              </a:ext>
            </a:extLst>
          </p:cNvPr>
          <p:cNvSpPr/>
          <p:nvPr/>
        </p:nvSpPr>
        <p:spPr>
          <a:xfrm>
            <a:off x="794502" y="2061025"/>
            <a:ext cx="2918086" cy="580360"/>
          </a:xfrm>
          <a:prstGeom prst="diamond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NN Selection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7AD4B83D-4681-DF42-B4C1-3A373A29CEA3}"/>
              </a:ext>
            </a:extLst>
          </p:cNvPr>
          <p:cNvSpPr/>
          <p:nvPr/>
        </p:nvSpPr>
        <p:spPr>
          <a:xfrm>
            <a:off x="718512" y="1581192"/>
            <a:ext cx="3056210" cy="43697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 Calorimeter Reconstruction</a:t>
            </a:r>
          </a:p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(shower shapes + rings)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A7D2B63-572B-D249-9466-EC9F9B1E8F98}"/>
              </a:ext>
            </a:extLst>
          </p:cNvPr>
          <p:cNvCxnSpPr/>
          <p:nvPr/>
        </p:nvCxnSpPr>
        <p:spPr>
          <a:xfrm>
            <a:off x="3927021" y="1452345"/>
            <a:ext cx="0" cy="28577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3C2695-55D4-2E40-8A00-0FA1F956431D}"/>
              </a:ext>
            </a:extLst>
          </p:cNvPr>
          <p:cNvCxnSpPr>
            <a:cxnSpLocks/>
          </p:cNvCxnSpPr>
          <p:nvPr/>
        </p:nvCxnSpPr>
        <p:spPr>
          <a:xfrm>
            <a:off x="681047" y="2670702"/>
            <a:ext cx="375902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7">
            <a:extLst>
              <a:ext uri="{FF2B5EF4-FFF2-40B4-BE49-F238E27FC236}">
                <a16:creationId xmlns:a16="http://schemas.microsoft.com/office/drawing/2014/main" id="{57B20B63-B190-574E-8CFF-36199EC7BE3F}"/>
              </a:ext>
            </a:extLst>
          </p:cNvPr>
          <p:cNvSpPr txBox="1"/>
          <p:nvPr/>
        </p:nvSpPr>
        <p:spPr>
          <a:xfrm rot="5400000">
            <a:off x="3560370" y="1860970"/>
            <a:ext cx="123487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FastCalo</a:t>
            </a:r>
          </a:p>
        </p:txBody>
      </p:sp>
      <p:sp>
        <p:nvSpPr>
          <p:cNvPr id="113" name="TextBox 17">
            <a:extLst>
              <a:ext uri="{FF2B5EF4-FFF2-40B4-BE49-F238E27FC236}">
                <a16:creationId xmlns:a16="http://schemas.microsoft.com/office/drawing/2014/main" id="{F4DE7D64-B2FF-7041-B05D-23FCC0CF6796}"/>
              </a:ext>
            </a:extLst>
          </p:cNvPr>
          <p:cNvSpPr txBox="1"/>
          <p:nvPr/>
        </p:nvSpPr>
        <p:spPr>
          <a:xfrm rot="5400000">
            <a:off x="3351509" y="3303246"/>
            <a:ext cx="163239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FastElectron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FB6D95-881E-0547-90FB-7C89A447F88D}"/>
              </a:ext>
            </a:extLst>
          </p:cNvPr>
          <p:cNvCxnSpPr>
            <a:cxnSpLocks/>
          </p:cNvCxnSpPr>
          <p:nvPr/>
        </p:nvCxnSpPr>
        <p:spPr>
          <a:xfrm>
            <a:off x="3937593" y="4865978"/>
            <a:ext cx="0" cy="2947915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3AC5F90-19A2-7B4B-A5BF-75FE17FA4B82}"/>
              </a:ext>
            </a:extLst>
          </p:cNvPr>
          <p:cNvCxnSpPr>
            <a:cxnSpLocks/>
          </p:cNvCxnSpPr>
          <p:nvPr/>
        </p:nvCxnSpPr>
        <p:spPr>
          <a:xfrm>
            <a:off x="699438" y="6592527"/>
            <a:ext cx="3732584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8">
            <a:extLst>
              <a:ext uri="{FF2B5EF4-FFF2-40B4-BE49-F238E27FC236}">
                <a16:creationId xmlns:a16="http://schemas.microsoft.com/office/drawing/2014/main" id="{3F5CDF98-FD8B-E94B-85C4-C3E3F093F373}"/>
              </a:ext>
            </a:extLst>
          </p:cNvPr>
          <p:cNvSpPr txBox="1"/>
          <p:nvPr/>
        </p:nvSpPr>
        <p:spPr>
          <a:xfrm rot="5400000">
            <a:off x="3665155" y="6993787"/>
            <a:ext cx="10050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  <a:latin typeface="Avenir Light" panose="020B0402020203020204" pitchFamily="34" charset="77"/>
              </a:rPr>
              <a:t>HLT</a:t>
            </a:r>
          </a:p>
        </p:txBody>
      </p:sp>
      <p:sp>
        <p:nvSpPr>
          <p:cNvPr id="117" name="TextBox 18">
            <a:extLst>
              <a:ext uri="{FF2B5EF4-FFF2-40B4-BE49-F238E27FC236}">
                <a16:creationId xmlns:a16="http://schemas.microsoft.com/office/drawing/2014/main" id="{021E76EC-6176-044B-A89C-ACD17E28B4E8}"/>
              </a:ext>
            </a:extLst>
          </p:cNvPr>
          <p:cNvSpPr txBox="1"/>
          <p:nvPr/>
        </p:nvSpPr>
        <p:spPr>
          <a:xfrm rot="5400000">
            <a:off x="3486503" y="5531091"/>
            <a:ext cx="13193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  <a:latin typeface="Avenir Light" panose="020B0402020203020204" pitchFamily="34" charset="77"/>
              </a:rPr>
              <a:t>HLTCalo</a:t>
            </a:r>
          </a:p>
        </p:txBody>
      </p:sp>
    </p:spTree>
    <p:extLst>
      <p:ext uri="{BB962C8B-B14F-4D97-AF65-F5344CB8AC3E}">
        <p14:creationId xmlns:p14="http://schemas.microsoft.com/office/powerpoint/2010/main" val="35586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50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Light</vt:lpstr>
      <vt:lpstr>Calibri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 Freund</dc:creator>
  <cp:lastModifiedBy>Joao Victor Da Fonseca Pinto</cp:lastModifiedBy>
  <cp:revision>31</cp:revision>
  <cp:lastPrinted>2018-09-05T02:45:49Z</cp:lastPrinted>
  <dcterms:created xsi:type="dcterms:W3CDTF">2016-02-13T04:54:08Z</dcterms:created>
  <dcterms:modified xsi:type="dcterms:W3CDTF">2020-12-30T15:00:16Z</dcterms:modified>
</cp:coreProperties>
</file>