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5" r:id="rId6"/>
    <p:sldId id="267" r:id="rId7"/>
    <p:sldId id="261" r:id="rId8"/>
    <p:sldId id="263" r:id="rId9"/>
    <p:sldId id="268" r:id="rId10"/>
    <p:sldId id="269" r:id="rId11"/>
    <p:sldId id="266" r:id="rId12"/>
    <p:sldId id="258" r:id="rId13"/>
  </p:sldIdLst>
  <p:sldSz cx="9144000" cy="6858000" type="screen4x3"/>
  <p:notesSz cx="6858000" cy="9144000"/>
  <p:defaultTextStyle>
    <a:defPPr>
      <a:defRPr lang="zh-TW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8"/>
    <a:srgbClr val="00C800"/>
    <a:srgbClr val="C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1" autoAdjust="0"/>
    <p:restoredTop sz="90929"/>
  </p:normalViewPr>
  <p:slideViewPr>
    <p:cSldViewPr snapToGrid="0">
      <p:cViewPr varScale="1">
        <p:scale>
          <a:sx n="122" d="100"/>
          <a:sy n="122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 </a:t>
            </a:r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1CE13-360F-4E76-A4C1-D7CFB19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E8537-EFA6-408C-AC6D-6AD4F74B57A4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31DE2-2D4B-4570-B4C8-A1F2837B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EE229-35B9-40E8-B21A-D94F38A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76D82-B7DC-499E-A6DA-8F09A968D5B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6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C6590-8E08-4F3B-BD28-79C11CF5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8303E-19E4-4798-8163-FDEA8DDB7972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92172-5476-45A2-9900-E4EDE41D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74701-1E14-4BAF-ACE7-9C526F1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EADB1-52C4-424F-9D8E-6286C5887F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0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DB0D0-A724-4E19-86CA-4BE550B9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36903-8F69-496C-BDC4-A0F2800B10D3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CFFA0-2898-4779-AF35-7FFE7A1D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34F16-4D76-415F-92E8-C4B53D6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EF653-E352-44B1-9BAF-F693AB2223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112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43D74A49-684F-490D-B917-CB4ABBD8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EFAC9-927C-4944-8265-D314E7BD69B7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3C37AC03-B833-4EAE-B894-A8637A93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B29196C-460E-497D-92D9-22F88886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A8713-A5BA-435A-BE47-12B757EBB7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5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1D38CB-EA4B-4EA3-A70C-9122EEC2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9494C-6722-4457-8784-32A9C3709A87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C9177A-083A-415C-BD4E-D0EDCD6B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F0150B-2777-4084-9CAC-785E723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1B9B8-8CCA-4780-9071-9445CD069A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67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599AA-6E01-473E-86E0-BC3532ED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AC2B-D345-4078-A43E-F0247BF887BD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1BE04C-A556-4778-A426-0ECEE1BB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766A8-70C8-46FF-A5E3-66F5D17A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6E143-5F8D-4B23-BCE8-394476D4DD6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8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2DBFB83-157A-4C7D-87EA-D3B1F4B9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C6D0A-8BA9-4BD6-9B24-B9D552956B99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0575D1D-F623-4ACE-B6B9-EF8E00DC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1D9ACE6-EB3B-402B-A043-3EADDBF8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5490E-47ED-411D-8296-CE86216F6C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2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F2DE2C7-F111-4F49-9939-5F3AD021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12496-70A7-4962-826E-97EA870893A2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31DB6C8A-D79B-4CBA-BFA4-46620D8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AFDEB0F-6E7C-41F5-8963-DD0DD61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08CE5-8AE5-489A-9198-D527E1503CE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86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A4C331A-E12B-4F19-AD4A-DD4F31CF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4ECB-73A3-4DBB-A184-C6F028A11914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A35C9F1-BFC2-4A41-8413-A44EF7F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B66DFF9-BCA4-459A-85CF-069CB156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7FAD-79F9-4A04-8791-79ABB3EAFF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1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3B2EBAA1-D5EB-436B-A080-E421DE56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3F8BC-5D47-4E42-B552-8F3D4FC66D54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964844F-9E62-4EBB-990F-0A758FB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71F7CD8D-6FCA-46B2-A872-17C02F85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89CF6-A94D-4913-BC9B-07342A7641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7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8A7CB3-960A-4FCC-9C36-8DD876C0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6FDE1-B9E1-4E27-B16D-365ED2DC7A45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4E03F4-FA0B-43DE-9AD3-8053EADB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4DFDEF7-D6A3-4A5F-8797-89523062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EC4BE-54F6-434F-ABAD-ABE03414F7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72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30CB64C-0A34-4332-A0FA-EE467920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156B8-4010-497B-B395-5294ECA0F54D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3025A23-28DB-494C-A10C-EBE6986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DA95420-95E5-4030-B753-7F570140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3700E-3B17-4D76-A543-60CD077D674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1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" descr="2222.jpg">
            <a:extLst>
              <a:ext uri="{FF2B5EF4-FFF2-40B4-BE49-F238E27FC236}">
                <a16:creationId xmlns:a16="http://schemas.microsoft.com/office/drawing/2014/main" id="{8FF04790-03FF-41CB-A8BE-65C64E8DB94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:a16="http://schemas.microsoft.com/office/drawing/2014/main" id="{690E1D65-E3AA-4575-972B-D787F66768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:a16="http://schemas.microsoft.com/office/drawing/2014/main" id="{6325B3ED-F5D5-45E8-8448-D048C49B9F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45C6B-F28E-4EB3-94B1-105B8A5B8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E7CF81A-D20B-4C9B-8A2D-ACD9158959D5}" type="datetimeFigureOut">
              <a:rPr lang="zh-TW" altLang="en-US"/>
              <a:pPr>
                <a:defRPr/>
              </a:pPr>
              <a:t>2022/4/24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1AAAD-0463-4C88-BEC1-20FF6F97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74341-736A-426A-AAFA-860B519C2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FF31B86-6396-44B7-B45C-F34CA6025C6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" descr="1111.jpg">
            <a:extLst>
              <a:ext uri="{FF2B5EF4-FFF2-40B4-BE49-F238E27FC236}">
                <a16:creationId xmlns:a16="http://schemas.microsoft.com/office/drawing/2014/main" id="{2FFABDEA-2861-4A9A-9A33-9BF64669E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標題 1">
            <a:extLst>
              <a:ext uri="{FF2B5EF4-FFF2-40B4-BE49-F238E27FC236}">
                <a16:creationId xmlns:a16="http://schemas.microsoft.com/office/drawing/2014/main" id="{C6ED7FEB-8C94-4E19-A65A-2FE26EC8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247015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b="1" dirty="0"/>
              <a:t>LCW UART</a:t>
            </a:r>
            <a:r>
              <a:rPr lang="zh-TW" altLang="en-US" b="1" dirty="0"/>
              <a:t>異常 檢討報告</a:t>
            </a:r>
            <a:endParaRPr lang="en-US" altLang="zh-TW" b="1" dirty="0"/>
          </a:p>
        </p:txBody>
      </p:sp>
      <p:sp>
        <p:nvSpPr>
          <p:cNvPr id="2052" name="子標題 2">
            <a:extLst>
              <a:ext uri="{FF2B5EF4-FFF2-40B4-BE49-F238E27FC236}">
                <a16:creationId xmlns:a16="http://schemas.microsoft.com/office/drawing/2014/main" id="{9B268B9C-8CEF-46B5-8AAF-797BE3D6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224463"/>
            <a:ext cx="4208463" cy="720725"/>
          </a:xfrm>
        </p:spPr>
        <p:txBody>
          <a:bodyPr/>
          <a:lstStyle/>
          <a:p>
            <a:pPr eaLnBrk="1" hangingPunct="1"/>
            <a:r>
              <a:rPr lang="en-US" altLang="zh-TW" sz="3600" b="1">
                <a:solidFill>
                  <a:schemeClr val="tx1"/>
                </a:solidFill>
              </a:rPr>
              <a:t>2022/05/02</a:t>
            </a:r>
            <a:r>
              <a:rPr lang="zh-TW" altLang="en-US" sz="3600" b="1">
                <a:solidFill>
                  <a:schemeClr val="tx1"/>
                </a:solidFill>
              </a:rPr>
              <a:t> 吳東曄</a:t>
            </a:r>
            <a:endParaRPr lang="zh-TW" altLang="en-US" sz="36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2F207-B57A-4193-9AB9-0DFC3DF0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5</a:t>
            </a:r>
            <a:r>
              <a:rPr lang="zh-TW" altLang="en-US" dirty="0">
                <a:latin typeface="+mj-ea"/>
              </a:rPr>
              <a:t>、改進後成果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C579C-60E4-4F5D-AD1F-C4031F5E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72163EB-58DE-42FA-BABD-7ED189464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53092"/>
              </p:ext>
            </p:extLst>
          </p:nvPr>
        </p:nvGraphicFramePr>
        <p:xfrm>
          <a:off x="0" y="931863"/>
          <a:ext cx="8388350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點陣圖影像" r:id="rId3" imgW="8388360" imgH="5194440" progId="Paint.Picture">
                  <p:embed/>
                </p:oleObj>
              </mc:Choice>
              <mc:Fallback>
                <p:oleObj name="點陣圖影像" r:id="rId3" imgW="8388360" imgH="519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31863"/>
                        <a:ext cx="8388350" cy="519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79B269DB-A25B-458C-95FC-3F1219267ED6}"/>
              </a:ext>
            </a:extLst>
          </p:cNvPr>
          <p:cNvGrpSpPr/>
          <p:nvPr/>
        </p:nvGrpSpPr>
        <p:grpSpPr>
          <a:xfrm>
            <a:off x="4519749" y="4530199"/>
            <a:ext cx="2304288" cy="646331"/>
            <a:chOff x="4519749" y="4530199"/>
            <a:chExt cx="2304288" cy="64633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799D1A-5471-4458-87B5-D2A25A2CD41E}"/>
                </a:ext>
              </a:extLst>
            </p:cNvPr>
            <p:cNvSpPr/>
            <p:nvPr/>
          </p:nvSpPr>
          <p:spPr>
            <a:xfrm>
              <a:off x="6259721" y="4728754"/>
              <a:ext cx="564316" cy="24035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98D8609-59B1-499C-B0F8-3BC32B8CCF1D}"/>
                </a:ext>
              </a:extLst>
            </p:cNvPr>
            <p:cNvSpPr txBox="1"/>
            <p:nvPr/>
          </p:nvSpPr>
          <p:spPr>
            <a:xfrm>
              <a:off x="4519749" y="4530199"/>
              <a:ext cx="1715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uart</a:t>
              </a:r>
              <a:r>
                <a:rPr lang="zh-TW" altLang="en-US" dirty="0">
                  <a:solidFill>
                    <a:srgbClr val="FF0000"/>
                  </a:solidFill>
                </a:rPr>
                <a:t>送出 </a:t>
              </a:r>
              <a:r>
                <a:rPr lang="en-US" altLang="zh-TW" dirty="0">
                  <a:solidFill>
                    <a:srgbClr val="FF0000"/>
                  </a:solidFill>
                </a:rPr>
                <a:t>150070</a:t>
              </a:r>
              <a:r>
                <a:rPr lang="zh-TW" altLang="en-US" dirty="0">
                  <a:solidFill>
                    <a:srgbClr val="FF0000"/>
                  </a:solidFill>
                </a:rPr>
                <a:t>次指令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F1A9199-B584-4C4B-962C-626E945136F9}"/>
              </a:ext>
            </a:extLst>
          </p:cNvPr>
          <p:cNvGrpSpPr/>
          <p:nvPr/>
        </p:nvGrpSpPr>
        <p:grpSpPr>
          <a:xfrm>
            <a:off x="191333" y="4969111"/>
            <a:ext cx="6371446" cy="1374212"/>
            <a:chOff x="191333" y="4969111"/>
            <a:chExt cx="6371446" cy="137421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1B410D-F215-4860-9690-8894E07805B3}"/>
                </a:ext>
              </a:extLst>
            </p:cNvPr>
            <p:cNvSpPr/>
            <p:nvPr/>
          </p:nvSpPr>
          <p:spPr>
            <a:xfrm>
              <a:off x="191333" y="5356643"/>
              <a:ext cx="1276931" cy="2133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11B94417-C8DE-40B3-B6B2-0BC65E0AA9A6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541879" y="4969111"/>
              <a:ext cx="20900" cy="13742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C9F7EED-FD46-4BB6-AAD6-7A72266B6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248" y="5570004"/>
              <a:ext cx="0" cy="773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F2CED91-431C-4D2E-A19D-5F4E3C7CDC97}"/>
                </a:ext>
              </a:extLst>
            </p:cNvPr>
            <p:cNvCxnSpPr/>
            <p:nvPr/>
          </p:nvCxnSpPr>
          <p:spPr>
            <a:xfrm>
              <a:off x="851698" y="6343323"/>
              <a:ext cx="571108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2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5BFEBF-22FC-4D85-AACB-B561BC7CA7E4}"/>
              </a:ext>
            </a:extLst>
          </p:cNvPr>
          <p:cNvSpPr/>
          <p:nvPr/>
        </p:nvSpPr>
        <p:spPr>
          <a:xfrm>
            <a:off x="4276082" y="0"/>
            <a:ext cx="3834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dirty="0">
                <a:latin typeface="+mj-ea"/>
              </a:rPr>
              <a:t>5</a:t>
            </a:r>
            <a:r>
              <a:rPr lang="zh-TW" altLang="en-US" sz="4400" dirty="0">
                <a:latin typeface="+mj-ea"/>
              </a:rPr>
              <a:t>、改進後成果</a:t>
            </a:r>
            <a:endParaRPr lang="en-US" altLang="zh-TW" sz="4400" dirty="0">
              <a:latin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5E3EB7-BD47-4125-BF86-6F7BBF5B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52460"/>
              </p:ext>
            </p:extLst>
          </p:nvPr>
        </p:nvGraphicFramePr>
        <p:xfrm>
          <a:off x="1353918" y="15571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5240395"/>
                    </a:ext>
                  </a:extLst>
                </a:gridCol>
                <a:gridCol w="984649">
                  <a:extLst>
                    <a:ext uri="{9D8B030D-6E8A-4147-A177-3AD203B41FA5}">
                      <a16:colId xmlns:a16="http://schemas.microsoft.com/office/drawing/2014/main" val="3070171993"/>
                    </a:ext>
                  </a:extLst>
                </a:gridCol>
                <a:gridCol w="3079351">
                  <a:extLst>
                    <a:ext uri="{9D8B030D-6E8A-4147-A177-3AD203B41FA5}">
                      <a16:colId xmlns:a16="http://schemas.microsoft.com/office/drawing/2014/main" val="288703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+mj-ea"/>
                        </a:rPr>
                        <a:t>count_rx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150070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總共接收</a:t>
                      </a:r>
                      <a:r>
                        <a:rPr lang="en-US" altLang="zh-TW" dirty="0"/>
                        <a:t>4500</a:t>
                      </a:r>
                      <a:r>
                        <a:rPr lang="zh-TW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+mj-ea"/>
                        </a:rPr>
                        <a:t>count_protocol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150070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符合</a:t>
                      </a:r>
                      <a:r>
                        <a:rPr lang="en-US" altLang="zh-TW" dirty="0"/>
                        <a:t>PROTOCOL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8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+mj-ea"/>
                        </a:rPr>
                        <a:t>count_lcw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150070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解析正確有送出</a:t>
                      </a:r>
                      <a:r>
                        <a:rPr lang="en-US" altLang="zh-TW" dirty="0"/>
                        <a:t>i2c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1927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A8CBBB2-B860-4AE6-AE73-663ADEA3A532}"/>
              </a:ext>
            </a:extLst>
          </p:cNvPr>
          <p:cNvSpPr/>
          <p:nvPr/>
        </p:nvSpPr>
        <p:spPr>
          <a:xfrm>
            <a:off x="2610402" y="3697069"/>
            <a:ext cx="3583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  <a:ea typeface="+mn-ea"/>
              </a:rPr>
              <a:t>資料</a:t>
            </a:r>
            <a:r>
              <a:rPr lang="en-US" altLang="zh-TW" dirty="0">
                <a:solidFill>
                  <a:srgbClr val="FF0000"/>
                </a:solidFill>
                <a:latin typeface="+mn-ea"/>
                <a:ea typeface="+mn-ea"/>
              </a:rPr>
              <a:t>loss</a:t>
            </a:r>
            <a:r>
              <a:rPr lang="zh-TW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=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err="1">
                <a:latin typeface="+mn-ea"/>
                <a:ea typeface="+mn-ea"/>
              </a:rPr>
              <a:t>count_protocol</a:t>
            </a:r>
            <a:r>
              <a:rPr lang="en-US" altLang="zh-TW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 err="1">
                <a:latin typeface="+mn-ea"/>
                <a:ea typeface="+mn-ea"/>
              </a:rPr>
              <a:t>count_lcw</a:t>
            </a:r>
            <a:endParaRPr lang="zh-TW" altLang="en-US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                </a:t>
            </a:r>
            <a:r>
              <a:rPr lang="en-US" altLang="zh-TW" dirty="0">
                <a:latin typeface="+mn-ea"/>
                <a:ea typeface="+mn-ea"/>
              </a:rPr>
              <a:t>=</a:t>
            </a:r>
            <a:r>
              <a:rPr lang="zh-TW" altLang="en-US" dirty="0">
                <a:latin typeface="+mn-ea"/>
                <a:ea typeface="+mn-ea"/>
              </a:rPr>
              <a:t>  </a:t>
            </a:r>
            <a:r>
              <a:rPr lang="en-US" altLang="zh-TW" dirty="0">
                <a:latin typeface="+mn-ea"/>
                <a:ea typeface="+mn-ea"/>
              </a:rPr>
              <a:t>0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FC91D5-B6D1-47A7-9007-F4DF8D859DF4}"/>
              </a:ext>
            </a:extLst>
          </p:cNvPr>
          <p:cNvSpPr/>
          <p:nvPr/>
        </p:nvSpPr>
        <p:spPr>
          <a:xfrm>
            <a:off x="2508977" y="4790978"/>
            <a:ext cx="3785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</a:rPr>
              <a:t>資料截斷 </a:t>
            </a:r>
            <a:r>
              <a:rPr lang="en-US" altLang="zh-TW" dirty="0">
                <a:latin typeface="+mj-ea"/>
              </a:rPr>
              <a:t>=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 err="1">
                <a:latin typeface="+mj-ea"/>
              </a:rPr>
              <a:t>count_rx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-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 err="1">
                <a:latin typeface="+mj-ea"/>
              </a:rPr>
              <a:t>count_protocol</a:t>
            </a:r>
            <a:endParaRPr lang="en-US" altLang="zh-TW" dirty="0">
              <a:latin typeface="+mj-ea"/>
            </a:endParaRPr>
          </a:p>
          <a:p>
            <a:r>
              <a:rPr lang="zh-TW" altLang="en-US" dirty="0">
                <a:latin typeface="+mj-ea"/>
              </a:rPr>
              <a:t>                 </a:t>
            </a:r>
            <a:r>
              <a:rPr lang="en-US" altLang="zh-TW" dirty="0">
                <a:latin typeface="+mj-ea"/>
              </a:rPr>
              <a:t>=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3F6501-67A8-43F2-8776-D1B6F8867BF2}"/>
              </a:ext>
            </a:extLst>
          </p:cNvPr>
          <p:cNvSpPr txBox="1"/>
          <p:nvPr/>
        </p:nvSpPr>
        <p:spPr>
          <a:xfrm>
            <a:off x="6662057" y="2121407"/>
            <a:ext cx="213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100%</a:t>
            </a:r>
            <a:r>
              <a:rPr lang="zh-TW" altLang="en-US" sz="3200" dirty="0">
                <a:solidFill>
                  <a:srgbClr val="FF0000"/>
                </a:solidFill>
              </a:rPr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20475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1" descr="3333.jpg">
            <a:extLst>
              <a:ext uri="{FF2B5EF4-FFF2-40B4-BE49-F238E27FC236}">
                <a16:creationId xmlns:a16="http://schemas.microsoft.com/office/drawing/2014/main" id="{7F499C27-13FC-4E6D-AC9E-C1C42958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1028">
            <a:extLst>
              <a:ext uri="{FF2B5EF4-FFF2-40B4-BE49-F238E27FC236}">
                <a16:creationId xmlns:a16="http://schemas.microsoft.com/office/drawing/2014/main" id="{3528671F-D645-4E66-ACF4-E0DEB93F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792288"/>
            <a:ext cx="6535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chemeClr val="tx2"/>
                </a:solidFill>
              </a:rPr>
              <a:t>Thanks for your attention !</a:t>
            </a:r>
            <a:r>
              <a:rPr lang="en-US" altLang="zh-TW" sz="1800" b="1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B445-C13E-41DC-80D8-BAD8C2D2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86" y="1410399"/>
            <a:ext cx="5253672" cy="4525962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、源起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、異常可能狀況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TW" dirty="0">
                <a:latin typeface="+mj-ea"/>
                <a:ea typeface="+mj-ea"/>
              </a:rPr>
              <a:t>3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</a:rPr>
              <a:t>putty</a:t>
            </a:r>
            <a:r>
              <a:rPr lang="zh-TW" altLang="en-US" dirty="0">
                <a:latin typeface="+mj-ea"/>
              </a:rPr>
              <a:t> 軟體檢測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TW" dirty="0">
                <a:latin typeface="+mj-ea"/>
                <a:ea typeface="+mj-ea"/>
              </a:rPr>
              <a:t>4</a:t>
            </a:r>
            <a:r>
              <a:rPr lang="zh-TW" altLang="en-US" dirty="0">
                <a:latin typeface="+mj-ea"/>
                <a:ea typeface="+mj-ea"/>
              </a:rPr>
              <a:t>、改善方法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TW" dirty="0">
                <a:latin typeface="+mj-ea"/>
              </a:rPr>
              <a:t>5</a:t>
            </a:r>
            <a:r>
              <a:rPr lang="zh-TW" altLang="en-US" dirty="0">
                <a:latin typeface="+mj-ea"/>
              </a:rPr>
              <a:t>、改進後成果</a:t>
            </a:r>
            <a:endParaRPr lang="en-US" altLang="zh-TW" dirty="0">
              <a:latin typeface="+mj-ea"/>
            </a:endParaRPr>
          </a:p>
          <a:p>
            <a:pPr marL="0" indent="0">
              <a:buNone/>
              <a:defRPr/>
            </a:pPr>
            <a:endParaRPr lang="en-US" altLang="zh-TW" dirty="0">
              <a:latin typeface="+mj-ea"/>
            </a:endParaRPr>
          </a:p>
          <a:p>
            <a:pPr>
              <a:defRPr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BD959-A5B5-496A-88F9-B1587BD3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498" y="0"/>
            <a:ext cx="4803775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+mj-ea"/>
              </a:rPr>
              <a:t>1</a:t>
            </a:r>
            <a:r>
              <a:rPr lang="zh-TW" altLang="en-US" dirty="0">
                <a:latin typeface="+mj-ea"/>
              </a:rPr>
              <a:t>、源起</a:t>
            </a:r>
            <a:r>
              <a:rPr lang="en-US" altLang="zh-TW" dirty="0">
                <a:latin typeface="+mj-ea"/>
              </a:rPr>
              <a:t>:</a:t>
            </a:r>
            <a:r>
              <a:rPr lang="zh-TW" altLang="en-US" dirty="0">
                <a:latin typeface="+mj-ea"/>
              </a:rPr>
              <a:t>客戶通報</a:t>
            </a:r>
            <a:br>
              <a:rPr lang="en-US" altLang="zh-TW" dirty="0">
                <a:latin typeface="+mj-ea"/>
              </a:rPr>
            </a:br>
            <a:endParaRPr lang="zh-TW" altLang="en-US" dirty="0"/>
          </a:p>
        </p:txBody>
      </p:sp>
      <p:pic>
        <p:nvPicPr>
          <p:cNvPr id="4099" name="內容版面配置區 4">
            <a:extLst>
              <a:ext uri="{FF2B5EF4-FFF2-40B4-BE49-F238E27FC236}">
                <a16:creationId xmlns:a16="http://schemas.microsoft.com/office/drawing/2014/main" id="{BB4218A3-2F8F-4C8E-B8AE-A86DE053E4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" y="715963"/>
            <a:ext cx="3155950" cy="5972175"/>
          </a:xfrm>
        </p:spPr>
      </p:pic>
      <p:pic>
        <p:nvPicPr>
          <p:cNvPr id="4100" name="圖片 6">
            <a:extLst>
              <a:ext uri="{FF2B5EF4-FFF2-40B4-BE49-F238E27FC236}">
                <a16:creationId xmlns:a16="http://schemas.microsoft.com/office/drawing/2014/main" id="{4B575C88-6E64-418B-9B3A-79A7EFFB0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817563"/>
            <a:ext cx="3065462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659ECD-8224-4AAC-85E7-3F3174D9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82682"/>
              </p:ext>
            </p:extLst>
          </p:nvPr>
        </p:nvGraphicFramePr>
        <p:xfrm>
          <a:off x="6538913" y="2480051"/>
          <a:ext cx="2525712" cy="20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04">
                  <a:extLst>
                    <a:ext uri="{9D8B030D-6E8A-4147-A177-3AD203B41FA5}">
                      <a16:colId xmlns:a16="http://schemas.microsoft.com/office/drawing/2014/main" val="1772177664"/>
                    </a:ext>
                  </a:extLst>
                </a:gridCol>
                <a:gridCol w="1122408">
                  <a:extLst>
                    <a:ext uri="{9D8B030D-6E8A-4147-A177-3AD203B41FA5}">
                      <a16:colId xmlns:a16="http://schemas.microsoft.com/office/drawing/2014/main" val="3473168479"/>
                    </a:ext>
                  </a:extLst>
                </a:gridCol>
              </a:tblGrid>
              <a:tr h="512537">
                <a:tc>
                  <a:txBody>
                    <a:bodyPr/>
                    <a:lstStyle/>
                    <a:p>
                      <a:r>
                        <a:rPr lang="zh-TW" altLang="en-US" dirty="0"/>
                        <a:t>驅動版編號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漏接率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47423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r>
                        <a:rPr lang="en-US" altLang="zh-TW" dirty="0"/>
                        <a:t>board01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6837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board02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81090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board03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92153"/>
                  </a:ext>
                </a:extLst>
              </a:tr>
            </a:tbl>
          </a:graphicData>
        </a:graphic>
      </p:graphicFrame>
      <p:sp>
        <p:nvSpPr>
          <p:cNvPr id="6" name="標題 5">
            <a:extLst>
              <a:ext uri="{FF2B5EF4-FFF2-40B4-BE49-F238E27FC236}">
                <a16:creationId xmlns:a16="http://schemas.microsoft.com/office/drawing/2014/main" id="{2EEC6DEC-0FC9-46D7-AFCC-97F6C328753F}"/>
              </a:ext>
            </a:extLst>
          </p:cNvPr>
          <p:cNvSpPr txBox="1">
            <a:spLocks/>
          </p:cNvSpPr>
          <p:nvPr/>
        </p:nvSpPr>
        <p:spPr bwMode="auto">
          <a:xfrm>
            <a:off x="6538913" y="1793264"/>
            <a:ext cx="3097212" cy="8810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zh-TW" altLang="en-US" sz="1800" b="1">
                <a:solidFill>
                  <a:srgbClr val="FF0000"/>
                </a:solidFill>
              </a:rPr>
              <a:t>客戶反映狀況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0B189A-39B4-4984-8FAA-F507DA9498E5}"/>
              </a:ext>
            </a:extLst>
          </p:cNvPr>
          <p:cNvSpPr/>
          <p:nvPr/>
        </p:nvSpPr>
        <p:spPr>
          <a:xfrm>
            <a:off x="3735977" y="4410021"/>
            <a:ext cx="1065929" cy="276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B6367A-C287-4DD8-9DAD-522EB7B92064}"/>
              </a:ext>
            </a:extLst>
          </p:cNvPr>
          <p:cNvSpPr/>
          <p:nvPr/>
        </p:nvSpPr>
        <p:spPr>
          <a:xfrm>
            <a:off x="4572000" y="6334752"/>
            <a:ext cx="1065929" cy="276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3230D6F8-4326-4261-952B-45E5EF48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441" y="37453"/>
            <a:ext cx="7118647" cy="1366155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</a:rPr>
              <a:t>                  </a:t>
            </a:r>
            <a:r>
              <a:rPr lang="en-US" altLang="zh-TW" dirty="0">
                <a:latin typeface="+mj-ea"/>
              </a:rPr>
              <a:t>2</a:t>
            </a:r>
            <a:r>
              <a:rPr lang="zh-TW" altLang="en-US" dirty="0">
                <a:latin typeface="+mj-ea"/>
              </a:rPr>
              <a:t>、異常可能狀況</a:t>
            </a:r>
            <a:br>
              <a:rPr lang="en-US" altLang="zh-TW" dirty="0">
                <a:latin typeface="+mj-ea"/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79E69B-BD91-49E9-8D23-F9FFA602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69" y="873458"/>
            <a:ext cx="5185576" cy="594491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BD8970B-1544-4AE5-9196-CBE646FCFDCC}"/>
              </a:ext>
            </a:extLst>
          </p:cNvPr>
          <p:cNvCxnSpPr>
            <a:cxnSpLocks/>
          </p:cNvCxnSpPr>
          <p:nvPr/>
        </p:nvCxnSpPr>
        <p:spPr>
          <a:xfrm flipV="1">
            <a:off x="3203883" y="3250039"/>
            <a:ext cx="1488295" cy="595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B40EB8B-5F9B-4E9B-81C2-B1B45BCAE33E}"/>
              </a:ext>
            </a:extLst>
          </p:cNvPr>
          <p:cNvGrpSpPr/>
          <p:nvPr/>
        </p:nvGrpSpPr>
        <p:grpSpPr>
          <a:xfrm>
            <a:off x="2795451" y="4054711"/>
            <a:ext cx="386661" cy="1274935"/>
            <a:chOff x="2795451" y="4054711"/>
            <a:chExt cx="386661" cy="1274935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272362F-4C8C-4A31-82CC-FF3E9AE692C2}"/>
                </a:ext>
              </a:extLst>
            </p:cNvPr>
            <p:cNvCxnSpPr/>
            <p:nvPr/>
          </p:nvCxnSpPr>
          <p:spPr>
            <a:xfrm flipV="1">
              <a:off x="3182112" y="4054711"/>
              <a:ext cx="0" cy="1274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CFD6B54-1213-45A4-98BA-D60E53AFB473}"/>
                </a:ext>
              </a:extLst>
            </p:cNvPr>
            <p:cNvSpPr txBox="1"/>
            <p:nvPr/>
          </p:nvSpPr>
          <p:spPr>
            <a:xfrm>
              <a:off x="2795451" y="4869833"/>
              <a:ext cx="38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Tx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F11173A-17BC-4BF2-A5B8-AD13BBBB26A2}"/>
              </a:ext>
            </a:extLst>
          </p:cNvPr>
          <p:cNvGrpSpPr/>
          <p:nvPr/>
        </p:nvGrpSpPr>
        <p:grpSpPr>
          <a:xfrm>
            <a:off x="2461042" y="1977614"/>
            <a:ext cx="2180627" cy="1176740"/>
            <a:chOff x="2461042" y="1977614"/>
            <a:chExt cx="2180627" cy="1176740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E1C8C31-B896-4F68-A738-5B4E14602F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1042" y="1977614"/>
              <a:ext cx="2180627" cy="11767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F9FB3C9-2808-4AF0-8903-CAD821EFC72A}"/>
                </a:ext>
              </a:extLst>
            </p:cNvPr>
            <p:cNvSpPr txBox="1"/>
            <p:nvPr/>
          </p:nvSpPr>
          <p:spPr>
            <a:xfrm>
              <a:off x="3551355" y="268379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I2C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B8EBB2-4ECD-4F2E-9053-D92E9D47E15B}"/>
              </a:ext>
            </a:extLst>
          </p:cNvPr>
          <p:cNvCxnSpPr>
            <a:cxnSpLocks/>
          </p:cNvCxnSpPr>
          <p:nvPr/>
        </p:nvCxnSpPr>
        <p:spPr>
          <a:xfrm>
            <a:off x="2549870" y="1922853"/>
            <a:ext cx="2091799" cy="11302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1CBA752-F046-4E79-8239-89C192584FEC}"/>
              </a:ext>
            </a:extLst>
          </p:cNvPr>
          <p:cNvCxnSpPr>
            <a:cxnSpLocks/>
          </p:cNvCxnSpPr>
          <p:nvPr/>
        </p:nvCxnSpPr>
        <p:spPr>
          <a:xfrm flipH="1">
            <a:off x="3291840" y="3324062"/>
            <a:ext cx="1400338" cy="5738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3C2B586-88A5-434A-8738-301AF994AF6B}"/>
              </a:ext>
            </a:extLst>
          </p:cNvPr>
          <p:cNvGrpSpPr/>
          <p:nvPr/>
        </p:nvGrpSpPr>
        <p:grpSpPr>
          <a:xfrm>
            <a:off x="3291840" y="4083229"/>
            <a:ext cx="409086" cy="1274935"/>
            <a:chOff x="3291840" y="4054711"/>
            <a:chExt cx="409086" cy="1274935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B9F3471-AE00-4CC5-9192-CEA4BDFECF63}"/>
                </a:ext>
              </a:extLst>
            </p:cNvPr>
            <p:cNvCxnSpPr>
              <a:cxnSpLocks/>
            </p:cNvCxnSpPr>
            <p:nvPr/>
          </p:nvCxnSpPr>
          <p:spPr>
            <a:xfrm>
              <a:off x="3291840" y="4054711"/>
              <a:ext cx="0" cy="127493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A54899C-FE52-41C5-9B2B-1ED9FCAF48E5}"/>
                </a:ext>
              </a:extLst>
            </p:cNvPr>
            <p:cNvSpPr txBox="1"/>
            <p:nvPr/>
          </p:nvSpPr>
          <p:spPr>
            <a:xfrm>
              <a:off x="3291840" y="4879263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00"/>
                  </a:solidFill>
                </a:rPr>
                <a:t>Rx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標題 5">
            <a:extLst>
              <a:ext uri="{FF2B5EF4-FFF2-40B4-BE49-F238E27FC236}">
                <a16:creationId xmlns:a16="http://schemas.microsoft.com/office/drawing/2014/main" id="{9D7A8742-6E64-4B25-AE08-F3CAEB67859A}"/>
              </a:ext>
            </a:extLst>
          </p:cNvPr>
          <p:cNvSpPr txBox="1">
            <a:spLocks/>
          </p:cNvSpPr>
          <p:nvPr/>
        </p:nvSpPr>
        <p:spPr bwMode="auto">
          <a:xfrm>
            <a:off x="4520953" y="4182217"/>
            <a:ext cx="6125923" cy="117594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zh-TW" altLang="en-US" sz="2800" dirty="0">
                <a:latin typeface="+mj-ea"/>
              </a:rPr>
              <a:t>前置動作：</a:t>
            </a:r>
            <a:r>
              <a:rPr lang="en-US" altLang="zh-TW" sz="2800" dirty="0">
                <a:latin typeface="+mj-ea"/>
              </a:rPr>
              <a:t>MCU</a:t>
            </a:r>
            <a:r>
              <a:rPr lang="zh-TW" altLang="en-US" sz="2800" dirty="0">
                <a:latin typeface="+mj-ea"/>
              </a:rPr>
              <a:t>接收</a:t>
            </a:r>
            <a:r>
              <a:rPr lang="en-US" altLang="zh-TW" sz="2800" dirty="0">
                <a:latin typeface="+mj-ea"/>
              </a:rPr>
              <a:t>UART</a:t>
            </a:r>
            <a:r>
              <a:rPr lang="zh-TW" altLang="en-US" sz="2800" dirty="0">
                <a:latin typeface="+mj-ea"/>
              </a:rPr>
              <a:t>，</a:t>
            </a:r>
            <a:endParaRPr lang="en-US" altLang="zh-TW" sz="2800" dirty="0">
              <a:latin typeface="+mj-ea"/>
            </a:endParaRPr>
          </a:p>
          <a:p>
            <a:pPr algn="l">
              <a:defRPr/>
            </a:pPr>
            <a:r>
              <a:rPr lang="zh-TW" altLang="en-US" sz="2800" dirty="0">
                <a:latin typeface="+mj-ea"/>
              </a:rPr>
              <a:t>後置動作：</a:t>
            </a:r>
            <a:r>
              <a:rPr lang="en-US" altLang="zh-TW" sz="2800" dirty="0">
                <a:latin typeface="+mj-ea"/>
              </a:rPr>
              <a:t>MCU</a:t>
            </a:r>
            <a:r>
              <a:rPr lang="zh-TW" altLang="en-US" sz="2800" dirty="0">
                <a:latin typeface="+mj-ea"/>
              </a:rPr>
              <a:t>送出</a:t>
            </a:r>
            <a:r>
              <a:rPr lang="en-US" altLang="zh-TW" sz="2800" dirty="0">
                <a:latin typeface="+mj-ea"/>
              </a:rPr>
              <a:t>I2C</a:t>
            </a:r>
            <a:r>
              <a:rPr lang="zh-TW" altLang="en-US" sz="2800" dirty="0">
                <a:latin typeface="+mj-ea"/>
              </a:rPr>
              <a:t>。</a:t>
            </a:r>
            <a:endParaRPr lang="en-US" altLang="zh-TW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8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52E4AB40-D4F2-4C46-BFE8-0703BDE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441" y="37453"/>
            <a:ext cx="7118647" cy="1366155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</a:rPr>
              <a:t>                  </a:t>
            </a:r>
            <a:r>
              <a:rPr lang="en-US" altLang="zh-TW" dirty="0">
                <a:latin typeface="+mj-ea"/>
              </a:rPr>
              <a:t>2</a:t>
            </a:r>
            <a:r>
              <a:rPr lang="zh-TW" altLang="en-US" dirty="0">
                <a:latin typeface="+mj-ea"/>
              </a:rPr>
              <a:t>、異常可能狀況</a:t>
            </a:r>
            <a:br>
              <a:rPr lang="en-US" altLang="zh-TW" dirty="0">
                <a:latin typeface="+mj-ea"/>
              </a:rPr>
            </a:br>
            <a:endParaRPr lang="zh-TW" altLang="en-US" dirty="0"/>
          </a:p>
        </p:txBody>
      </p:sp>
      <p:sp>
        <p:nvSpPr>
          <p:cNvPr id="5" name="標題 5">
            <a:extLst>
              <a:ext uri="{FF2B5EF4-FFF2-40B4-BE49-F238E27FC236}">
                <a16:creationId xmlns:a16="http://schemas.microsoft.com/office/drawing/2014/main" id="{B86FBAB7-CAD0-47FF-B4EE-C18D8688D948}"/>
              </a:ext>
            </a:extLst>
          </p:cNvPr>
          <p:cNvSpPr txBox="1">
            <a:spLocks/>
          </p:cNvSpPr>
          <p:nvPr/>
        </p:nvSpPr>
        <p:spPr bwMode="auto">
          <a:xfrm>
            <a:off x="423237" y="1263944"/>
            <a:ext cx="6461018" cy="547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zh-TW" altLang="en-US" sz="2800" dirty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main loop()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{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if(RX </a:t>
            </a:r>
            <a:r>
              <a:rPr lang="en-US" altLang="zh-TW" sz="2800" dirty="0" err="1">
                <a:latin typeface="+mj-ea"/>
              </a:rPr>
              <a:t>recieved</a:t>
            </a:r>
            <a:r>
              <a:rPr lang="en-US" altLang="zh-TW" sz="2800" dirty="0">
                <a:latin typeface="+mj-ea"/>
              </a:rPr>
              <a:t>)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{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if(LCW Protocol)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{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	if(true) </a:t>
            </a:r>
            <a:r>
              <a:rPr lang="en-US" altLang="zh-TW" sz="2800" dirty="0">
                <a:solidFill>
                  <a:srgbClr val="00B050"/>
                </a:solidFill>
                <a:latin typeface="+mj-ea"/>
              </a:rPr>
              <a:t>//</a:t>
            </a:r>
            <a:r>
              <a:rPr lang="zh-TW" altLang="en-US" sz="2800" dirty="0">
                <a:solidFill>
                  <a:srgbClr val="00B050"/>
                </a:solidFill>
                <a:latin typeface="+mj-ea"/>
              </a:rPr>
              <a:t>解析正確無誤送</a:t>
            </a:r>
            <a:r>
              <a:rPr lang="en-US" altLang="zh-TW" sz="2800" dirty="0">
                <a:solidFill>
                  <a:srgbClr val="00B050"/>
                </a:solidFill>
                <a:latin typeface="+mj-ea"/>
              </a:rPr>
              <a:t>i2c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	{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		I2C_Function();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	}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	}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	}</a:t>
            </a:r>
          </a:p>
          <a:p>
            <a:pPr algn="l">
              <a:defRPr/>
            </a:pPr>
            <a:r>
              <a:rPr lang="en-US" altLang="zh-TW" sz="2800" dirty="0">
                <a:latin typeface="+mj-ea"/>
              </a:rPr>
              <a:t>}</a:t>
            </a:r>
            <a:br>
              <a:rPr lang="en-US" altLang="zh-TW" dirty="0">
                <a:latin typeface="+mj-ea"/>
              </a:rPr>
            </a:b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2F3977C-1232-4F06-BDCD-EDA5C80CEE25}"/>
              </a:ext>
            </a:extLst>
          </p:cNvPr>
          <p:cNvSpPr txBox="1">
            <a:spLocks/>
          </p:cNvSpPr>
          <p:nvPr/>
        </p:nvSpPr>
        <p:spPr bwMode="auto">
          <a:xfrm>
            <a:off x="1341491" y="1813456"/>
            <a:ext cx="6461018" cy="5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br>
              <a:rPr lang="en-US" altLang="zh-TW" dirty="0">
                <a:solidFill>
                  <a:srgbClr val="FF0000"/>
                </a:solidFill>
                <a:latin typeface="+mj-ea"/>
              </a:rPr>
            </a:br>
            <a:r>
              <a:rPr lang="en-US" altLang="zh-TW" sz="2800" dirty="0" err="1">
                <a:solidFill>
                  <a:srgbClr val="FF0000"/>
                </a:solidFill>
                <a:latin typeface="+mj-ea"/>
              </a:rPr>
              <a:t>count_rx</a:t>
            </a:r>
            <a:r>
              <a:rPr lang="en-US" altLang="zh-TW" sz="2800" dirty="0">
                <a:solidFill>
                  <a:srgbClr val="FF0000"/>
                </a:solidFill>
                <a:latin typeface="+mj-ea"/>
              </a:rPr>
              <a:t>++;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8B78D543-CF75-482F-B357-73B238929335}"/>
              </a:ext>
            </a:extLst>
          </p:cNvPr>
          <p:cNvSpPr txBox="1">
            <a:spLocks/>
          </p:cNvSpPr>
          <p:nvPr/>
        </p:nvSpPr>
        <p:spPr bwMode="auto">
          <a:xfrm>
            <a:off x="1807400" y="2713052"/>
            <a:ext cx="6461018" cy="5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br>
              <a:rPr lang="en-US" altLang="zh-TW" dirty="0">
                <a:solidFill>
                  <a:srgbClr val="FF0000"/>
                </a:solidFill>
                <a:latin typeface="+mj-ea"/>
              </a:rPr>
            </a:br>
            <a:r>
              <a:rPr lang="en-US" altLang="zh-TW" sz="2800" dirty="0" err="1">
                <a:solidFill>
                  <a:srgbClr val="FF0000"/>
                </a:solidFill>
                <a:latin typeface="+mj-ea"/>
              </a:rPr>
              <a:t>count_protocol</a:t>
            </a:r>
            <a:r>
              <a:rPr lang="en-US" altLang="zh-TW" sz="2800" dirty="0">
                <a:solidFill>
                  <a:srgbClr val="FF0000"/>
                </a:solidFill>
                <a:latin typeface="+mj-ea"/>
              </a:rPr>
              <a:t>++;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標題 5">
            <a:extLst>
              <a:ext uri="{FF2B5EF4-FFF2-40B4-BE49-F238E27FC236}">
                <a16:creationId xmlns:a16="http://schemas.microsoft.com/office/drawing/2014/main" id="{6CA467A3-9BD7-4E4E-9E6F-14C83D852D9A}"/>
              </a:ext>
            </a:extLst>
          </p:cNvPr>
          <p:cNvSpPr txBox="1">
            <a:spLocks/>
          </p:cNvSpPr>
          <p:nvPr/>
        </p:nvSpPr>
        <p:spPr bwMode="auto">
          <a:xfrm>
            <a:off x="2259745" y="3493069"/>
            <a:ext cx="6461018" cy="5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br>
              <a:rPr lang="en-US" altLang="zh-TW" dirty="0">
                <a:solidFill>
                  <a:srgbClr val="FF0000"/>
                </a:solidFill>
                <a:latin typeface="+mj-ea"/>
              </a:rPr>
            </a:br>
            <a:r>
              <a:rPr lang="en-US" altLang="zh-TW" sz="2800" dirty="0" err="1">
                <a:solidFill>
                  <a:srgbClr val="FF0000"/>
                </a:solidFill>
                <a:latin typeface="+mj-ea"/>
              </a:rPr>
              <a:t>count_lcw</a:t>
            </a:r>
            <a:r>
              <a:rPr lang="en-US" altLang="zh-TW" sz="2800" dirty="0">
                <a:solidFill>
                  <a:srgbClr val="FF0000"/>
                </a:solidFill>
                <a:latin typeface="+mj-ea"/>
              </a:rPr>
              <a:t>++;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6925DC9D-14FB-45CE-9B75-C65E0AE8379B}"/>
              </a:ext>
            </a:extLst>
          </p:cNvPr>
          <p:cNvSpPr txBox="1">
            <a:spLocks/>
          </p:cNvSpPr>
          <p:nvPr/>
        </p:nvSpPr>
        <p:spPr bwMode="auto">
          <a:xfrm>
            <a:off x="-355441" y="37453"/>
            <a:ext cx="7118647" cy="136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>
              <a:defRPr/>
            </a:pPr>
            <a:r>
              <a:rPr lang="zh-TW" altLang="en-US">
                <a:latin typeface="+mj-ea"/>
              </a:rPr>
              <a:t>                  </a:t>
            </a:r>
            <a:r>
              <a:rPr lang="en-US" altLang="zh-TW">
                <a:latin typeface="+mj-ea"/>
              </a:rPr>
              <a:t>2</a:t>
            </a:r>
            <a:r>
              <a:rPr lang="zh-TW" altLang="en-US">
                <a:latin typeface="+mj-ea"/>
              </a:rPr>
              <a:t>、異常可能狀況</a:t>
            </a:r>
            <a:br>
              <a:rPr lang="en-US" altLang="zh-TW">
                <a:latin typeface="+mj-ea"/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35E8D-37E6-438C-9FFD-FD9AAA9F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" y="754283"/>
            <a:ext cx="4571998" cy="277540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50500-B2C4-47F0-B766-811FCAA69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9310"/>
              </p:ext>
            </p:extLst>
          </p:nvPr>
        </p:nvGraphicFramePr>
        <p:xfrm>
          <a:off x="2198044" y="409317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5240395"/>
                    </a:ext>
                  </a:extLst>
                </a:gridCol>
                <a:gridCol w="984649">
                  <a:extLst>
                    <a:ext uri="{9D8B030D-6E8A-4147-A177-3AD203B41FA5}">
                      <a16:colId xmlns:a16="http://schemas.microsoft.com/office/drawing/2014/main" val="3070171993"/>
                    </a:ext>
                  </a:extLst>
                </a:gridCol>
                <a:gridCol w="3079351">
                  <a:extLst>
                    <a:ext uri="{9D8B030D-6E8A-4147-A177-3AD203B41FA5}">
                      <a16:colId xmlns:a16="http://schemas.microsoft.com/office/drawing/2014/main" val="288703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+mj-ea"/>
                        </a:rPr>
                        <a:t>count_rx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總共送出</a:t>
                      </a:r>
                      <a:r>
                        <a:rPr lang="en-US" altLang="zh-TW" dirty="0"/>
                        <a:t>300</a:t>
                      </a:r>
                      <a:r>
                        <a:rPr lang="zh-TW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+mj-ea"/>
                        </a:rPr>
                        <a:t>count_protocol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符合</a:t>
                      </a:r>
                      <a:r>
                        <a:rPr lang="en-US" altLang="zh-TW" dirty="0"/>
                        <a:t>PROTOCOL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8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+mj-ea"/>
                        </a:rPr>
                        <a:t>count_lcw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解析正確有送出</a:t>
                      </a:r>
                      <a:r>
                        <a:rPr lang="en-US" altLang="zh-TW" dirty="0"/>
                        <a:t>i2c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19271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577AF0B3-C345-4FED-8EAD-D67077AE370F}"/>
              </a:ext>
            </a:extLst>
          </p:cNvPr>
          <p:cNvGrpSpPr/>
          <p:nvPr/>
        </p:nvGrpSpPr>
        <p:grpSpPr>
          <a:xfrm>
            <a:off x="820347" y="1614569"/>
            <a:ext cx="1295836" cy="3401568"/>
            <a:chOff x="820347" y="1614569"/>
            <a:chExt cx="1295836" cy="3401568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B30EF37-5F6A-43CF-B883-7576DA053C94}"/>
                </a:ext>
              </a:extLst>
            </p:cNvPr>
            <p:cNvCxnSpPr/>
            <p:nvPr/>
          </p:nvCxnSpPr>
          <p:spPr>
            <a:xfrm>
              <a:off x="820347" y="1614569"/>
              <a:ext cx="0" cy="34015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8936983E-5F20-435F-AB9F-41874602F5F7}"/>
                </a:ext>
              </a:extLst>
            </p:cNvPr>
            <p:cNvCxnSpPr/>
            <p:nvPr/>
          </p:nvCxnSpPr>
          <p:spPr>
            <a:xfrm>
              <a:off x="820347" y="5016137"/>
              <a:ext cx="1295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40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7D490E2-70ED-4A94-A43C-8E8D693F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6193" y="8890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</a:rPr>
              <a:t>                  </a:t>
            </a:r>
            <a:r>
              <a:rPr lang="en-US" altLang="zh-TW" dirty="0">
                <a:latin typeface="+mj-ea"/>
              </a:rPr>
              <a:t>3</a:t>
            </a:r>
            <a:r>
              <a:rPr lang="zh-TW" altLang="en-US" dirty="0">
                <a:latin typeface="+mj-ea"/>
              </a:rPr>
              <a:t>、</a:t>
            </a:r>
            <a:r>
              <a:rPr lang="en-US" altLang="zh-TW" dirty="0">
                <a:latin typeface="+mj-ea"/>
              </a:rPr>
              <a:t>putty</a:t>
            </a:r>
            <a:r>
              <a:rPr lang="zh-TW" altLang="en-US" dirty="0">
                <a:latin typeface="+mj-ea"/>
              </a:rPr>
              <a:t>軟體檢測</a:t>
            </a:r>
            <a:br>
              <a:rPr lang="en-US" altLang="zh-TW" dirty="0">
                <a:latin typeface="+mj-ea"/>
              </a:rPr>
            </a:br>
            <a:endParaRPr lang="zh-TW" altLang="en-US" dirty="0"/>
          </a:p>
        </p:txBody>
      </p:sp>
      <p:graphicFrame>
        <p:nvGraphicFramePr>
          <p:cNvPr id="5123" name="物件 6">
            <a:extLst>
              <a:ext uri="{FF2B5EF4-FFF2-40B4-BE49-F238E27FC236}">
                <a16:creationId xmlns:a16="http://schemas.microsoft.com/office/drawing/2014/main" id="{F88E2E20-955C-4F73-AD8B-20286A2D7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98500"/>
          <a:ext cx="5822950" cy="607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點陣圖影像" r:id="rId3" imgW="0" imgH="0" progId="Paint.Picture">
                  <p:embed/>
                </p:oleObj>
              </mc:Choice>
              <mc:Fallback>
                <p:oleObj name="點陣圖影像" r:id="rId3" imgW="0" imgH="0" progId="Paint.Picture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8500"/>
                        <a:ext cx="5822950" cy="607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物件 7">
            <a:extLst>
              <a:ext uri="{FF2B5EF4-FFF2-40B4-BE49-F238E27FC236}">
                <a16:creationId xmlns:a16="http://schemas.microsoft.com/office/drawing/2014/main" id="{0769DA6F-7286-4618-A260-71098994A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6788" y="1839913"/>
          <a:ext cx="309721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點陣圖影像" r:id="rId5" imgW="0" imgH="0" progId="Paint.Picture">
                  <p:embed/>
                </p:oleObj>
              </mc:Choice>
              <mc:Fallback>
                <p:oleObj name="點陣圖影像" r:id="rId5" imgW="0" imgH="0" progId="Paint.Picture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1839913"/>
                        <a:ext cx="309721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63A62967-B41F-4AA8-B367-732581CC8954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2420938"/>
            <a:ext cx="2555875" cy="892175"/>
            <a:chOff x="4133461" y="2420577"/>
            <a:chExt cx="2556587" cy="8917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669DE3-04EA-4F94-87C5-FB8771CF5196}"/>
                </a:ext>
              </a:extLst>
            </p:cNvPr>
            <p:cNvSpPr/>
            <p:nvPr/>
          </p:nvSpPr>
          <p:spPr>
            <a:xfrm>
              <a:off x="6196198" y="2420577"/>
              <a:ext cx="493850" cy="266585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accent2"/>
                </a:solidFill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052DAFFD-71CE-4FF4-871E-1498CD8EEB5D}"/>
                </a:ext>
              </a:extLst>
            </p:cNvPr>
            <p:cNvCxnSpPr/>
            <p:nvPr/>
          </p:nvCxnSpPr>
          <p:spPr>
            <a:xfrm flipH="1">
              <a:off x="4133461" y="2538001"/>
              <a:ext cx="2062737" cy="77436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69E8FC9-A9F9-4FCE-A523-8598F99BB938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2687638"/>
            <a:ext cx="4656137" cy="1884362"/>
            <a:chOff x="4021494" y="2687216"/>
            <a:chExt cx="4655975" cy="1884784"/>
          </a:xfrm>
        </p:grpSpPr>
        <p:grpSp>
          <p:nvGrpSpPr>
            <p:cNvPr id="5128" name="群組 16">
              <a:extLst>
                <a:ext uri="{FF2B5EF4-FFF2-40B4-BE49-F238E27FC236}">
                  <a16:creationId xmlns:a16="http://schemas.microsoft.com/office/drawing/2014/main" id="{89D315F9-BABF-4499-9FB0-8163620BA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5525" y="2687216"/>
              <a:ext cx="2481944" cy="236375"/>
              <a:chOff x="6195525" y="2659224"/>
              <a:chExt cx="2481944" cy="236375"/>
            </a:xfrm>
          </p:grpSpPr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AD9B7D53-B428-48FF-B084-D0B1AB340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9988" y="2659224"/>
                <a:ext cx="198748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5301DC2-B909-4BE0-AEFE-995B16C49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293" y="2895814"/>
                <a:ext cx="248117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10A4826-803C-4B16-B9CB-D3436511F6F9}"/>
                </a:ext>
              </a:extLst>
            </p:cNvPr>
            <p:cNvCxnSpPr/>
            <p:nvPr/>
          </p:nvCxnSpPr>
          <p:spPr>
            <a:xfrm flipH="1">
              <a:off x="4021494" y="2923806"/>
              <a:ext cx="2863750" cy="164819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標題 5">
            <a:extLst>
              <a:ext uri="{FF2B5EF4-FFF2-40B4-BE49-F238E27FC236}">
                <a16:creationId xmlns:a16="http://schemas.microsoft.com/office/drawing/2014/main" id="{E6C98F16-5467-4372-89B6-332A060B499E}"/>
              </a:ext>
            </a:extLst>
          </p:cNvPr>
          <p:cNvSpPr txBox="1">
            <a:spLocks/>
          </p:cNvSpPr>
          <p:nvPr/>
        </p:nvSpPr>
        <p:spPr bwMode="auto">
          <a:xfrm>
            <a:off x="6046788" y="4216400"/>
            <a:ext cx="3097212" cy="8810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en-US" altLang="zh-TW" sz="2800" dirty="0">
                <a:latin typeface="+mj-ea"/>
              </a:rPr>
              <a:t>UART</a:t>
            </a:r>
            <a:r>
              <a:rPr lang="zh-TW" altLang="en-US" sz="2800" dirty="0">
                <a:latin typeface="+mj-ea"/>
              </a:rPr>
              <a:t>所接收的訊息，被分別於兩個迴圈中被截取到，造成</a:t>
            </a:r>
            <a:r>
              <a:rPr lang="en-US" altLang="zh-TW" sz="2800" dirty="0">
                <a:latin typeface="+mj-ea"/>
              </a:rPr>
              <a:t>MCU</a:t>
            </a:r>
            <a:r>
              <a:rPr lang="zh-TW" altLang="en-US" sz="2800" dirty="0">
                <a:latin typeface="+mj-ea"/>
              </a:rPr>
              <a:t>無法判斷</a:t>
            </a:r>
            <a:br>
              <a:rPr lang="en-US" altLang="zh-TW" sz="1800" dirty="0">
                <a:latin typeface="+mj-ea"/>
              </a:rPr>
            </a:br>
            <a:endParaRPr lang="zh-TW" altLang="en-US" sz="1800" dirty="0"/>
          </a:p>
        </p:txBody>
      </p:sp>
      <p:sp>
        <p:nvSpPr>
          <p:cNvPr id="14" name="標題 5">
            <a:extLst>
              <a:ext uri="{FF2B5EF4-FFF2-40B4-BE49-F238E27FC236}">
                <a16:creationId xmlns:a16="http://schemas.microsoft.com/office/drawing/2014/main" id="{D36FDA84-FC92-4B9C-89D3-7328F58CF79F}"/>
              </a:ext>
            </a:extLst>
          </p:cNvPr>
          <p:cNvSpPr txBox="1">
            <a:spLocks/>
          </p:cNvSpPr>
          <p:nvPr/>
        </p:nvSpPr>
        <p:spPr bwMode="auto">
          <a:xfrm>
            <a:off x="5985543" y="821531"/>
            <a:ext cx="3097212" cy="8810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zh-TW" altLang="en-US" sz="2800" b="1" dirty="0">
                <a:solidFill>
                  <a:srgbClr val="FF0000"/>
                </a:solidFill>
                <a:latin typeface="+mj-ea"/>
              </a:rPr>
              <a:t>狀況一、資料截斷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7D490E2-70ED-4A94-A43C-8E8D693F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4984" y="2036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</a:rPr>
              <a:t>                  </a:t>
            </a:r>
            <a:r>
              <a:rPr lang="en-US" altLang="zh-TW" dirty="0">
                <a:latin typeface="+mj-ea"/>
              </a:rPr>
              <a:t>3</a:t>
            </a:r>
            <a:r>
              <a:rPr lang="zh-TW" altLang="en-US" dirty="0">
                <a:latin typeface="+mj-ea"/>
              </a:rPr>
              <a:t>、</a:t>
            </a:r>
            <a:r>
              <a:rPr lang="en-US" altLang="zh-TW" dirty="0">
                <a:latin typeface="+mj-ea"/>
              </a:rPr>
              <a:t>putty</a:t>
            </a:r>
            <a:r>
              <a:rPr lang="zh-TW" altLang="en-US" dirty="0">
                <a:latin typeface="+mj-ea"/>
              </a:rPr>
              <a:t>軟體檢測</a:t>
            </a:r>
            <a:br>
              <a:rPr lang="en-US" altLang="zh-TW" dirty="0">
                <a:latin typeface="+mj-ea"/>
              </a:rPr>
            </a:br>
            <a:endParaRPr lang="zh-TW" altLang="en-US" dirty="0"/>
          </a:p>
        </p:txBody>
      </p:sp>
      <p:sp>
        <p:nvSpPr>
          <p:cNvPr id="14" name="標題 5">
            <a:extLst>
              <a:ext uri="{FF2B5EF4-FFF2-40B4-BE49-F238E27FC236}">
                <a16:creationId xmlns:a16="http://schemas.microsoft.com/office/drawing/2014/main" id="{D36FDA84-FC92-4B9C-89D3-7328F58CF79F}"/>
              </a:ext>
            </a:extLst>
          </p:cNvPr>
          <p:cNvSpPr txBox="1">
            <a:spLocks/>
          </p:cNvSpPr>
          <p:nvPr/>
        </p:nvSpPr>
        <p:spPr bwMode="auto">
          <a:xfrm>
            <a:off x="5985543" y="821531"/>
            <a:ext cx="3097212" cy="8810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zh-TW" altLang="en-US" sz="2800" b="1" dirty="0">
                <a:solidFill>
                  <a:srgbClr val="FF0000"/>
                </a:solidFill>
                <a:latin typeface="+mj-ea"/>
              </a:rPr>
              <a:t>狀況二、資料</a:t>
            </a:r>
            <a:r>
              <a:rPr lang="en-US" altLang="zh-TW" sz="2800" b="1" dirty="0">
                <a:solidFill>
                  <a:srgbClr val="FF0000"/>
                </a:solidFill>
                <a:latin typeface="+mj-ea"/>
              </a:rPr>
              <a:t>loss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79EF96-95E9-4101-9943-E69041D7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7" y="3406634"/>
            <a:ext cx="6544978" cy="2751315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5523D9DC-CCC7-43A6-95C3-20B085A42443}"/>
              </a:ext>
            </a:extLst>
          </p:cNvPr>
          <p:cNvGrpSpPr/>
          <p:nvPr/>
        </p:nvGrpSpPr>
        <p:grpSpPr>
          <a:xfrm>
            <a:off x="5935054" y="1439967"/>
            <a:ext cx="4042160" cy="1815982"/>
            <a:chOff x="2550920" y="4832647"/>
            <a:chExt cx="4042160" cy="1815982"/>
          </a:xfrm>
        </p:grpSpPr>
        <p:sp>
          <p:nvSpPr>
            <p:cNvPr id="25" name="標題 5">
              <a:extLst>
                <a:ext uri="{FF2B5EF4-FFF2-40B4-BE49-F238E27FC236}">
                  <a16:creationId xmlns:a16="http://schemas.microsoft.com/office/drawing/2014/main" id="{E6C98F16-5467-4372-89B6-332A060B49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0920" y="4832647"/>
              <a:ext cx="4042160" cy="648138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新細明體" charset="0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algn="l">
                <a:defRPr/>
              </a:pPr>
              <a:r>
                <a:rPr lang="zh-TW" altLang="en-US" sz="2800" dirty="0">
                  <a:latin typeface="+mj-ea"/>
                </a:rPr>
                <a:t>模擬送出</a:t>
              </a:r>
              <a:r>
                <a:rPr lang="en-US" altLang="zh-TW" sz="2800" dirty="0">
                  <a:latin typeface="+mj-ea"/>
                </a:rPr>
                <a:t>:</a:t>
              </a:r>
              <a:endParaRPr lang="zh-TW" altLang="en-US" sz="1800" dirty="0"/>
            </a:p>
          </p:txBody>
        </p:sp>
        <p:graphicFrame>
          <p:nvGraphicFramePr>
            <p:cNvPr id="4" name="物件 3">
              <a:extLst>
                <a:ext uri="{FF2B5EF4-FFF2-40B4-BE49-F238E27FC236}">
                  <a16:creationId xmlns:a16="http://schemas.microsoft.com/office/drawing/2014/main" id="{1C75D4D5-96CE-4ADB-998D-E142BE7EA5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616050"/>
                </p:ext>
              </p:extLst>
            </p:nvPr>
          </p:nvGraphicFramePr>
          <p:xfrm>
            <a:off x="2550920" y="5520451"/>
            <a:ext cx="3186457" cy="1128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點陣圖影像" r:id="rId4" imgW="2349360" imgH="831960" progId="Paint.Picture">
                    <p:embed/>
                  </p:oleObj>
                </mc:Choice>
                <mc:Fallback>
                  <p:oleObj name="點陣圖影像" r:id="rId4" imgW="2349360" imgH="83196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50920" y="5520451"/>
                          <a:ext cx="3186457" cy="11281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7C9A453-BA4B-43F1-B210-CEB7479A5E43}"/>
              </a:ext>
            </a:extLst>
          </p:cNvPr>
          <p:cNvGrpSpPr/>
          <p:nvPr/>
        </p:nvGrpSpPr>
        <p:grpSpPr>
          <a:xfrm>
            <a:off x="3999432" y="2304109"/>
            <a:ext cx="3644781" cy="4212059"/>
            <a:chOff x="3995159" y="2304109"/>
            <a:chExt cx="3644781" cy="4212059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DAC1D2B0-1D18-4846-9EEE-6AD0370CF2E1}"/>
                </a:ext>
              </a:extLst>
            </p:cNvPr>
            <p:cNvCxnSpPr/>
            <p:nvPr/>
          </p:nvCxnSpPr>
          <p:spPr>
            <a:xfrm flipV="1">
              <a:off x="3995159" y="5597496"/>
              <a:ext cx="0" cy="918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E85DED1-F643-496D-93F2-35C22C208DC4}"/>
                </a:ext>
              </a:extLst>
            </p:cNvPr>
            <p:cNvGrpSpPr/>
            <p:nvPr/>
          </p:nvGrpSpPr>
          <p:grpSpPr>
            <a:xfrm>
              <a:off x="7121495" y="2304109"/>
              <a:ext cx="518445" cy="911063"/>
              <a:chOff x="7112949" y="2302156"/>
              <a:chExt cx="518445" cy="911063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43CE4668-069C-471F-9A11-4F8C4D5A5653}"/>
                  </a:ext>
                </a:extLst>
              </p:cNvPr>
              <p:cNvSpPr/>
              <p:nvPr/>
            </p:nvSpPr>
            <p:spPr>
              <a:xfrm>
                <a:off x="7345110" y="2931207"/>
                <a:ext cx="286284" cy="2820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82B8DB2-62C4-45F1-9FF1-EAF58B323510}"/>
                  </a:ext>
                </a:extLst>
              </p:cNvPr>
              <p:cNvSpPr/>
              <p:nvPr/>
            </p:nvSpPr>
            <p:spPr>
              <a:xfrm>
                <a:off x="7112949" y="2302156"/>
                <a:ext cx="286284" cy="2820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DA0F5DD-1502-4BD2-817E-6590C53E8AAA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7496798" y="3215172"/>
              <a:ext cx="0" cy="33009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8CAB58E-9AC8-40E4-88A9-7559C0E24ADB}"/>
                </a:ext>
              </a:extLst>
            </p:cNvPr>
            <p:cNvCxnSpPr>
              <a:cxnSpLocks/>
            </p:cNvCxnSpPr>
            <p:nvPr/>
          </p:nvCxnSpPr>
          <p:spPr>
            <a:xfrm>
              <a:off x="3995159" y="6516168"/>
              <a:ext cx="35016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標題 5">
            <a:extLst>
              <a:ext uri="{FF2B5EF4-FFF2-40B4-BE49-F238E27FC236}">
                <a16:creationId xmlns:a16="http://schemas.microsoft.com/office/drawing/2014/main" id="{7C5D2A44-1595-42C7-B18E-E189ACC38ED5}"/>
              </a:ext>
            </a:extLst>
          </p:cNvPr>
          <p:cNvSpPr txBox="1">
            <a:spLocks/>
          </p:cNvSpPr>
          <p:nvPr/>
        </p:nvSpPr>
        <p:spPr bwMode="auto">
          <a:xfrm>
            <a:off x="3117004" y="6056832"/>
            <a:ext cx="1078981" cy="41446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>
              <a:defRPr/>
            </a:pPr>
            <a:r>
              <a:rPr lang="en-US" altLang="zh-TW" sz="1800" b="1" dirty="0">
                <a:solidFill>
                  <a:srgbClr val="FF0000"/>
                </a:solidFill>
              </a:rPr>
              <a:t>0x3D ??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4841-10D9-4EB5-8718-B8CB4DA2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24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+mj-ea"/>
              </a:rPr>
              <a:t>4</a:t>
            </a:r>
            <a:r>
              <a:rPr lang="zh-TW" altLang="en-US" dirty="0">
                <a:latin typeface="+mj-ea"/>
              </a:rPr>
              <a:t>、改善方法</a:t>
            </a:r>
            <a:endParaRPr lang="en-US" altLang="zh-TW" dirty="0"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A23F5E-3A88-49E1-B799-06419894867B}"/>
              </a:ext>
            </a:extLst>
          </p:cNvPr>
          <p:cNvSpPr/>
          <p:nvPr/>
        </p:nvSpPr>
        <p:spPr>
          <a:xfrm>
            <a:off x="1858165" y="229335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rgbClr val="FF0000"/>
                </a:solidFill>
                <a:latin typeface="+mj-ea"/>
              </a:rPr>
              <a:t>狀況一、資料截斷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6A5091-DC11-48EC-B035-310206A9D421}"/>
              </a:ext>
            </a:extLst>
          </p:cNvPr>
          <p:cNvSpPr/>
          <p:nvPr/>
        </p:nvSpPr>
        <p:spPr>
          <a:xfrm>
            <a:off x="1858165" y="3991529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rgbClr val="FF0000"/>
                </a:solidFill>
                <a:latin typeface="+mj-ea"/>
              </a:rPr>
              <a:t>狀況二、資料</a:t>
            </a:r>
            <a:r>
              <a:rPr lang="en-US" altLang="zh-TW" sz="2800" dirty="0">
                <a:solidFill>
                  <a:srgbClr val="FF0000"/>
                </a:solidFill>
                <a:latin typeface="+mj-ea"/>
              </a:rPr>
              <a:t>loss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A7FCBF-9694-46D8-9612-A00EE87E9827}"/>
              </a:ext>
            </a:extLst>
          </p:cNvPr>
          <p:cNvSpPr txBox="1"/>
          <p:nvPr/>
        </p:nvSpPr>
        <p:spPr>
          <a:xfrm>
            <a:off x="3798680" y="4603351"/>
            <a:ext cx="342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包率</a:t>
            </a:r>
            <a:r>
              <a:rPr lang="en-US" altLang="zh-TW" sz="2400" dirty="0"/>
              <a:t>:115200</a:t>
            </a:r>
            <a:r>
              <a:rPr lang="zh-TW" altLang="en-US" sz="2400" dirty="0"/>
              <a:t>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9600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3254B6-2819-49BC-BE56-AAFF7F234098}"/>
              </a:ext>
            </a:extLst>
          </p:cNvPr>
          <p:cNvSpPr txBox="1"/>
          <p:nvPr/>
        </p:nvSpPr>
        <p:spPr>
          <a:xfrm>
            <a:off x="3798679" y="2866471"/>
            <a:ext cx="405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最後三碼到達</a:t>
            </a:r>
            <a:r>
              <a:rPr lang="en-US" altLang="zh-TW" sz="2400" dirty="0"/>
              <a:t>0xFF </a:t>
            </a:r>
            <a:r>
              <a:rPr lang="en-US" altLang="zh-TW" sz="2400" dirty="0" err="1"/>
              <a:t>0xFF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0xFF</a:t>
            </a:r>
            <a:r>
              <a:rPr lang="en-US" altLang="zh-TW" sz="2400" dirty="0"/>
              <a:t> </a:t>
            </a:r>
            <a:r>
              <a:rPr lang="zh-TW" altLang="en-US" sz="2400" dirty="0"/>
              <a:t>才跳出抓取判斷式</a:t>
            </a:r>
          </a:p>
        </p:txBody>
      </p:sp>
    </p:spTree>
    <p:extLst>
      <p:ext uri="{BB962C8B-B14F-4D97-AF65-F5344CB8AC3E}">
        <p14:creationId xmlns:p14="http://schemas.microsoft.com/office/powerpoint/2010/main" val="31841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354</Words>
  <Application>Microsoft Office PowerPoint</Application>
  <PresentationFormat>如螢幕大小 (4:3)</PresentationFormat>
  <Paragraphs>87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Office 佈景主題</vt:lpstr>
      <vt:lpstr>點陣圖影像</vt:lpstr>
      <vt:lpstr>調色盤圖片</vt:lpstr>
      <vt:lpstr>LCW UART異常 檢討報告</vt:lpstr>
      <vt:lpstr>PowerPoint 簡報</vt:lpstr>
      <vt:lpstr>1、源起:客戶通報 </vt:lpstr>
      <vt:lpstr>                  2、異常可能狀況 </vt:lpstr>
      <vt:lpstr>                  2、異常可能狀況 </vt:lpstr>
      <vt:lpstr>PowerPoint 簡報</vt:lpstr>
      <vt:lpstr>                  3、putty軟體檢測 </vt:lpstr>
      <vt:lpstr>                  3、putty軟體檢測 </vt:lpstr>
      <vt:lpstr>4、改善方法</vt:lpstr>
      <vt:lpstr>5、改進後成果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20.8" 3MP Mono LED</dc:title>
  <dc:creator>Weng James</dc:creator>
  <cp:lastModifiedBy>Rafael Wu</cp:lastModifiedBy>
  <cp:revision>224</cp:revision>
  <dcterms:created xsi:type="dcterms:W3CDTF">2012-11-29T10:46:06Z</dcterms:created>
  <dcterms:modified xsi:type="dcterms:W3CDTF">2022-04-23T16:38:56Z</dcterms:modified>
</cp:coreProperties>
</file>