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39"/>
  </p:notesMasterIdLst>
  <p:sldIdLst>
    <p:sldId id="301" r:id="rId6"/>
    <p:sldId id="283" r:id="rId7"/>
    <p:sldId id="288" r:id="rId8"/>
    <p:sldId id="260" r:id="rId9"/>
    <p:sldId id="309" r:id="rId10"/>
    <p:sldId id="292" r:id="rId11"/>
    <p:sldId id="310" r:id="rId12"/>
    <p:sldId id="263" r:id="rId13"/>
    <p:sldId id="264" r:id="rId14"/>
    <p:sldId id="278" r:id="rId15"/>
    <p:sldId id="316" r:id="rId16"/>
    <p:sldId id="317" r:id="rId17"/>
    <p:sldId id="314" r:id="rId18"/>
    <p:sldId id="318" r:id="rId19"/>
    <p:sldId id="293" r:id="rId20"/>
    <p:sldId id="315" r:id="rId21"/>
    <p:sldId id="311" r:id="rId22"/>
    <p:sldId id="290" r:id="rId23"/>
    <p:sldId id="267" r:id="rId24"/>
    <p:sldId id="306" r:id="rId25"/>
    <p:sldId id="312" r:id="rId26"/>
    <p:sldId id="313" r:id="rId27"/>
    <p:sldId id="297" r:id="rId28"/>
    <p:sldId id="298" r:id="rId29"/>
    <p:sldId id="273" r:id="rId30"/>
    <p:sldId id="271" r:id="rId31"/>
    <p:sldId id="303" r:id="rId32"/>
    <p:sldId id="307" r:id="rId33"/>
    <p:sldId id="308" r:id="rId34"/>
    <p:sldId id="276" r:id="rId35"/>
    <p:sldId id="268" r:id="rId36"/>
    <p:sldId id="304" r:id="rId37"/>
    <p:sldId id="30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p:scale>
          <a:sx n="100" d="100"/>
          <a:sy n="100" d="100"/>
        </p:scale>
        <p:origin x="798" y="-132"/>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2687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分级信息散落整个审核链路</a:t>
            </a:r>
            <a:endParaRPr lang="en-US" altLang="zh-CN" dirty="0" smtClean="0"/>
          </a:p>
          <a:p>
            <a:r>
              <a:rPr lang="en-US" altLang="zh-CN" dirty="0" smtClean="0"/>
              <a:t>2. </a:t>
            </a:r>
            <a:r>
              <a:rPr lang="zh-CN" altLang="en-US" dirty="0" smtClean="0"/>
              <a:t>分级打标则在生成人审工单</a:t>
            </a:r>
            <a:endParaRPr lang="en-US" altLang="zh-CN" dirty="0" smtClean="0"/>
          </a:p>
          <a:p>
            <a:r>
              <a:rPr lang="en-US" altLang="zh-CN" dirty="0" smtClean="0"/>
              <a:t>3. </a:t>
            </a:r>
            <a:r>
              <a:rPr lang="zh-CN" altLang="en-US" dirty="0" smtClean="0"/>
              <a:t>需要聚集分级信息也就是分级信息上下文</a:t>
            </a:r>
            <a:endParaRPr lang="en-US" altLang="zh-CN" dirty="0" smtClean="0"/>
          </a:p>
          <a:p>
            <a:endParaRPr lang="en-US" altLang="zh-CN" dirty="0" smtClean="0"/>
          </a:p>
          <a:p>
            <a:r>
              <a:rPr lang="zh-CN" altLang="en-US" dirty="0" smtClean="0"/>
              <a:t>同一条链路的话，直接使用鹰眼的用户自定义数据，就可以通过中间件整合的能力，将上游信息传递到下游</a:t>
            </a:r>
            <a:endParaRPr lang="en-US" altLang="zh-CN" dirty="0" smtClean="0"/>
          </a:p>
          <a:p>
            <a:r>
              <a:rPr lang="zh-CN" altLang="en-US" dirty="0" smtClean="0"/>
              <a:t>但是，同步链路到广告</a:t>
            </a:r>
            <a:r>
              <a:rPr lang="en-US" altLang="zh-CN" dirty="0" err="1" smtClean="0"/>
              <a:t>db</a:t>
            </a:r>
            <a:r>
              <a:rPr lang="zh-CN" altLang="en-US" dirty="0" smtClean="0"/>
              <a:t>，然后到审核链路，链路断掉了</a:t>
            </a:r>
            <a:endParaRPr lang="en-US" altLang="zh-CN" dirty="0" smtClean="0"/>
          </a:p>
          <a:p>
            <a:r>
              <a:rPr lang="zh-CN" altLang="en-US" dirty="0" smtClean="0"/>
              <a:t>最直接的想法是，能够记录下同步的链路</a:t>
            </a:r>
            <a:endParaRPr lang="en-US" altLang="zh-CN" dirty="0" smtClean="0"/>
          </a:p>
          <a:p>
            <a:endParaRPr lang="en-US" altLang="zh-CN" dirty="0" smtClean="0"/>
          </a:p>
          <a:p>
            <a:r>
              <a:rPr lang="zh-CN" altLang="en-US" dirty="0" smtClean="0"/>
              <a:t>而业务平台，之前做的日志中心，已经将鹰眼的</a:t>
            </a:r>
            <a:r>
              <a:rPr lang="en-US" altLang="zh-CN" dirty="0" err="1" smtClean="0"/>
              <a:t>traceId</a:t>
            </a:r>
            <a:r>
              <a:rPr lang="zh-CN" altLang="en-US" dirty="0" smtClean="0"/>
              <a:t>，留存到了数据库中，所以，整个链路其实已经通了，那实施方案如图</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11</a:t>
            </a:fld>
            <a:endParaRPr lang="zh-CN" altLang="en-US"/>
          </a:p>
        </p:txBody>
      </p:sp>
    </p:spTree>
    <p:extLst>
      <p:ext uri="{BB962C8B-B14F-4D97-AF65-F5344CB8AC3E}">
        <p14:creationId xmlns:p14="http://schemas.microsoft.com/office/powerpoint/2010/main" val="220703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分级信息散落整个审核链路</a:t>
            </a:r>
            <a:endParaRPr lang="en-US" altLang="zh-CN" dirty="0" smtClean="0"/>
          </a:p>
          <a:p>
            <a:r>
              <a:rPr lang="en-US" altLang="zh-CN" dirty="0" smtClean="0"/>
              <a:t>2. </a:t>
            </a:r>
            <a:r>
              <a:rPr lang="zh-CN" altLang="en-US" dirty="0" smtClean="0"/>
              <a:t>分级打标则在生成人审工单</a:t>
            </a:r>
            <a:endParaRPr lang="en-US" altLang="zh-CN" dirty="0" smtClean="0"/>
          </a:p>
          <a:p>
            <a:r>
              <a:rPr lang="en-US" altLang="zh-CN" dirty="0" smtClean="0"/>
              <a:t>3. </a:t>
            </a:r>
            <a:r>
              <a:rPr lang="zh-CN" altLang="en-US" dirty="0" smtClean="0"/>
              <a:t>需要聚集分级信息也就是分级信息上下文</a:t>
            </a:r>
            <a:endParaRPr lang="en-US" altLang="zh-CN" dirty="0" smtClean="0"/>
          </a:p>
          <a:p>
            <a:endParaRPr lang="en-US" altLang="zh-CN" dirty="0" smtClean="0"/>
          </a:p>
          <a:p>
            <a:r>
              <a:rPr lang="zh-CN" altLang="en-US" dirty="0" smtClean="0"/>
              <a:t>同一条链路的话，直接使用鹰眼的用户自定义数据，就可以通过中间件整合的能力，将上游信息传递到下游</a:t>
            </a:r>
            <a:endParaRPr lang="en-US" altLang="zh-CN" dirty="0" smtClean="0"/>
          </a:p>
          <a:p>
            <a:r>
              <a:rPr lang="zh-CN" altLang="en-US" dirty="0" smtClean="0"/>
              <a:t>但是，同步链路到广告</a:t>
            </a:r>
            <a:r>
              <a:rPr lang="en-US" altLang="zh-CN" dirty="0" err="1" smtClean="0"/>
              <a:t>db</a:t>
            </a:r>
            <a:r>
              <a:rPr lang="zh-CN" altLang="en-US" dirty="0" smtClean="0"/>
              <a:t>，然后到审核链路，链路断掉了</a:t>
            </a:r>
            <a:endParaRPr lang="en-US" altLang="zh-CN" dirty="0" smtClean="0"/>
          </a:p>
          <a:p>
            <a:r>
              <a:rPr lang="zh-CN" altLang="en-US" dirty="0" smtClean="0"/>
              <a:t>最直接的想法是，能够记录下同步的链路</a:t>
            </a:r>
            <a:endParaRPr lang="en-US" altLang="zh-CN" dirty="0" smtClean="0"/>
          </a:p>
          <a:p>
            <a:endParaRPr lang="en-US" altLang="zh-CN" dirty="0" smtClean="0"/>
          </a:p>
          <a:p>
            <a:r>
              <a:rPr lang="zh-CN" altLang="en-US" dirty="0" smtClean="0"/>
              <a:t>而业务平台，之前做的日志中心，已经将鹰眼的</a:t>
            </a:r>
            <a:r>
              <a:rPr lang="en-US" altLang="zh-CN" dirty="0" err="1" smtClean="0"/>
              <a:t>traceId</a:t>
            </a:r>
            <a:r>
              <a:rPr lang="zh-CN" altLang="en-US" dirty="0" smtClean="0"/>
              <a:t>，留存到了数据库中，所以，整个链路其实已经通了，那实施方案如图</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106160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76207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dirty="0"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50856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dirty="0"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06204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73274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18</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19</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356878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21</a:t>
            </a:fld>
            <a:endParaRPr lang="zh-CN" altLang="en-US"/>
          </a:p>
        </p:txBody>
      </p:sp>
    </p:spTree>
    <p:extLst>
      <p:ext uri="{BB962C8B-B14F-4D97-AF65-F5344CB8AC3E}">
        <p14:creationId xmlns:p14="http://schemas.microsoft.com/office/powerpoint/2010/main" val="912699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22</a:t>
            </a:fld>
            <a:endParaRPr lang="zh-CN" altLang="en-US"/>
          </a:p>
        </p:txBody>
      </p:sp>
    </p:spTree>
    <p:extLst>
      <p:ext uri="{BB962C8B-B14F-4D97-AF65-F5344CB8AC3E}">
        <p14:creationId xmlns:p14="http://schemas.microsoft.com/office/powerpoint/2010/main" val="4005692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23</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24</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25</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集团内的</a:t>
            </a:r>
            <a:r>
              <a:rPr lang="en-US" altLang="zh-CN" dirty="0" err="1" smtClean="0"/>
              <a:t>hsf</a:t>
            </a:r>
            <a:r>
              <a:rPr lang="zh-CN" altLang="en-US" dirty="0" smtClean="0"/>
              <a:t>服务都有</a:t>
            </a:r>
            <a:r>
              <a:rPr lang="en-US" altLang="zh-CN" dirty="0" err="1" smtClean="0"/>
              <a:t>qps</a:t>
            </a:r>
            <a:r>
              <a:rPr lang="en-US" altLang="zh-CN" dirty="0" smtClean="0"/>
              <a:t>/</a:t>
            </a:r>
            <a:r>
              <a:rPr lang="en-US" altLang="zh-CN" dirty="0" err="1" smtClean="0"/>
              <a:t>rt</a:t>
            </a:r>
            <a:r>
              <a:rPr lang="zh-CN" altLang="en-US" dirty="0" smtClean="0"/>
              <a:t>的统计结果，这里采用</a:t>
            </a:r>
            <a:r>
              <a:rPr lang="en-US" altLang="zh-CN" dirty="0" err="1" smtClean="0"/>
              <a:t>kmonitor</a:t>
            </a:r>
            <a:r>
              <a:rPr lang="zh-CN" altLang="en-US" dirty="0" smtClean="0"/>
              <a:t>的主要原因是，有些代码在概念上具有重要的意义，但是并没有落地到日志，或者落地到日志，但是统计麻烦，这时候就可以从代码层面</a:t>
            </a:r>
            <a:endParaRPr lang="en-US" altLang="zh-CN" dirty="0" smtClean="0"/>
          </a:p>
          <a:p>
            <a:r>
              <a:rPr lang="zh-CN" altLang="en-US" dirty="0" smtClean="0"/>
              <a:t>对指标进行监控</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26</a:t>
            </a:fld>
            <a:endParaRPr lang="zh-CN" altLang="en-US"/>
          </a:p>
        </p:txBody>
      </p:sp>
    </p:spTree>
    <p:extLst>
      <p:ext uri="{BB962C8B-B14F-4D97-AF65-F5344CB8AC3E}">
        <p14:creationId xmlns:p14="http://schemas.microsoft.com/office/powerpoint/2010/main" val="942369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773890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14602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30</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Tlog</a:t>
            </a:r>
            <a:r>
              <a:rPr lang="zh-CN" altLang="en-US" dirty="0" smtClean="0"/>
              <a:t>方案需要定义自定义的日志结构，配置采集点，日志解析规则，数据持久化的方式，然后你还需要到</a:t>
            </a:r>
            <a:r>
              <a:rPr lang="en-US" altLang="zh-CN" dirty="0" err="1" smtClean="0"/>
              <a:t>odps</a:t>
            </a:r>
            <a:r>
              <a:rPr lang="zh-CN" altLang="en-US" dirty="0" smtClean="0"/>
              <a:t>上写</a:t>
            </a:r>
            <a:r>
              <a:rPr lang="en-US" altLang="zh-CN" dirty="0" err="1" smtClean="0"/>
              <a:t>sql</a:t>
            </a:r>
            <a:r>
              <a:rPr lang="zh-CN" altLang="en-US" dirty="0" smtClean="0"/>
              <a:t>对数据进行汇聚</a:t>
            </a:r>
            <a:endParaRPr lang="en-US" altLang="zh-CN" dirty="0" smtClean="0"/>
          </a:p>
          <a:p>
            <a:r>
              <a:rPr lang="en-US" altLang="zh-CN" dirty="0" err="1" smtClean="0"/>
              <a:t>Powerlog</a:t>
            </a:r>
            <a:r>
              <a:rPr lang="zh-CN" altLang="en-US" dirty="0" smtClean="0"/>
              <a:t>方案则是你只需要定义结构化的日志，其他的</a:t>
            </a:r>
            <a:r>
              <a:rPr lang="en-US" altLang="zh-CN" dirty="0" err="1" smtClean="0"/>
              <a:t>tlog</a:t>
            </a:r>
            <a:r>
              <a:rPr lang="en-US" altLang="zh-CN" dirty="0" smtClean="0"/>
              <a:t>/</a:t>
            </a:r>
            <a:r>
              <a:rPr lang="en-US" altLang="zh-CN" dirty="0" err="1" smtClean="0"/>
              <a:t>sls</a:t>
            </a:r>
            <a:r>
              <a:rPr lang="zh-CN" altLang="en-US" dirty="0" smtClean="0"/>
              <a:t>都是它帮你做了，这包括一系列的配置和存储方案的选型，最终你只需要根据业务主键或者</a:t>
            </a:r>
            <a:r>
              <a:rPr lang="en-US" altLang="zh-CN" dirty="0" err="1" smtClean="0"/>
              <a:t>traceId</a:t>
            </a:r>
            <a:r>
              <a:rPr lang="zh-CN" altLang="en-US" dirty="0" smtClean="0"/>
              <a:t>进行查询就好了</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31</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1454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42327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2018/8/1</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2018/8/1</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8.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9.jp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0.jp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产品分级定义</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41632" y="930555"/>
            <a:ext cx="8715795"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分级消息</a:t>
            </a:r>
            <a:endParaRPr lang="zh-CN" altLang="en-US" dirty="0"/>
          </a:p>
        </p:txBody>
      </p:sp>
      <p:sp>
        <p:nvSpPr>
          <p:cNvPr id="6" name="文本框 5"/>
          <p:cNvSpPr txBox="1"/>
          <p:nvPr/>
        </p:nvSpPr>
        <p:spPr>
          <a:xfrm>
            <a:off x="9640711" y="1208764"/>
            <a:ext cx="154657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鹰眼</a:t>
            </a:r>
            <a:r>
              <a:rPr lang="en-US" altLang="zh-CN" sz="1400" dirty="0" err="1" smtClean="0">
                <a:latin typeface="Arial" panose="020B0604020202020204" pitchFamily="34" charset="0"/>
                <a:ea typeface="微软雅黑" panose="020B0503020204020204" pitchFamily="34" charset="-122"/>
              </a:rPr>
              <a:t>traceID</a:t>
            </a:r>
            <a:r>
              <a:rPr lang="en-US" altLang="zh-CN" sz="1400" dirty="0" smtClean="0">
                <a:latin typeface="Arial" panose="020B0604020202020204" pitchFamily="34" charset="0"/>
                <a:ea typeface="微软雅黑" panose="020B0503020204020204" pitchFamily="34" charset="-122"/>
              </a:rPr>
              <a:t> ?</a:t>
            </a:r>
            <a:endParaRPr lang="zh-CN" altLang="en-US" sz="1400" dirty="0" smtClean="0">
              <a:latin typeface="Arial" panose="020B0604020202020204" pitchFamily="34" charset="0"/>
              <a:ea typeface="微软雅黑" panose="020B0503020204020204" pitchFamily="34" charset="-122"/>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872" y="821531"/>
            <a:ext cx="10655212" cy="5214938"/>
          </a:xfrm>
        </p:spPr>
      </p:pic>
    </p:spTree>
    <p:extLst>
      <p:ext uri="{BB962C8B-B14F-4D97-AF65-F5344CB8AC3E}">
        <p14:creationId xmlns:p14="http://schemas.microsoft.com/office/powerpoint/2010/main" val="4024137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分级消息</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3674" y="930555"/>
            <a:ext cx="5125856" cy="5348183"/>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933" y="1521756"/>
            <a:ext cx="6197601" cy="3370207"/>
          </a:xfrm>
          <a:prstGeom prst="rect">
            <a:avLst/>
          </a:prstGeom>
        </p:spPr>
      </p:pic>
    </p:spTree>
    <p:extLst>
      <p:ext uri="{BB962C8B-B14F-4D97-AF65-F5344CB8AC3E}">
        <p14:creationId xmlns:p14="http://schemas.microsoft.com/office/powerpoint/2010/main" val="3902676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分级策略</a:t>
            </a:r>
            <a:endParaRPr lang="zh-CN" altLang="en-US" dirty="0"/>
          </a:p>
        </p:txBody>
      </p:sp>
      <p:sp>
        <p:nvSpPr>
          <p:cNvPr id="4" name="文本框 3"/>
          <p:cNvSpPr txBox="1"/>
          <p:nvPr/>
        </p:nvSpPr>
        <p:spPr>
          <a:xfrm>
            <a:off x="880533" y="1095022"/>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如何根据分级上下文信息计算审核的优先级？</a:t>
            </a:r>
          </a:p>
        </p:txBody>
      </p:sp>
      <p:sp>
        <p:nvSpPr>
          <p:cNvPr id="5" name="文本框 4"/>
          <p:cNvSpPr txBox="1"/>
          <p:nvPr/>
        </p:nvSpPr>
        <p:spPr>
          <a:xfrm>
            <a:off x="1247422" y="1431844"/>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基于权重分配的分级策略</a:t>
            </a:r>
          </a:p>
        </p:txBody>
      </p:sp>
      <p:sp>
        <p:nvSpPr>
          <p:cNvPr id="8" name="文本框 7"/>
          <p:cNvSpPr txBox="1"/>
          <p:nvPr/>
        </p:nvSpPr>
        <p:spPr>
          <a:xfrm>
            <a:off x="1343377" y="5781263"/>
            <a:ext cx="8511822" cy="344710"/>
          </a:xfrm>
          <a:prstGeom prst="rect">
            <a:avLst/>
          </a:prstGeom>
          <a:noFill/>
        </p:spPr>
        <p:txBody>
          <a:bodyPr wrap="square" rtlCol="0">
            <a:spAutoFit/>
          </a:bodyPr>
          <a:lstStyle/>
          <a:p>
            <a:pPr>
              <a:lnSpc>
                <a:spcPct val="130000"/>
              </a:lnSpc>
            </a:pPr>
            <a:r>
              <a:rPr lang="zh-CN" altLang="en-US" sz="1400" smtClean="0">
                <a:latin typeface="Arial" panose="020B0604020202020204" pitchFamily="34" charset="0"/>
                <a:ea typeface="微软雅黑" panose="020B0503020204020204" pitchFamily="34" charset="-122"/>
              </a:rPr>
              <a:t>改进方式：使用算法动态计算权重</a:t>
            </a:r>
            <a:endParaRPr lang="zh-CN" altLang="en-US" sz="1400" dirty="0" smtClean="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33" y="1095022"/>
            <a:ext cx="10058400" cy="4660990"/>
          </a:xfrm>
          <a:prstGeom prst="rect">
            <a:avLst/>
          </a:prstGeom>
        </p:spPr>
      </p:pic>
    </p:spTree>
    <p:extLst>
      <p:ext uri="{BB962C8B-B14F-4D97-AF65-F5344CB8AC3E}">
        <p14:creationId xmlns:p14="http://schemas.microsoft.com/office/powerpoint/2010/main" val="175998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分级策略</a:t>
            </a:r>
            <a:endParaRPr lang="zh-CN" altLang="en-US" dirty="0"/>
          </a:p>
        </p:txBody>
      </p:sp>
      <p:sp>
        <p:nvSpPr>
          <p:cNvPr id="4" name="文本框 3"/>
          <p:cNvSpPr txBox="1"/>
          <p:nvPr/>
        </p:nvSpPr>
        <p:spPr>
          <a:xfrm>
            <a:off x="880533" y="1095022"/>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分级权重配置与权重计算分开</a:t>
            </a:r>
            <a:endParaRPr lang="zh-CN" altLang="en-US" sz="1400" dirty="0" smtClean="0">
              <a:latin typeface="Arial" panose="020B0604020202020204" pitchFamily="34" charset="0"/>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37" y="1604199"/>
            <a:ext cx="6200775" cy="4238625"/>
          </a:xfrm>
          <a:prstGeom prst="rect">
            <a:avLst/>
          </a:prstGeom>
        </p:spPr>
      </p:pic>
    </p:spTree>
    <p:extLst>
      <p:ext uri="{BB962C8B-B14F-4D97-AF65-F5344CB8AC3E}">
        <p14:creationId xmlns:p14="http://schemas.microsoft.com/office/powerpoint/2010/main" val="2246027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结构设计</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22" y="1320475"/>
            <a:ext cx="10058400" cy="4217050"/>
          </a:xfrm>
          <a:prstGeom prst="rect">
            <a:avLst/>
          </a:prstGeo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分级策略</a:t>
            </a:r>
            <a:endParaRPr lang="zh-CN" altLang="en-US" dirty="0"/>
          </a:p>
        </p:txBody>
      </p:sp>
      <p:sp>
        <p:nvSpPr>
          <p:cNvPr id="4" name="文本框 3"/>
          <p:cNvSpPr txBox="1"/>
          <p:nvPr/>
        </p:nvSpPr>
        <p:spPr>
          <a:xfrm>
            <a:off x="880533" y="1095022"/>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如何根据分级上下文信息计算审核的优先级？</a:t>
            </a:r>
          </a:p>
        </p:txBody>
      </p:sp>
      <p:sp>
        <p:nvSpPr>
          <p:cNvPr id="5" name="文本框 4"/>
          <p:cNvSpPr txBox="1"/>
          <p:nvPr/>
        </p:nvSpPr>
        <p:spPr>
          <a:xfrm>
            <a:off x="1247422" y="1431844"/>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基于权重分配的分级策略</a:t>
            </a:r>
          </a:p>
        </p:txBody>
      </p:sp>
    </p:spTree>
    <p:extLst>
      <p:ext uri="{BB962C8B-B14F-4D97-AF65-F5344CB8AC3E}">
        <p14:creationId xmlns:p14="http://schemas.microsoft.com/office/powerpoint/2010/main" val="1222143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文本框 2"/>
          <p:cNvSpPr txBox="1"/>
          <p:nvPr/>
        </p:nvSpPr>
        <p:spPr>
          <a:xfrm>
            <a:off x="1332089" y="1478844"/>
            <a:ext cx="8523111" cy="1212640"/>
          </a:xfrm>
          <a:prstGeom prst="rect">
            <a:avLst/>
          </a:prstGeom>
          <a:noFill/>
        </p:spPr>
        <p:txBody>
          <a:bodyPr wrap="square" rtlCol="0">
            <a:spAutoFit/>
          </a:bodyPr>
          <a:lstStyle/>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分级数据采集</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上下游链路链接</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分级策略的拓展性</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基于权重、基于算法模型</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分级处理器的设计（责任链模式）</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解决方案的步骤</a:t>
            </a:r>
            <a:endParaRPr lang="en-US" altLang="zh-CN"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42071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175023"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966573"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402890"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82987"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611567"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957816"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612520"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958373"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952159" y="1309302"/>
            <a:ext cx="1723549" cy="400110"/>
          </a:xfrm>
          <a:prstGeom prst="rect">
            <a:avLst/>
          </a:prstGeom>
        </p:spPr>
        <p:txBody>
          <a:bodyPr wrap="none">
            <a:spAutoFit/>
          </a:bodyPr>
          <a:lstStyle/>
          <a:p>
            <a:r>
              <a:rPr lang="zh-CN" altLang="en-US" sz="2000" b="1" dirty="0" smtClean="0">
                <a:solidFill>
                  <a:schemeClr val="accent1"/>
                </a:solidFill>
                <a:latin typeface="+mj-ea"/>
                <a:ea typeface="+mj-ea"/>
              </a:rPr>
              <a:t>分级模型处理</a:t>
            </a:r>
            <a:endParaRPr lang="zh-CN" altLang="en-US" sz="2000" b="1" dirty="0">
              <a:solidFill>
                <a:schemeClr val="accent1"/>
              </a:solidFill>
              <a:latin typeface="+mj-ea"/>
              <a:ea typeface="+mj-ea"/>
            </a:endParaRPr>
          </a:p>
        </p:txBody>
      </p:sp>
      <p:sp>
        <p:nvSpPr>
          <p:cNvPr id="327" name="矩形 326"/>
          <p:cNvSpPr/>
          <p:nvPr/>
        </p:nvSpPr>
        <p:spPr>
          <a:xfrm>
            <a:off x="3265741"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602228"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843631"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94913"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936694"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237663"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93855"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89090"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413824" y="4702764"/>
            <a:ext cx="3416320" cy="369332"/>
          </a:xfrm>
          <a:prstGeom prst="rect">
            <a:avLst/>
          </a:prstGeom>
        </p:spPr>
        <p:txBody>
          <a:bodyPr wrap="none">
            <a:spAutoFit/>
          </a:bodyPr>
          <a:lstStyle/>
          <a:p>
            <a:r>
              <a:rPr lang="zh-CN" altLang="en-US" dirty="0"/>
              <a:t>转储表“缓冲”，处理手段多样</a:t>
            </a:r>
          </a:p>
        </p:txBody>
      </p:sp>
      <p:sp>
        <p:nvSpPr>
          <p:cNvPr id="341" name="矩形 340"/>
          <p:cNvSpPr/>
          <p:nvPr/>
        </p:nvSpPr>
        <p:spPr>
          <a:xfrm>
            <a:off x="7886051" y="5463461"/>
            <a:ext cx="415498" cy="369332"/>
          </a:xfrm>
          <a:prstGeom prst="rect">
            <a:avLst/>
          </a:prstGeom>
        </p:spPr>
        <p:txBody>
          <a:bodyPr wrap="none">
            <a:spAutoFit/>
          </a:bodyPr>
          <a:lstStyle/>
          <a:p>
            <a:r>
              <a:rPr lang="zh-CN" altLang="en-US" dirty="0"/>
              <a:t>低</a:t>
            </a:r>
          </a:p>
        </p:txBody>
      </p:sp>
      <p:sp>
        <p:nvSpPr>
          <p:cNvPr id="342" name="矩形 341"/>
          <p:cNvSpPr/>
          <p:nvPr/>
        </p:nvSpPr>
        <p:spPr>
          <a:xfrm>
            <a:off x="5839231"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zh-CN" altLang="en-US" dirty="0"/>
              <a:t>迁移过程，饥饿问题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a:t>
            </a:r>
            <a:r>
              <a:rPr lang="zh-CN" altLang="en-US" dirty="0" smtClean="0"/>
              <a:t>配置</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效果展示</a:t>
            </a:r>
            <a:endParaRPr lang="zh-CN" altLang="en-US" dirty="0"/>
          </a:p>
        </p:txBody>
      </p:sp>
      <p:sp>
        <p:nvSpPr>
          <p:cNvPr id="3" name="内容占位符 2"/>
          <p:cNvSpPr>
            <a:spLocks noGrp="1"/>
          </p:cNvSpPr>
          <p:nvPr>
            <p:ph idx="1"/>
          </p:nvPr>
        </p:nvSpPr>
        <p:spPr/>
        <p:txBody>
          <a:bodyPr/>
          <a:lstStyle/>
          <a:p>
            <a:r>
              <a:rPr lang="zh-CN" altLang="en-US" dirty="0" smtClean="0"/>
              <a:t>暂时没有实际数据</a:t>
            </a:r>
            <a:endParaRPr lang="en-US" altLang="zh-CN" dirty="0"/>
          </a:p>
        </p:txBody>
      </p:sp>
    </p:spTree>
    <p:extLst>
      <p:ext uri="{BB962C8B-B14F-4D97-AF65-F5344CB8AC3E}">
        <p14:creationId xmlns:p14="http://schemas.microsoft.com/office/powerpoint/2010/main" val="748604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a:t>
            </a:r>
            <a:endParaRPr lang="zh-CN" altLang="en-US" dirty="0"/>
          </a:p>
        </p:txBody>
      </p:sp>
      <p:sp>
        <p:nvSpPr>
          <p:cNvPr id="3" name="内容占位符 2"/>
          <p:cNvSpPr>
            <a:spLocks noGrp="1"/>
          </p:cNvSpPr>
          <p:nvPr>
            <p:ph idx="1"/>
          </p:nvPr>
        </p:nvSpPr>
        <p:spPr/>
        <p:txBody>
          <a:bodyPr/>
          <a:lstStyle/>
          <a:p>
            <a:r>
              <a:rPr lang="zh-CN" altLang="en-US" dirty="0" smtClean="0"/>
              <a:t>妈妈规则更新，对于审核的增量处理链路无感知，需要进行全量的规则更新处理</a:t>
            </a:r>
            <a:endParaRPr lang="en-US" altLang="zh-CN" dirty="0" smtClean="0"/>
          </a:p>
          <a:p>
            <a:r>
              <a:rPr lang="zh-CN" altLang="en-US" dirty="0" smtClean="0"/>
              <a:t>妈妈规则中心数据对比，给出潜在需要处理的工单，交给运营人员进行人工排查</a:t>
            </a:r>
            <a:endParaRPr lang="en-US" altLang="zh-CN" dirty="0" smtClean="0"/>
          </a:p>
          <a:p>
            <a:r>
              <a:rPr lang="zh-CN" altLang="en-US" dirty="0"/>
              <a:t>全</a:t>
            </a:r>
            <a:r>
              <a:rPr lang="zh-CN" altLang="en-US" dirty="0" smtClean="0"/>
              <a:t>量清理的拓展</a:t>
            </a:r>
            <a:r>
              <a:rPr lang="en-US" altLang="zh-CN" dirty="0" smtClean="0"/>
              <a:t>---</a:t>
            </a:r>
            <a:r>
              <a:rPr lang="zh-CN" altLang="en-US" dirty="0" smtClean="0"/>
              <a:t>类目变更的行为、标准属性批量订正</a:t>
            </a:r>
            <a:endParaRPr lang="en-US" altLang="zh-CN" dirty="0"/>
          </a:p>
        </p:txBody>
      </p:sp>
    </p:spTree>
    <p:extLst>
      <p:ext uri="{BB962C8B-B14F-4D97-AF65-F5344CB8AC3E}">
        <p14:creationId xmlns:p14="http://schemas.microsoft.com/office/powerpoint/2010/main" val="2639095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a:t>
            </a:r>
            <a:endParaRPr lang="zh-CN" altLang="en-US" dirty="0"/>
          </a:p>
        </p:txBody>
      </p:sp>
      <p:sp>
        <p:nvSpPr>
          <p:cNvPr id="3" name="内容占位符 2"/>
          <p:cNvSpPr>
            <a:spLocks noGrp="1"/>
          </p:cNvSpPr>
          <p:nvPr>
            <p:ph idx="1"/>
          </p:nvPr>
        </p:nvSpPr>
        <p:spPr/>
        <p:txBody>
          <a:bodyPr/>
          <a:lstStyle/>
          <a:p>
            <a:r>
              <a:rPr lang="zh-CN" altLang="en-US" dirty="0" smtClean="0"/>
              <a:t>结构图</a:t>
            </a:r>
            <a:endParaRPr lang="en-US" altLang="zh-CN" dirty="0" smtClean="0"/>
          </a:p>
          <a:p>
            <a:r>
              <a:rPr lang="zh-CN" altLang="en-US" dirty="0" smtClean="0"/>
              <a:t>后续的改进方案</a:t>
            </a:r>
            <a:endParaRPr lang="en-US" altLang="zh-CN" dirty="0"/>
          </a:p>
        </p:txBody>
      </p:sp>
    </p:spTree>
    <p:extLst>
      <p:ext uri="{BB962C8B-B14F-4D97-AF65-F5344CB8AC3E}">
        <p14:creationId xmlns:p14="http://schemas.microsoft.com/office/powerpoint/2010/main" val="3511356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单审核能否根据历史审核情况，给出相似审核的提示</a:t>
            </a:r>
            <a:endParaRPr lang="en-US" altLang="zh-CN" dirty="0" smtClean="0"/>
          </a:p>
          <a:p>
            <a:r>
              <a:rPr lang="zh-CN" altLang="en-US" dirty="0" smtClean="0"/>
              <a:t>将审核结果提前，缩短审核整体时长</a:t>
            </a:r>
            <a:endParaRPr lang="en-US" altLang="zh-CN" dirty="0" smtClean="0"/>
          </a:p>
          <a:p>
            <a:r>
              <a:rPr lang="zh-CN" altLang="en-US" dirty="0" smtClean="0"/>
              <a:t>指标监控、链路排查都是平台外的解决方案，还需要整合信息到</a:t>
            </a:r>
            <a:r>
              <a:rPr lang="en-US" altLang="zh-CN" dirty="0" err="1" smtClean="0"/>
              <a:t>bss</a:t>
            </a:r>
            <a:r>
              <a:rPr lang="zh-CN" altLang="en-US" dirty="0" smtClean="0"/>
              <a:t>中或者结合</a:t>
            </a:r>
            <a:r>
              <a:rPr lang="en-US" altLang="zh-CN" dirty="0" err="1" smtClean="0"/>
              <a:t>hoder</a:t>
            </a:r>
            <a:r>
              <a:rPr lang="zh-CN" altLang="en-US" dirty="0" smtClean="0"/>
              <a:t>能力做升级，降低使用的复杂度</a:t>
            </a:r>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pic>
        <p:nvPicPr>
          <p:cNvPr id="4" name="PA-图片 3"/>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PA-文本框 4"/>
          <p:cNvSpPr txBox="1"/>
          <p:nvPr>
            <p:custDataLst>
              <p:tags r:id="rId4"/>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896231" y="1169662"/>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544" y="1512897"/>
            <a:ext cx="7451969" cy="4849356"/>
          </a:xfrm>
          <a:prstGeom prst="rect">
            <a:avLst/>
          </a:prstGeom>
        </p:spPr>
      </p:pic>
    </p:spTree>
    <p:extLst>
      <p:ext uri="{BB962C8B-B14F-4D97-AF65-F5344CB8AC3E}">
        <p14:creationId xmlns:p14="http://schemas.microsoft.com/office/powerpoint/2010/main" val="45821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379" y="1871008"/>
            <a:ext cx="8229600" cy="4114800"/>
          </a:xfrm>
          <a:prstGeom prst="rect">
            <a:avLst/>
          </a:prstGeom>
        </p:spPr>
      </p:pic>
    </p:spTree>
    <p:extLst>
      <p:ext uri="{BB962C8B-B14F-4D97-AF65-F5344CB8AC3E}">
        <p14:creationId xmlns:p14="http://schemas.microsoft.com/office/powerpoint/2010/main" val="3941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39"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smtClean="0">
                <a:solidFill>
                  <a:srgbClr val="DC5C31"/>
                </a:solidFill>
                <a:latin typeface="黑体" panose="02010609060101010101" pitchFamily="49" charset="-122"/>
              </a:rPr>
              <a:t>广告整体业务介绍</a:t>
            </a:r>
            <a:endParaRPr lang="en-US" altLang="zh-CN" sz="2800" dirty="0">
              <a:solidFill>
                <a:srgbClr val="DC5C31"/>
              </a:solidFill>
              <a:latin typeface="黑体" panose="02010609060101010101" pitchFamily="49" charset="-122"/>
            </a:endParaRPr>
          </a:p>
        </p:txBody>
      </p: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204" y="1557718"/>
            <a:ext cx="7462651" cy="4478398"/>
          </a:xfrm>
          <a:prstGeom prst="rect">
            <a:avLst/>
          </a:prstGeom>
        </p:spPr>
      </p:pic>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114426" y="3630924"/>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5" y="2644601"/>
            <a:ext cx="4810125" cy="1828800"/>
          </a:xfrm>
          <a:prstGeom prst="rect">
            <a:avLst/>
          </a:prstGeo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19902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2013924"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4936054"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7892210"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126743" y="1791962"/>
            <a:ext cx="10218603" cy="369332"/>
          </a:xfrm>
          <a:prstGeom prst="rect">
            <a:avLst/>
          </a:prstGeom>
        </p:spPr>
        <p:txBody>
          <a:bodyPr wrap="square">
            <a:spAutoFit/>
          </a:bodyPr>
          <a:lstStyle/>
          <a:p>
            <a:r>
              <a:rPr lang="en-US" altLang="zh-CN" dirty="0" smtClean="0">
                <a:latin typeface="+mj-ea"/>
              </a:rPr>
              <a:t>01                                        02                                      </a:t>
            </a:r>
            <a:r>
              <a:rPr lang="en-US" altLang="zh-CN" dirty="0" smtClean="0">
                <a:latin typeface="+mj-ea"/>
              </a:rPr>
              <a:t>03</a:t>
            </a:r>
            <a:endParaRPr lang="en-US" altLang="zh-CN" dirty="0">
              <a:latin typeface="+mj-ea"/>
            </a:endParaRPr>
          </a:p>
        </p:txBody>
      </p:sp>
      <p:sp>
        <p:nvSpPr>
          <p:cNvPr id="28" name="矩形 27"/>
          <p:cNvSpPr/>
          <p:nvPr/>
        </p:nvSpPr>
        <p:spPr>
          <a:xfrm>
            <a:off x="4936054"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892210"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3924"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13924"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4948305"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19" name="矩形 18"/>
          <p:cNvSpPr/>
          <p:nvPr/>
        </p:nvSpPr>
        <p:spPr>
          <a:xfrm>
            <a:off x="7924723" y="3699976"/>
            <a:ext cx="2538021" cy="1015663"/>
          </a:xfrm>
          <a:prstGeom prst="rect">
            <a:avLst/>
          </a:prstGeom>
        </p:spPr>
        <p:txBody>
          <a:bodyPr wrap="square">
            <a:spAutoFit/>
          </a:bodyPr>
          <a:lstStyle/>
          <a:p>
            <a:pPr defTabSz="685800">
              <a:defRPr/>
            </a:pPr>
            <a:r>
              <a:rPr lang="zh-CN" altLang="en-US" sz="2000" dirty="0" smtClean="0"/>
              <a:t>主站</a:t>
            </a:r>
            <a:r>
              <a:rPr lang="zh-CN" altLang="en-US" sz="2000" dirty="0"/>
              <a:t>类</a:t>
            </a:r>
            <a:r>
              <a:rPr lang="zh-CN" altLang="en-US" sz="2000" dirty="0" smtClean="0"/>
              <a:t>目变更</a:t>
            </a:r>
            <a:endParaRPr lang="en-US" altLang="zh-CN" sz="2000" dirty="0" smtClean="0"/>
          </a:p>
          <a:p>
            <a:pPr defTabSz="685800">
              <a:defRPr/>
            </a:pPr>
            <a:r>
              <a:rPr lang="zh-CN" altLang="en-US" sz="2000" dirty="0" smtClean="0"/>
              <a:t>规则中心规则调整</a:t>
            </a:r>
            <a:endParaRPr lang="en-US" altLang="zh-CN" sz="2000" dirty="0"/>
          </a:p>
          <a:p>
            <a:pPr defTabSz="685800">
              <a:defRPr/>
            </a:pPr>
            <a:r>
              <a:rPr lang="en-US" altLang="zh-CN" sz="2000" dirty="0" smtClean="0"/>
              <a:t>······</a:t>
            </a:r>
            <a:endParaRPr lang="en-US" altLang="zh-CN" sz="2000" dirty="0"/>
          </a:p>
        </p:txBody>
      </p:sp>
      <p:sp>
        <p:nvSpPr>
          <p:cNvPr id="16" name="矩形 15"/>
          <p:cNvSpPr/>
          <p:nvPr/>
        </p:nvSpPr>
        <p:spPr>
          <a:xfrm>
            <a:off x="2092949"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rgbClr val="4B4D4F"/>
                </a:solidFill>
                <a:latin typeface="+mj-ea"/>
                <a:ea typeface="+mj-ea"/>
              </a:rPr>
              <a:t>关联系统影响</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2217126" y="2128636"/>
            <a:ext cx="6119748" cy="32658"/>
            <a:chOff x="486230" y="1447800"/>
            <a:chExt cx="6119748"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774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a:latin typeface="+mj-ea"/>
                <a:ea typeface="+mj-ea"/>
              </a:rPr>
              <a:t>全</a:t>
            </a:r>
            <a:r>
              <a:rPr lang="zh-CN" altLang="en-US" sz="2200" b="1" dirty="0" smtClean="0">
                <a:latin typeface="+mj-ea"/>
                <a:ea typeface="+mj-ea"/>
              </a:rPr>
              <a:t>量清理任务</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smtClean="0">
                <a:latin typeface="+mj-ea"/>
                <a:ea typeface="+mj-ea"/>
              </a:rPr>
              <a:t>基于审核消息的分级</a:t>
            </a:r>
            <a:r>
              <a:rPr lang="zh-CN" altLang="en-US" sz="2200" b="1" dirty="0">
                <a:latin typeface="+mj-ea"/>
                <a:ea typeface="+mj-ea"/>
              </a:rPr>
              <a:t>模型</a:t>
            </a:r>
            <a:endParaRPr lang="en-US" altLang="zh-CN" sz="2200" b="1" dirty="0">
              <a:latin typeface="+mj-ea"/>
              <a:ea typeface="+mj-ea"/>
            </a:endParaRPr>
          </a:p>
        </p:txBody>
      </p:sp>
      <p:sp>
        <p:nvSpPr>
          <p:cNvPr id="15" name="矩形 14"/>
          <p:cNvSpPr/>
          <p:nvPr/>
        </p:nvSpPr>
        <p:spPr>
          <a:xfrm>
            <a:off x="3881559" y="4968779"/>
            <a:ext cx="1877437" cy="430887"/>
          </a:xfrm>
          <a:prstGeom prst="rect">
            <a:avLst/>
          </a:prstGeom>
        </p:spPr>
        <p:txBody>
          <a:bodyPr wrap="none">
            <a:spAutoFit/>
          </a:bodyPr>
          <a:lstStyle/>
          <a:p>
            <a:r>
              <a:rPr lang="zh-CN" altLang="en-US" sz="2200" b="1" dirty="0" smtClean="0">
                <a:latin typeface="+mj-ea"/>
                <a:ea typeface="+mj-ea"/>
              </a:rPr>
              <a:t>链路排查</a:t>
            </a:r>
            <a:r>
              <a:rPr lang="zh-CN" altLang="en-US" sz="2200" b="1" dirty="0" smtClean="0">
                <a:latin typeface="+mj-ea"/>
                <a:ea typeface="+mj-ea"/>
              </a:rPr>
              <a:t>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82524156"/>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可以对骤增的工单进行处理</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8217</TotalTime>
  <Words>3310</Words>
  <Application>Microsoft Office PowerPoint</Application>
  <PresentationFormat>宽屏</PresentationFormat>
  <Paragraphs>370</Paragraphs>
  <Slides>33</Slides>
  <Notes>31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33</vt:i4>
      </vt:variant>
    </vt:vector>
  </HeadingPairs>
  <TitlesOfParts>
    <vt:vector size="48"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PowerPoint 演示文稿</vt:lpstr>
      <vt:lpstr>1.业务介绍</vt:lpstr>
      <vt:lpstr>PowerPoint 演示文稿</vt:lpstr>
      <vt:lpstr>3.解决方案</vt:lpstr>
      <vt:lpstr>3.解决方案-分级模型</vt:lpstr>
      <vt:lpstr>3.解决方案-分级模型-产品分级定义</vt:lpstr>
      <vt:lpstr>3.解决方案-分级模型-分级消息</vt:lpstr>
      <vt:lpstr>3.解决方案-分级模型-分级消息</vt:lpstr>
      <vt:lpstr>3.解决方案-分级模型-分级策略</vt:lpstr>
      <vt:lpstr>3.解决方案-分级模型-分级策略</vt:lpstr>
      <vt:lpstr>3.解决方案-分级模型-结构设计</vt:lpstr>
      <vt:lpstr>3.解决方案-分级模型-分级策略</vt:lpstr>
      <vt:lpstr>3.解决方案-分级模型</vt:lpstr>
      <vt:lpstr>PowerPoint 演示文稿</vt:lpstr>
      <vt:lpstr>3.解决方案-分级模型</vt:lpstr>
      <vt:lpstr>3.解决方案-效果展示</vt:lpstr>
      <vt:lpstr>3.解决方案-全量清理</vt:lpstr>
      <vt:lpstr>3.解决方案-全量清理</vt:lpstr>
      <vt:lpstr>4.未来的思考</vt:lpstr>
      <vt:lpstr>PowerPoint 演示文稿</vt:lpstr>
      <vt:lpstr>3.解决方案-业务指标监控</vt:lpstr>
      <vt:lpstr>3.解决方案-业务指标监控</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376</cp:revision>
  <dcterms:created xsi:type="dcterms:W3CDTF">2018-06-12T11:34:01Z</dcterms:created>
  <dcterms:modified xsi:type="dcterms:W3CDTF">2018-08-01T13:04:19Z</dcterms:modified>
</cp:coreProperties>
</file>