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80" r:id="rId6"/>
    <p:sldId id="261" r:id="rId7"/>
    <p:sldId id="262" r:id="rId8"/>
    <p:sldId id="263" r:id="rId9"/>
    <p:sldId id="264" r:id="rId10"/>
    <p:sldId id="278" r:id="rId11"/>
    <p:sldId id="265" r:id="rId12"/>
    <p:sldId id="281" r:id="rId13"/>
    <p:sldId id="282" r:id="rId14"/>
    <p:sldId id="279" r:id="rId15"/>
    <p:sldId id="267" r:id="rId16"/>
    <p:sldId id="271" r:id="rId17"/>
    <p:sldId id="273" r:id="rId18"/>
    <p:sldId id="283" r:id="rId19"/>
    <p:sldId id="274" r:id="rId20"/>
    <p:sldId id="268" r:id="rId21"/>
    <p:sldId id="276" r:id="rId22"/>
    <p:sldId id="284" r:id="rId23"/>
    <p:sldId id="285" r:id="rId24"/>
    <p:sldId id="269" r:id="rId25"/>
    <p:sldId id="27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665" autoAdjust="0"/>
  </p:normalViewPr>
  <p:slideViewPr>
    <p:cSldViewPr snapToGrid="0">
      <p:cViewPr varScale="1">
        <p:scale>
          <a:sx n="79" d="100"/>
          <a:sy n="79" d="100"/>
        </p:scale>
        <p:origin x="1596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1F2BB-BB40-47D4-9E5C-9C7B5C53968F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9C2EE-62E6-4240-B0B4-7C2D60314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053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分为两个层面：风险层面、审核层面</a:t>
            </a:r>
            <a:endParaRPr lang="en-US" altLang="zh-CN" dirty="0" smtClean="0"/>
          </a:p>
          <a:p>
            <a:r>
              <a:rPr lang="zh-CN" altLang="en-US" dirty="0" smtClean="0"/>
              <a:t>广告法的确立，让广告平台有了可以严格控制广告主发布内容的手段，同时也给平台带来了相应法务上的风险。</a:t>
            </a:r>
            <a:endParaRPr lang="en-US" altLang="zh-CN" dirty="0" smtClean="0"/>
          </a:p>
          <a:p>
            <a:r>
              <a:rPr lang="zh-CN" altLang="en-US" dirty="0" smtClean="0"/>
              <a:t>另一方面数字营销囊括了很多广告产品，以及多种业务形态，这导致了审核的流程和规范更加复杂。</a:t>
            </a:r>
            <a:endParaRPr lang="en-US" altLang="zh-CN" dirty="0" smtClean="0"/>
          </a:p>
          <a:p>
            <a:r>
              <a:rPr lang="zh-CN" altLang="en-US" dirty="0" smtClean="0"/>
              <a:t>而审核中心的出现解决了上述问题。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简化了复杂的审核交互流程，给各业务产品提供了高效的接入方式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抽象出通用的审核逻辑，能够很好地应对审核多样性的需求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C2EE-62E6-4240-B0B4-7C2D603144C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249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C2EE-62E6-4240-B0B4-7C2D603144C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771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C2EE-62E6-4240-B0B4-7C2D603144C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394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饥饿问题：通过将各个优先级覆盖，保证不存在饥饿问题</a:t>
            </a:r>
            <a:endParaRPr lang="en-US" altLang="zh-CN" dirty="0" smtClean="0"/>
          </a:p>
          <a:p>
            <a:r>
              <a:rPr lang="zh-CN" altLang="en-US" dirty="0" smtClean="0"/>
              <a:t>分级模型效果：通过算法改进分级模型，而不是手动配置权重的方式进行调整</a:t>
            </a:r>
            <a:endParaRPr lang="en-US" altLang="zh-CN" dirty="0" smtClean="0"/>
          </a:p>
          <a:p>
            <a:r>
              <a:rPr lang="en-US" altLang="zh-CN" dirty="0" err="1" smtClean="0"/>
              <a:t>Tair</a:t>
            </a:r>
            <a:r>
              <a:rPr lang="zh-CN" altLang="en-US" dirty="0" smtClean="0"/>
              <a:t>容量评估：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万</a:t>
            </a:r>
            <a:r>
              <a:rPr lang="zh-CN" altLang="en-US" baseline="0" dirty="0" smtClean="0"/>
              <a:t> * </a:t>
            </a:r>
            <a:r>
              <a:rPr lang="en-US" altLang="zh-CN" baseline="0" dirty="0" smtClean="0"/>
              <a:t>1kb = 500mb</a:t>
            </a:r>
          </a:p>
          <a:p>
            <a:r>
              <a:rPr lang="en-US" altLang="zh-CN" baseline="0" dirty="0" err="1" smtClean="0"/>
              <a:t>Tair</a:t>
            </a:r>
            <a:r>
              <a:rPr lang="zh-CN" altLang="en-US" baseline="0" dirty="0" smtClean="0"/>
              <a:t>写入</a:t>
            </a:r>
            <a:r>
              <a:rPr lang="en-US" altLang="zh-CN" baseline="0" dirty="0" smtClean="0"/>
              <a:t>QPS</a:t>
            </a:r>
            <a:r>
              <a:rPr lang="zh-CN" altLang="en-US" baseline="0" dirty="0" smtClean="0"/>
              <a:t>预估：</a:t>
            </a:r>
            <a:r>
              <a:rPr lang="en-US" altLang="zh-CN" baseline="0" dirty="0" smtClean="0"/>
              <a:t>50/4/3600 = 30 </a:t>
            </a:r>
            <a:r>
              <a:rPr lang="zh-CN" altLang="en-US" baseline="0" dirty="0" smtClean="0"/>
              <a:t>同步中心同步实体有</a:t>
            </a:r>
            <a:r>
              <a:rPr lang="en-US" altLang="zh-CN" baseline="0" dirty="0" smtClean="0"/>
              <a:t>QPS</a:t>
            </a:r>
            <a:r>
              <a:rPr lang="zh-CN" altLang="en-US" baseline="0" dirty="0" smtClean="0"/>
              <a:t>控制 </a:t>
            </a:r>
            <a:endParaRPr lang="en-US" altLang="zh-CN" baseline="0" dirty="0" smtClean="0"/>
          </a:p>
          <a:p>
            <a:r>
              <a:rPr lang="zh-CN" altLang="en-US" baseline="0" dirty="0" smtClean="0"/>
              <a:t>写入备表失败：这个处理策略和写入主表一致，向上抛异常，相当于消费端会一直重试直到工单写入备表（有序消息）</a:t>
            </a:r>
            <a:endParaRPr lang="en-US" altLang="zh-CN" baseline="0" dirty="0" smtClean="0"/>
          </a:p>
          <a:p>
            <a:r>
              <a:rPr lang="zh-CN" altLang="en-US" baseline="0" dirty="0" smtClean="0"/>
              <a:t>采用双表的原因：其实该方案使用单表也可以解决，只要改造原始表，增加类别字段也是可以的，但是这样对于已有业务</a:t>
            </a:r>
            <a:endParaRPr lang="en-US" altLang="zh-CN" baseline="0" dirty="0" smtClean="0"/>
          </a:p>
          <a:p>
            <a:r>
              <a:rPr lang="zh-CN" altLang="en-US" baseline="0" dirty="0" smtClean="0"/>
              <a:t>侵入性比较大，而使用双表的话，可以隔离业务，在成本上只需要提供给后台查询和申请工单的功能，代码调整很少，同时最后</a:t>
            </a:r>
            <a:endParaRPr lang="en-US" altLang="zh-CN" baseline="0" dirty="0" smtClean="0"/>
          </a:p>
          <a:p>
            <a:r>
              <a:rPr lang="zh-CN" altLang="en-US" baseline="0" dirty="0" smtClean="0"/>
              <a:t>备表的数据会流入到主表中，对于主体流程上来说并不会造成影响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C2EE-62E6-4240-B0B4-7C2D603144C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912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C2EE-62E6-4240-B0B4-7C2D603144C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294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Alimonitor</a:t>
            </a:r>
            <a:r>
              <a:rPr lang="zh-CN" altLang="en-US" dirty="0" smtClean="0"/>
              <a:t>侧向系统指标监控</a:t>
            </a:r>
            <a:endParaRPr lang="en-US" altLang="zh-CN" dirty="0" smtClean="0"/>
          </a:p>
          <a:p>
            <a:r>
              <a:rPr lang="zh-CN" altLang="en-US" dirty="0" smtClean="0"/>
              <a:t>黄金眼和天眼系统需要有数据的支持，从指定的数据源产生图表</a:t>
            </a:r>
            <a:endParaRPr lang="en-US" altLang="zh-CN" dirty="0" smtClean="0"/>
          </a:p>
          <a:p>
            <a:r>
              <a:rPr lang="zh-CN" altLang="en-US" dirty="0" smtClean="0"/>
              <a:t>而</a:t>
            </a:r>
            <a:r>
              <a:rPr lang="en-US" altLang="zh-CN" dirty="0" err="1" smtClean="0"/>
              <a:t>xflush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kmonitor</a:t>
            </a:r>
            <a:r>
              <a:rPr lang="zh-CN" altLang="en-US" dirty="0" smtClean="0"/>
              <a:t>的定位差不多，都可以自定义指标，提供报警和触发行为、以及对应的图标展示，可以快速接入</a:t>
            </a:r>
            <a:endParaRPr lang="en-US" altLang="zh-CN" dirty="0" smtClean="0"/>
          </a:p>
          <a:p>
            <a:r>
              <a:rPr lang="zh-CN" altLang="en-US" dirty="0" smtClean="0"/>
              <a:t>区别是</a:t>
            </a:r>
            <a:r>
              <a:rPr lang="en-US" altLang="zh-CN" dirty="0" err="1" smtClean="0"/>
              <a:t>xflush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ali</a:t>
            </a:r>
            <a:r>
              <a:rPr lang="en-US" altLang="zh-CN" dirty="0" smtClean="0"/>
              <a:t>-metrics</a:t>
            </a:r>
            <a:r>
              <a:rPr lang="zh-CN" altLang="en-US" dirty="0" smtClean="0"/>
              <a:t>进行指标的生成，而</a:t>
            </a:r>
            <a:r>
              <a:rPr lang="en-US" altLang="zh-CN" dirty="0" err="1" smtClean="0"/>
              <a:t>kmonitor</a:t>
            </a:r>
            <a:r>
              <a:rPr lang="zh-CN" altLang="en-US" dirty="0" smtClean="0"/>
              <a:t>则定义指标类型，将产生的数据发送到服务端，由服务端进行处理，性能上的话，</a:t>
            </a:r>
            <a:r>
              <a:rPr lang="en-US" altLang="zh-CN" dirty="0" err="1" smtClean="0"/>
              <a:t>kmonitor</a:t>
            </a:r>
            <a:r>
              <a:rPr lang="zh-CN" altLang="en-US" dirty="0" smtClean="0"/>
              <a:t>对使用方，性能更好。</a:t>
            </a:r>
            <a:endParaRPr lang="en-US" altLang="zh-CN" dirty="0" smtClean="0"/>
          </a:p>
          <a:p>
            <a:r>
              <a:rPr lang="zh-CN" altLang="en-US" dirty="0" smtClean="0"/>
              <a:t>不过，从使用范围来说，</a:t>
            </a:r>
            <a:r>
              <a:rPr lang="en-US" altLang="zh-CN" dirty="0" err="1" smtClean="0"/>
              <a:t>xflush</a:t>
            </a:r>
            <a:r>
              <a:rPr lang="zh-CN" altLang="en-US" dirty="0" smtClean="0"/>
              <a:t>使用的业务团队更多，而</a:t>
            </a:r>
            <a:r>
              <a:rPr lang="en-US" altLang="zh-CN" dirty="0" err="1" smtClean="0"/>
              <a:t>kmonitor</a:t>
            </a:r>
            <a:r>
              <a:rPr lang="zh-CN" altLang="en-US" dirty="0" smtClean="0"/>
              <a:t>使用的业务团队较少些</a:t>
            </a:r>
            <a:endParaRPr lang="en-US" altLang="zh-CN" dirty="0" smtClean="0"/>
          </a:p>
          <a:p>
            <a:r>
              <a:rPr lang="zh-CN" altLang="en-US" dirty="0" smtClean="0"/>
              <a:t>缺点的话，就是需要有自定义代码侵入到系统中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C2EE-62E6-4240-B0B4-7C2D603144C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874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链路上支持的有</a:t>
            </a:r>
            <a:r>
              <a:rPr lang="en-US" altLang="zh-CN" dirty="0" err="1" smtClean="0"/>
              <a:t>tlog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powerlog</a:t>
            </a:r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 err="1" smtClean="0"/>
              <a:t>powerlog</a:t>
            </a:r>
            <a:r>
              <a:rPr lang="zh-CN" altLang="en-US" dirty="0" smtClean="0"/>
              <a:t>在结合了</a:t>
            </a:r>
            <a:r>
              <a:rPr lang="en-US" altLang="zh-CN" dirty="0" err="1" smtClean="0"/>
              <a:t>tlog</a:t>
            </a:r>
            <a:r>
              <a:rPr lang="zh-CN" altLang="en-US" dirty="0" smtClean="0"/>
              <a:t>的拉取日志功能和</a:t>
            </a:r>
            <a:r>
              <a:rPr lang="en-US" altLang="zh-CN" dirty="0" err="1" smtClean="0"/>
              <a:t>sls</a:t>
            </a:r>
            <a:r>
              <a:rPr lang="zh-CN" altLang="en-US" dirty="0" smtClean="0"/>
              <a:t>日志全文检索</a:t>
            </a:r>
            <a:r>
              <a:rPr lang="zh-CN" altLang="en-US" baseline="0" dirty="0" smtClean="0"/>
              <a:t>功能，整体接入来讲，成本较低，使用起来比较方便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C2EE-62E6-4240-B0B4-7C2D603144C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588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审核系统主要包括如下几个部分：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外部实体同步至审核中心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机器审核与人工审核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审核与结算报表产出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中文站</a:t>
            </a:r>
            <a:r>
              <a:rPr lang="en-US" altLang="zh-CN" dirty="0" smtClean="0"/>
              <a:t>offer</a:t>
            </a:r>
            <a:r>
              <a:rPr lang="zh-CN" altLang="en-US" dirty="0" smtClean="0"/>
              <a:t>同步至广告平台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审核按照类别进行规则匹配（词库检查、图标识别）、部分机审确定不了的审核会生成人审工单，由外包人员进行人工审核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审核数据增量同步到</a:t>
            </a:r>
            <a:r>
              <a:rPr lang="en-US" altLang="zh-CN" dirty="0" err="1" smtClean="0"/>
              <a:t>odps</a:t>
            </a:r>
            <a:r>
              <a:rPr lang="zh-CN" altLang="en-US" dirty="0" smtClean="0"/>
              <a:t>上，定时产出审核报表和工单结算报表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C2EE-62E6-4240-B0B4-7C2D603144C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778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审核链路的总体情况：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审核的入口：同步来自中文站的</a:t>
            </a:r>
            <a:r>
              <a:rPr lang="en-US" altLang="zh-CN" dirty="0" smtClean="0"/>
              <a:t>offer</a:t>
            </a:r>
            <a:r>
              <a:rPr lang="zh-CN" altLang="en-US" dirty="0" smtClean="0"/>
              <a:t>等实体信息，以及业务产品敏感信息修改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最后所有的变更都会落地到广告的</a:t>
            </a:r>
            <a:r>
              <a:rPr lang="en-US" altLang="zh-CN" dirty="0" smtClean="0"/>
              <a:t>DB</a:t>
            </a:r>
            <a:r>
              <a:rPr lang="zh-CN" altLang="en-US" dirty="0" smtClean="0"/>
              <a:t>，通过消息中心监听数据库的</a:t>
            </a:r>
            <a:r>
              <a:rPr lang="en-US" altLang="zh-CN" dirty="0" smtClean="0"/>
              <a:t>DRC</a:t>
            </a:r>
            <a:r>
              <a:rPr lang="zh-CN" altLang="en-US" dirty="0" smtClean="0"/>
              <a:t>消息，生成对应的</a:t>
            </a:r>
            <a:r>
              <a:rPr lang="en-US" altLang="zh-CN" dirty="0" smtClean="0"/>
              <a:t>Offer</a:t>
            </a:r>
            <a:r>
              <a:rPr lang="zh-CN" altLang="en-US" dirty="0" smtClean="0"/>
              <a:t>消息、</a:t>
            </a:r>
            <a:r>
              <a:rPr lang="en-US" altLang="zh-CN" dirty="0" smtClean="0"/>
              <a:t>Feed</a:t>
            </a:r>
            <a:r>
              <a:rPr lang="zh-CN" altLang="en-US" dirty="0" smtClean="0"/>
              <a:t>消息由下游系统消费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审核中心订阅消息中心的消息，对广告产品的内容进行机器审核或者人工审核，机审会调用运营人员配置的规则与集团统一的词库，对内容进行审核。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C2EE-62E6-4240-B0B4-7C2D603144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297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审核工单无差别，外包人员无法获知哪些工单是风险高的，哪些是普通类型的工单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同时造成了在高峰的情况下，可能有些高危类目的产品还阻塞在队列中，而外包人员直接申请普通产品的工单</a:t>
            </a:r>
            <a:endParaRPr lang="en-US" altLang="zh-CN" dirty="0" smtClean="0"/>
          </a:p>
          <a:p>
            <a:pPr marL="228600" indent="-228600">
              <a:buAutoNum type="arabicPeriod" startAt="2"/>
            </a:pPr>
            <a:r>
              <a:rPr lang="zh-CN" altLang="en-US" dirty="0" smtClean="0"/>
              <a:t>看一下审核各链路的速度情况，同步中心、机审部分在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万</a:t>
            </a:r>
            <a:r>
              <a:rPr lang="en-US" altLang="zh-CN" dirty="0" smtClean="0"/>
              <a:t>/</a:t>
            </a:r>
            <a:r>
              <a:rPr lang="zh-CN" altLang="en-US" dirty="0" smtClean="0"/>
              <a:t>天，而人审每天在</a:t>
            </a:r>
            <a:r>
              <a:rPr lang="en-US" altLang="zh-CN" dirty="0" smtClean="0"/>
              <a:t>2</a:t>
            </a:r>
            <a:r>
              <a:rPr lang="zh-CN" altLang="en-US" dirty="0" smtClean="0"/>
              <a:t>万</a:t>
            </a:r>
            <a:r>
              <a:rPr lang="en-US" altLang="zh-CN" dirty="0" smtClean="0"/>
              <a:t>/</a:t>
            </a:r>
            <a:r>
              <a:rPr lang="zh-CN" altLang="en-US" dirty="0" smtClean="0"/>
              <a:t>天。而人审一旦超过五万单以上，基本人审就处理不完工单了，这个时候就会出现工单堆积的情况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影响产品的消耗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同时整个审核系统的数据指标大多数是增量日志的方式同步到</a:t>
            </a:r>
            <a:r>
              <a:rPr lang="en-US" altLang="zh-CN" baseline="0" dirty="0" err="1" smtClean="0"/>
              <a:t>odps</a:t>
            </a:r>
            <a:r>
              <a:rPr lang="zh-CN" altLang="en-US" baseline="0" dirty="0" smtClean="0"/>
              <a:t>上，缺少对于业务数据的实时监控，无法做到高峰与特殊情况进行预警和自动化处理的能力，这是系统存在的隐患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4. </a:t>
            </a:r>
            <a:r>
              <a:rPr lang="zh-CN" altLang="en-US" baseline="0" dirty="0" smtClean="0"/>
              <a:t>审核链路过长，大部分都是异步过程，出现问题，排查问题的手段是在各部分的日志中进行筛选，找出相关的信息，耗费后台人员的精力，同时也没有利用中间件平台提供的能力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C2EE-62E6-4240-B0B4-7C2D603144C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159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C2EE-62E6-4240-B0B4-7C2D603144C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195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审核中心基本的系统要求：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产品内容的修改，需要及时进审，保证网站的法务风险在比较低的水平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由于产品进入审核后，不能投放，这就需要系统权衡各产品消耗同时改进审核处理的策略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能够应对工单量骤增的特殊情况，给出预警措施和应对手段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C2EE-62E6-4240-B0B4-7C2D603144C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546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首先，为了能够对工单进行优先级的划分，我们从商家的维度和产品的维度，对审核消息进行分级处理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用户从订购产品，创建创意，系统审核，最后进行产品投放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商家的维度来看，主要的衡量指标有，大盘消耗，客户类型、以往的历史审核记录通过率，以及网站违规处罚扣分的情况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产品的维度，对于按时付费模型的</a:t>
            </a:r>
            <a:r>
              <a:rPr lang="en-US" altLang="zh-CN" baseline="0" dirty="0" smtClean="0"/>
              <a:t>CPT</a:t>
            </a:r>
            <a:r>
              <a:rPr lang="zh-CN" altLang="en-US" baseline="0" dirty="0" smtClean="0"/>
              <a:t>和点击的</a:t>
            </a:r>
            <a:r>
              <a:rPr lang="en-US" altLang="zh-CN" baseline="0" dirty="0" smtClean="0"/>
              <a:t>CPC</a:t>
            </a:r>
            <a:r>
              <a:rPr lang="zh-CN" altLang="en-US" baseline="0" dirty="0" smtClean="0"/>
              <a:t>，从网站消耗和商家的消耗来看，可以给</a:t>
            </a:r>
            <a:r>
              <a:rPr lang="en-US" altLang="zh-CN" baseline="0" dirty="0" smtClean="0"/>
              <a:t>CPT</a:t>
            </a:r>
            <a:r>
              <a:rPr lang="zh-CN" altLang="en-US" baseline="0" dirty="0" smtClean="0"/>
              <a:t>更高的优先级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en-US" altLang="zh-CN" baseline="0" dirty="0" smtClean="0"/>
          </a:p>
          <a:p>
            <a:pPr marL="0" indent="0">
              <a:buNone/>
            </a:pPr>
            <a:r>
              <a:rPr lang="zh-CN" altLang="en-US" baseline="0" dirty="0" smtClean="0"/>
              <a:t>为了提高模型的复用率，降低使用成本，将商家分层与产品风险值以及后续可能增加的新的维度进行整合，形成一个统一的审核分级模型</a:t>
            </a:r>
            <a:endParaRPr lang="en-US" altLang="zh-CN" baseline="0" dirty="0" smtClean="0"/>
          </a:p>
          <a:p>
            <a:pPr marL="0" indent="0">
              <a:buNone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C2EE-62E6-4240-B0B4-7C2D603144C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650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由于分级涉及信息，发布在同步链路和审核链路中，而在审核生成工单时，对审核消息进行分级时需要全部的分级信息，这个地方通过使用</a:t>
            </a:r>
            <a:r>
              <a:rPr lang="en-US" altLang="zh-CN" dirty="0" err="1" smtClean="0"/>
              <a:t>tair</a:t>
            </a:r>
            <a:r>
              <a:rPr lang="zh-CN" altLang="en-US" dirty="0" smtClean="0"/>
              <a:t>将分级消息进行缓存，</a:t>
            </a:r>
            <a:r>
              <a:rPr lang="en-US" altLang="zh-CN" dirty="0" smtClean="0"/>
              <a:t>k-</a:t>
            </a:r>
            <a:r>
              <a:rPr lang="zh-CN" altLang="en-US" dirty="0" smtClean="0"/>
              <a:t>鹰眼的</a:t>
            </a:r>
            <a:r>
              <a:rPr lang="en-US" altLang="zh-CN" dirty="0" err="1" smtClean="0"/>
              <a:t>traceId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</a:t>
            </a:r>
            <a:r>
              <a:rPr lang="zh-CN" altLang="en-US" dirty="0" smtClean="0"/>
              <a:t>则是分级上下文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分级配置主要是用于配置分级模型中，各因子；而分级策略是对审核消息的分级采用的策略，目前默认的分级策略是基于分级因子权重的模型；分级处理器，则是在审核消息分级后，针对不同的分级结果，进行不同的分级处理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比如优先级高的审核消息，直接进入工单主表，而优先级普通或者较低的消息，进入工单备表进行后期迁移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由于采用了双表策略，通过分级策略将审核消息进行分流处理，实际上外包人员审核的在工单主表中，这时需要定时地将备表中的工单数据迁移至主表，保证所有的工单能够及时处理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C2EE-62E6-4240-B0B4-7C2D603144C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787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C2EE-62E6-4240-B0B4-7C2D603144C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28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 userDrawn="1"/>
        </p:nvSpPr>
        <p:spPr>
          <a:xfrm>
            <a:off x="0" y="0"/>
            <a:ext cx="12195740" cy="6858000"/>
          </a:xfrm>
          <a:prstGeom prst="rect">
            <a:avLst/>
          </a:prstGeom>
          <a:gradFill flip="none" rotWithShape="1">
            <a:gsLst>
              <a:gs pos="0">
                <a:srgbClr val="DCDCDC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/>
              <a:ea typeface="幼圆"/>
            </a:endParaRPr>
          </a:p>
        </p:txBody>
      </p:sp>
      <p:sp>
        <p:nvSpPr>
          <p:cNvPr id="45" name="直角三角形 120"/>
          <p:cNvSpPr>
            <a:spLocks noChangeArrowheads="1"/>
          </p:cNvSpPr>
          <p:nvPr/>
        </p:nvSpPr>
        <p:spPr bwMode="auto">
          <a:xfrm rot="8990647">
            <a:off x="9022438" y="2795985"/>
            <a:ext cx="2226217" cy="1309049"/>
          </a:xfrm>
          <a:prstGeom prst="rtTriangle">
            <a:avLst/>
          </a:pr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46" name="直角三角形 121"/>
          <p:cNvSpPr>
            <a:spLocks noChangeArrowheads="1"/>
          </p:cNvSpPr>
          <p:nvPr/>
        </p:nvSpPr>
        <p:spPr bwMode="auto">
          <a:xfrm rot="5358376">
            <a:off x="8416129" y="4001546"/>
            <a:ext cx="2264591" cy="1286867"/>
          </a:xfrm>
          <a:prstGeom prst="rtTriangle">
            <a:avLst/>
          </a:pr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47" name="直角三角形 122"/>
          <p:cNvSpPr>
            <a:spLocks noChangeArrowheads="1"/>
          </p:cNvSpPr>
          <p:nvPr/>
        </p:nvSpPr>
        <p:spPr bwMode="auto">
          <a:xfrm rot="1805345">
            <a:off x="9142418" y="5090165"/>
            <a:ext cx="2264591" cy="1286867"/>
          </a:xfrm>
          <a:prstGeom prst="rtTriangle">
            <a:avLst/>
          </a:pr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48" name="任意多边形 47"/>
          <p:cNvSpPr>
            <a:spLocks noChangeArrowheads="1"/>
          </p:cNvSpPr>
          <p:nvPr/>
        </p:nvSpPr>
        <p:spPr bwMode="auto">
          <a:xfrm rot="19790647">
            <a:off x="10527569" y="5226930"/>
            <a:ext cx="1597713" cy="1309049"/>
          </a:xfrm>
          <a:custGeom>
            <a:avLst/>
            <a:gdLst>
              <a:gd name="connsiteX0" fmla="*/ 0 w 1597713"/>
              <a:gd name="connsiteY0" fmla="*/ 0 h 1309049"/>
              <a:gd name="connsiteX1" fmla="*/ 1597713 w 1597713"/>
              <a:gd name="connsiteY1" fmla="*/ 939480 h 1309049"/>
              <a:gd name="connsiteX2" fmla="*/ 1382999 w 1597713"/>
              <a:gd name="connsiteY2" fmla="*/ 1309049 h 1309049"/>
              <a:gd name="connsiteX3" fmla="*/ 0 w 1597713"/>
              <a:gd name="connsiteY3" fmla="*/ 1309049 h 1309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713" h="1309049">
                <a:moveTo>
                  <a:pt x="0" y="0"/>
                </a:moveTo>
                <a:lnTo>
                  <a:pt x="1597713" y="939480"/>
                </a:lnTo>
                <a:lnTo>
                  <a:pt x="1382999" y="1309049"/>
                </a:lnTo>
                <a:lnTo>
                  <a:pt x="0" y="1309049"/>
                </a:lnTo>
                <a:close/>
              </a:path>
            </a:pathLst>
          </a:cu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49" name="任意多边形 48"/>
          <p:cNvSpPr>
            <a:spLocks noChangeArrowheads="1"/>
          </p:cNvSpPr>
          <p:nvPr/>
        </p:nvSpPr>
        <p:spPr bwMode="auto">
          <a:xfrm rot="16084695">
            <a:off x="11349894" y="4860457"/>
            <a:ext cx="1056335" cy="600268"/>
          </a:xfrm>
          <a:custGeom>
            <a:avLst/>
            <a:gdLst>
              <a:gd name="connsiteX0" fmla="*/ 1056335 w 1056335"/>
              <a:gd name="connsiteY0" fmla="*/ 600268 h 600268"/>
              <a:gd name="connsiteX1" fmla="*/ 0 w 1056335"/>
              <a:gd name="connsiteY1" fmla="*/ 564825 h 600268"/>
              <a:gd name="connsiteX2" fmla="*/ 0 w 1056335"/>
              <a:gd name="connsiteY2" fmla="*/ 0 h 600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6335" h="600268">
                <a:moveTo>
                  <a:pt x="1056335" y="600268"/>
                </a:moveTo>
                <a:lnTo>
                  <a:pt x="0" y="564825"/>
                </a:lnTo>
                <a:lnTo>
                  <a:pt x="0" y="0"/>
                </a:lnTo>
                <a:close/>
              </a:path>
            </a:pathLst>
          </a:cu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50" name="任意多边形 49"/>
          <p:cNvSpPr>
            <a:spLocks noChangeArrowheads="1"/>
          </p:cNvSpPr>
          <p:nvPr/>
        </p:nvSpPr>
        <p:spPr bwMode="auto">
          <a:xfrm rot="12590647">
            <a:off x="10324146" y="2796632"/>
            <a:ext cx="2264591" cy="1286867"/>
          </a:xfrm>
          <a:custGeom>
            <a:avLst/>
            <a:gdLst>
              <a:gd name="connsiteX0" fmla="*/ 2264591 w 2264591"/>
              <a:gd name="connsiteY0" fmla="*/ 1286867 h 1286867"/>
              <a:gd name="connsiteX1" fmla="*/ 689960 w 2264591"/>
              <a:gd name="connsiteY1" fmla="*/ 1286867 h 1286867"/>
              <a:gd name="connsiteX2" fmla="*/ 0 w 2264591"/>
              <a:gd name="connsiteY2" fmla="*/ 84277 h 1286867"/>
              <a:gd name="connsiteX3" fmla="*/ 0 w 2264591"/>
              <a:gd name="connsiteY3" fmla="*/ 0 h 1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591" h="1286867">
                <a:moveTo>
                  <a:pt x="2264591" y="1286867"/>
                </a:moveTo>
                <a:lnTo>
                  <a:pt x="689960" y="1286867"/>
                </a:lnTo>
                <a:lnTo>
                  <a:pt x="0" y="84277"/>
                </a:lnTo>
                <a:lnTo>
                  <a:pt x="0" y="0"/>
                </a:lnTo>
                <a:close/>
              </a:path>
            </a:pathLst>
          </a:cu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51" name="直角三角形 109"/>
          <p:cNvSpPr>
            <a:spLocks noChangeArrowheads="1"/>
          </p:cNvSpPr>
          <p:nvPr/>
        </p:nvSpPr>
        <p:spPr bwMode="auto">
          <a:xfrm rot="5358376">
            <a:off x="10267009" y="452309"/>
            <a:ext cx="2192089" cy="1286867"/>
          </a:xfrm>
          <a:prstGeom prst="rtTriangle">
            <a:avLst/>
          </a:pr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52" name="任意多边形 51"/>
          <p:cNvSpPr>
            <a:spLocks noChangeArrowheads="1"/>
          </p:cNvSpPr>
          <p:nvPr/>
        </p:nvSpPr>
        <p:spPr bwMode="auto">
          <a:xfrm rot="1805345">
            <a:off x="11002219" y="1334989"/>
            <a:ext cx="1587649" cy="1286867"/>
          </a:xfrm>
          <a:custGeom>
            <a:avLst/>
            <a:gdLst>
              <a:gd name="connsiteX0" fmla="*/ 0 w 1587649"/>
              <a:gd name="connsiteY0" fmla="*/ 0 h 1286867"/>
              <a:gd name="connsiteX1" fmla="*/ 1255342 w 1587649"/>
              <a:gd name="connsiteY1" fmla="*/ 713355 h 1286867"/>
              <a:gd name="connsiteX2" fmla="*/ 1587649 w 1587649"/>
              <a:gd name="connsiteY2" fmla="*/ 1286867 h 1286867"/>
              <a:gd name="connsiteX3" fmla="*/ 0 w 1587649"/>
              <a:gd name="connsiteY3" fmla="*/ 1286867 h 1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649" h="1286867">
                <a:moveTo>
                  <a:pt x="0" y="0"/>
                </a:moveTo>
                <a:lnTo>
                  <a:pt x="1255342" y="713355"/>
                </a:lnTo>
                <a:lnTo>
                  <a:pt x="1587649" y="1286867"/>
                </a:lnTo>
                <a:lnTo>
                  <a:pt x="0" y="1286867"/>
                </a:lnTo>
                <a:close/>
              </a:path>
            </a:pathLst>
          </a:cu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53" name="直角三角形 135"/>
          <p:cNvSpPr>
            <a:spLocks noChangeArrowheads="1"/>
          </p:cNvSpPr>
          <p:nvPr/>
        </p:nvSpPr>
        <p:spPr bwMode="auto">
          <a:xfrm rot="5358376">
            <a:off x="6206304" y="461687"/>
            <a:ext cx="2264591" cy="1286867"/>
          </a:xfrm>
          <a:prstGeom prst="rtTriangle">
            <a:avLst/>
          </a:pr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54" name="直角三角形 136"/>
          <p:cNvSpPr>
            <a:spLocks noChangeArrowheads="1"/>
          </p:cNvSpPr>
          <p:nvPr/>
        </p:nvSpPr>
        <p:spPr bwMode="auto">
          <a:xfrm rot="1805345">
            <a:off x="6932593" y="1550306"/>
            <a:ext cx="2264591" cy="1286867"/>
          </a:xfrm>
          <a:prstGeom prst="rtTriangle">
            <a:avLst/>
          </a:pr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55" name="直角三角形 137"/>
          <p:cNvSpPr>
            <a:spLocks noChangeArrowheads="1"/>
          </p:cNvSpPr>
          <p:nvPr/>
        </p:nvSpPr>
        <p:spPr bwMode="auto">
          <a:xfrm rot="19790647">
            <a:off x="8275214" y="1529205"/>
            <a:ext cx="2226217" cy="1309049"/>
          </a:xfrm>
          <a:prstGeom prst="rtTriangle">
            <a:avLst/>
          </a:pr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56" name="直角三角形 138"/>
          <p:cNvSpPr>
            <a:spLocks noChangeArrowheads="1"/>
          </p:cNvSpPr>
          <p:nvPr/>
        </p:nvSpPr>
        <p:spPr bwMode="auto">
          <a:xfrm rot="16084695">
            <a:off x="8904847" y="406536"/>
            <a:ext cx="2175462" cy="1286867"/>
          </a:xfrm>
          <a:prstGeom prst="rtTriangle">
            <a:avLst/>
          </a:pr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57" name="任意多边形 56"/>
          <p:cNvSpPr>
            <a:spLocks noChangeArrowheads="1"/>
          </p:cNvSpPr>
          <p:nvPr/>
        </p:nvSpPr>
        <p:spPr bwMode="auto">
          <a:xfrm rot="12590647">
            <a:off x="9223726" y="-364728"/>
            <a:ext cx="1054318" cy="1204015"/>
          </a:xfrm>
          <a:custGeom>
            <a:avLst/>
            <a:gdLst>
              <a:gd name="connsiteX0" fmla="*/ 1054318 w 1054318"/>
              <a:gd name="connsiteY0" fmla="*/ 599122 h 1204015"/>
              <a:gd name="connsiteX1" fmla="*/ 0 w 1054318"/>
              <a:gd name="connsiteY1" fmla="*/ 1204015 h 1204015"/>
              <a:gd name="connsiteX2" fmla="*/ 0 w 1054318"/>
              <a:gd name="connsiteY2" fmla="*/ 0 h 1204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318" h="1204015">
                <a:moveTo>
                  <a:pt x="1054318" y="599122"/>
                </a:moveTo>
                <a:lnTo>
                  <a:pt x="0" y="1204015"/>
                </a:lnTo>
                <a:lnTo>
                  <a:pt x="0" y="0"/>
                </a:lnTo>
                <a:close/>
              </a:path>
            </a:pathLst>
          </a:cu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2018/7/24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91B1C5B-7ACB-48E4-8AA5-BC3A6908A3C4}" type="slidenum">
              <a:rPr lang="zh-CN" altLang="en-US" smtClean="0">
                <a:solidFill>
                  <a:srgbClr val="4B4D4F"/>
                </a:solidFill>
                <a:latin typeface="Times New Roman"/>
                <a:ea typeface="幼圆"/>
              </a:rPr>
              <a:pPr/>
              <a:t>‹#›</a:t>
            </a:fld>
            <a:endParaRPr lang="zh-CN" altLang="en-US">
              <a:solidFill>
                <a:srgbClr val="4B4D4F"/>
              </a:solidFill>
              <a:latin typeface="Times New Roman"/>
              <a:ea typeface="幼圆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689964" y="3666772"/>
            <a:ext cx="5873503" cy="474984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704850" y="2357075"/>
            <a:ext cx="5873503" cy="1159472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defRPr sz="3600" b="1" kern="1000" baseline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pic>
        <p:nvPicPr>
          <p:cNvPr id="80" name="Picture 2" descr="D:\工作\品牌@2012\VI项目\ALIBABA logo\20110909 LOGO upat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9660" y="6309989"/>
            <a:ext cx="1452677" cy="332927"/>
          </a:xfrm>
          <a:prstGeom prst="rect">
            <a:avLst/>
          </a:prstGeom>
          <a:noFill/>
        </p:spPr>
      </p:pic>
      <p:grpSp>
        <p:nvGrpSpPr>
          <p:cNvPr id="82" name="组合 81"/>
          <p:cNvGrpSpPr/>
          <p:nvPr/>
        </p:nvGrpSpPr>
        <p:grpSpPr>
          <a:xfrm>
            <a:off x="5285177" y="863001"/>
            <a:ext cx="1621645" cy="45720"/>
            <a:chOff x="5193749" y="863001"/>
            <a:chExt cx="1621434" cy="45720"/>
          </a:xfrm>
        </p:grpSpPr>
        <p:sp>
          <p:nvSpPr>
            <p:cNvPr id="83" name="矩形 82"/>
            <p:cNvSpPr/>
            <p:nvPr userDrawn="1"/>
          </p:nvSpPr>
          <p:spPr>
            <a:xfrm>
              <a:off x="5844074" y="863001"/>
              <a:ext cx="144016" cy="45720"/>
            </a:xfrm>
            <a:prstGeom prst="rect">
              <a:avLst/>
            </a:prstGeom>
            <a:solidFill>
              <a:srgbClr val="92E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84" name="矩形 83"/>
            <p:cNvSpPr/>
            <p:nvPr userDrawn="1"/>
          </p:nvSpPr>
          <p:spPr>
            <a:xfrm>
              <a:off x="6020844" y="863001"/>
              <a:ext cx="144016" cy="45719"/>
            </a:xfrm>
            <a:prstGeom prst="rect">
              <a:avLst/>
            </a:prstGeom>
            <a:solidFill>
              <a:srgbClr val="F862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85" name="矩形 84"/>
            <p:cNvSpPr/>
            <p:nvPr userDrawn="1"/>
          </p:nvSpPr>
          <p:spPr>
            <a:xfrm>
              <a:off x="6197614" y="863001"/>
              <a:ext cx="144016" cy="45719"/>
            </a:xfrm>
            <a:prstGeom prst="rect">
              <a:avLst/>
            </a:prstGeom>
            <a:solidFill>
              <a:srgbClr val="F5C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86" name="矩形 85"/>
            <p:cNvSpPr/>
            <p:nvPr userDrawn="1"/>
          </p:nvSpPr>
          <p:spPr>
            <a:xfrm>
              <a:off x="5193749" y="863001"/>
              <a:ext cx="440801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87" name="矩形 86"/>
            <p:cNvSpPr/>
            <p:nvPr userDrawn="1"/>
          </p:nvSpPr>
          <p:spPr>
            <a:xfrm>
              <a:off x="6374382" y="863001"/>
              <a:ext cx="440801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88" name="矩形 87"/>
            <p:cNvSpPr/>
            <p:nvPr userDrawn="1"/>
          </p:nvSpPr>
          <p:spPr>
            <a:xfrm>
              <a:off x="5667304" y="863001"/>
              <a:ext cx="144016" cy="45720"/>
            </a:xfrm>
            <a:prstGeom prst="rect">
              <a:avLst/>
            </a:prstGeom>
            <a:solidFill>
              <a:srgbClr val="79A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</p:grpSp>
      <p:sp>
        <p:nvSpPr>
          <p:cNvPr id="96" name="直角三角形 114"/>
          <p:cNvSpPr>
            <a:spLocks noChangeArrowheads="1"/>
          </p:cNvSpPr>
          <p:nvPr/>
        </p:nvSpPr>
        <p:spPr bwMode="auto">
          <a:xfrm rot="10800000">
            <a:off x="6527103" y="2003830"/>
            <a:ext cx="1445101" cy="849741"/>
          </a:xfrm>
          <a:prstGeom prst="rtTriangl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97" name="直角三角形 115"/>
          <p:cNvSpPr>
            <a:spLocks noChangeArrowheads="1"/>
          </p:cNvSpPr>
          <p:nvPr/>
        </p:nvSpPr>
        <p:spPr bwMode="auto">
          <a:xfrm rot="7167729">
            <a:off x="5784969" y="2479369"/>
            <a:ext cx="1470011" cy="835342"/>
          </a:xfrm>
          <a:prstGeom prst="rtTriangle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98" name="直角三角形 116"/>
          <p:cNvSpPr>
            <a:spLocks noChangeArrowheads="1"/>
          </p:cNvSpPr>
          <p:nvPr/>
        </p:nvSpPr>
        <p:spPr bwMode="auto">
          <a:xfrm rot="3614698">
            <a:off x="5848261" y="3337856"/>
            <a:ext cx="1470011" cy="835342"/>
          </a:xfrm>
          <a:prstGeom prst="rtTriangle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99" name="直角三角形 117"/>
          <p:cNvSpPr>
            <a:spLocks noChangeArrowheads="1"/>
          </p:cNvSpPr>
          <p:nvPr/>
        </p:nvSpPr>
        <p:spPr bwMode="auto">
          <a:xfrm>
            <a:off x="6606793" y="3756600"/>
            <a:ext cx="1445101" cy="849741"/>
          </a:xfrm>
          <a:prstGeom prst="rtTriangl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100" name="直角三角形 118"/>
          <p:cNvSpPr>
            <a:spLocks noChangeArrowheads="1"/>
          </p:cNvSpPr>
          <p:nvPr/>
        </p:nvSpPr>
        <p:spPr bwMode="auto">
          <a:xfrm rot="17894048">
            <a:off x="7316888" y="3299004"/>
            <a:ext cx="1470011" cy="835342"/>
          </a:xfrm>
          <a:prstGeom prst="rtTriangl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101" name="直角三角形 119"/>
          <p:cNvSpPr>
            <a:spLocks noChangeArrowheads="1"/>
          </p:cNvSpPr>
          <p:nvPr/>
        </p:nvSpPr>
        <p:spPr bwMode="auto">
          <a:xfrm rot="14400000">
            <a:off x="7259441" y="2435902"/>
            <a:ext cx="1470011" cy="835342"/>
          </a:xfrm>
          <a:prstGeom prst="rtTriangl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731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</p:bldLst>
  </p:timing>
  <p:extLst mod="1">
    <p:ext uri="{DCECCB84-F9BA-43D5-87BE-67443E8EF086}">
      <p15:sldGuideLst xmlns:p15="http://schemas.microsoft.com/office/powerpoint/2012/main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2018/7/24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91B1C5B-7ACB-48E4-8AA5-BC3A6908A3C4}" type="slidenum">
              <a:rPr lang="zh-CN" altLang="en-US" smtClean="0">
                <a:solidFill>
                  <a:srgbClr val="4B4D4F"/>
                </a:solidFill>
                <a:latin typeface="Times New Roman"/>
                <a:ea typeface="幼圆"/>
              </a:rPr>
              <a:pPr/>
              <a:t>‹#›</a:t>
            </a:fld>
            <a:endParaRPr lang="zh-CN" altLang="en-US">
              <a:solidFill>
                <a:srgbClr val="4B4D4F"/>
              </a:solidFill>
              <a:latin typeface="Times New Roman"/>
              <a:ea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2101907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1" y="365125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3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2018/7/24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91B1C5B-7ACB-48E4-8AA5-BC3A6908A3C4}" type="slidenum">
              <a:rPr lang="zh-CN" altLang="en-US" smtClean="0">
                <a:solidFill>
                  <a:srgbClr val="4B4D4F"/>
                </a:solidFill>
                <a:latin typeface="Times New Roman"/>
                <a:ea typeface="幼圆"/>
              </a:rPr>
              <a:pPr/>
              <a:t>‹#›</a:t>
            </a:fld>
            <a:endParaRPr lang="zh-CN" altLang="en-US">
              <a:solidFill>
                <a:srgbClr val="4B4D4F"/>
              </a:solidFill>
              <a:latin typeface="Times New Roman"/>
              <a:ea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2999301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2018/7/24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2563054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2018/7/24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pic>
        <p:nvPicPr>
          <p:cNvPr id="9" name="Picture 2" descr="D:\工作\品牌@2012\VI项目\ALIBABA logo\20110909 LOGO upates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5516" y="6300884"/>
            <a:ext cx="1452677" cy="3329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4139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108202"/>
            <a:ext cx="7994651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5"/>
            <a:ext cx="4090217" cy="3574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2018/7/24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91B1C5B-7ACB-48E4-8AA5-BC3A6908A3C4}" type="slidenum">
              <a:rPr lang="zh-CN" altLang="en-US" smtClean="0">
                <a:solidFill>
                  <a:srgbClr val="4B4D4F"/>
                </a:solidFill>
                <a:latin typeface="Times New Roman"/>
                <a:ea typeface="幼圆"/>
              </a:rPr>
              <a:pPr/>
              <a:t>‹#›</a:t>
            </a:fld>
            <a:endParaRPr lang="zh-CN" altLang="en-US">
              <a:solidFill>
                <a:srgbClr val="4B4D4F"/>
              </a:solidFill>
              <a:latin typeface="Times New Roman"/>
              <a:ea typeface="幼圆"/>
            </a:endParaRPr>
          </a:p>
        </p:txBody>
      </p:sp>
      <p:pic>
        <p:nvPicPr>
          <p:cNvPr id="8" name="Picture 2" descr="D:\工作\品牌@2012\VI项目\ALIBABA logo\20110909 LOGO upates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9660" y="6309989"/>
            <a:ext cx="1452677" cy="332927"/>
          </a:xfrm>
          <a:prstGeom prst="rect">
            <a:avLst/>
          </a:prstGeom>
          <a:noFill/>
        </p:spPr>
      </p:pic>
      <p:grpSp>
        <p:nvGrpSpPr>
          <p:cNvPr id="10" name="组合 9"/>
          <p:cNvGrpSpPr/>
          <p:nvPr userDrawn="1"/>
        </p:nvGrpSpPr>
        <p:grpSpPr>
          <a:xfrm>
            <a:off x="5285177" y="863001"/>
            <a:ext cx="1621645" cy="45720"/>
            <a:chOff x="5193749" y="863001"/>
            <a:chExt cx="1621434" cy="45720"/>
          </a:xfrm>
        </p:grpSpPr>
        <p:sp>
          <p:nvSpPr>
            <p:cNvPr id="11" name="矩形 10"/>
            <p:cNvSpPr/>
            <p:nvPr userDrawn="1"/>
          </p:nvSpPr>
          <p:spPr>
            <a:xfrm>
              <a:off x="5844074" y="863001"/>
              <a:ext cx="144016" cy="45720"/>
            </a:xfrm>
            <a:prstGeom prst="rect">
              <a:avLst/>
            </a:prstGeom>
            <a:solidFill>
              <a:srgbClr val="92E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6020844" y="863001"/>
              <a:ext cx="144016" cy="45719"/>
            </a:xfrm>
            <a:prstGeom prst="rect">
              <a:avLst/>
            </a:prstGeom>
            <a:solidFill>
              <a:srgbClr val="F862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197614" y="863001"/>
              <a:ext cx="144016" cy="45719"/>
            </a:xfrm>
            <a:prstGeom prst="rect">
              <a:avLst/>
            </a:prstGeom>
            <a:solidFill>
              <a:srgbClr val="F5C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5193749" y="863001"/>
              <a:ext cx="440801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6374382" y="863001"/>
              <a:ext cx="440801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5667304" y="863001"/>
              <a:ext cx="144016" cy="45720"/>
            </a:xfrm>
            <a:prstGeom prst="rect">
              <a:avLst/>
            </a:prstGeom>
            <a:solidFill>
              <a:srgbClr val="79A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2046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2018/7/24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91B1C5B-7ACB-48E4-8AA5-BC3A6908A3C4}" type="slidenum">
              <a:rPr lang="zh-CN" altLang="en-US" smtClean="0">
                <a:solidFill>
                  <a:srgbClr val="4B4D4F"/>
                </a:solidFill>
                <a:latin typeface="Times New Roman"/>
                <a:ea typeface="幼圆"/>
              </a:rPr>
              <a:pPr/>
              <a:t>‹#›</a:t>
            </a:fld>
            <a:endParaRPr lang="zh-CN" altLang="en-US">
              <a:solidFill>
                <a:srgbClr val="4B4D4F"/>
              </a:solidFill>
              <a:latin typeface="Times New Roman"/>
              <a:ea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298576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2018/7/24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345869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2018/7/24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pic>
        <p:nvPicPr>
          <p:cNvPr id="6" name="Picture 2" descr="D:\工作\品牌@2012\VI项目\ALIBABA logo\20110909 LOGO upates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2836" y="6139890"/>
            <a:ext cx="1452677" cy="3329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739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2018/7/24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pic>
        <p:nvPicPr>
          <p:cNvPr id="5" name="Picture 2" descr="D:\工作\品牌@2012\VI项目\ALIBABA logo\20110909 LOGO upates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2836" y="6265106"/>
            <a:ext cx="1452677" cy="3329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4032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1" y="53340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1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1" y="21336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2018/7/24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91B1C5B-7ACB-48E4-8AA5-BC3A6908A3C4}" type="slidenum">
              <a:rPr lang="zh-CN" altLang="en-US" smtClean="0">
                <a:solidFill>
                  <a:srgbClr val="4B4D4F"/>
                </a:solidFill>
                <a:latin typeface="Times New Roman"/>
                <a:ea typeface="幼圆"/>
              </a:rPr>
              <a:pPr/>
              <a:t>‹#›</a:t>
            </a:fld>
            <a:endParaRPr lang="zh-CN" altLang="en-US">
              <a:solidFill>
                <a:srgbClr val="4B4D4F"/>
              </a:solidFill>
              <a:latin typeface="Times New Roman"/>
              <a:ea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977955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2018/7/24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91B1C5B-7ACB-48E4-8AA5-BC3A6908A3C4}" type="slidenum">
              <a:rPr lang="zh-CN" altLang="en-US" smtClean="0">
                <a:solidFill>
                  <a:srgbClr val="4B4D4F"/>
                </a:solidFill>
                <a:latin typeface="Times New Roman"/>
                <a:ea typeface="幼圆"/>
              </a:rPr>
              <a:pPr/>
              <a:t>‹#›</a:t>
            </a:fld>
            <a:endParaRPr lang="zh-CN" altLang="en-US">
              <a:solidFill>
                <a:srgbClr val="4B4D4F"/>
              </a:solidFill>
              <a:latin typeface="Times New Roman"/>
              <a:ea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93636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0" y="-364728"/>
            <a:ext cx="12589868" cy="7222728"/>
            <a:chOff x="-2989942" y="-361224"/>
            <a:chExt cx="12589868" cy="7222728"/>
          </a:xfrm>
        </p:grpSpPr>
        <p:sp>
          <p:nvSpPr>
            <p:cNvPr id="26" name="矩形 25"/>
            <p:cNvSpPr/>
            <p:nvPr userDrawn="1"/>
          </p:nvSpPr>
          <p:spPr>
            <a:xfrm>
              <a:off x="-2989942" y="3504"/>
              <a:ext cx="12195740" cy="6858000"/>
            </a:xfrm>
            <a:prstGeom prst="rect">
              <a:avLst/>
            </a:prstGeom>
            <a:gradFill flip="none" rotWithShape="1">
              <a:gsLst>
                <a:gs pos="0">
                  <a:srgbClr val="DCDCDC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27" name="直角三角形 120"/>
            <p:cNvSpPr>
              <a:spLocks noChangeArrowheads="1"/>
            </p:cNvSpPr>
            <p:nvPr/>
          </p:nvSpPr>
          <p:spPr bwMode="auto">
            <a:xfrm rot="8990647">
              <a:off x="6032496" y="2799489"/>
              <a:ext cx="2226217" cy="1309049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28" name="直角三角形 121"/>
            <p:cNvSpPr>
              <a:spLocks noChangeArrowheads="1"/>
            </p:cNvSpPr>
            <p:nvPr/>
          </p:nvSpPr>
          <p:spPr bwMode="auto">
            <a:xfrm rot="5358376">
              <a:off x="5426187" y="4005050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29" name="直角三角形 122"/>
            <p:cNvSpPr>
              <a:spLocks noChangeArrowheads="1"/>
            </p:cNvSpPr>
            <p:nvPr/>
          </p:nvSpPr>
          <p:spPr bwMode="auto">
            <a:xfrm rot="1805345">
              <a:off x="6152476" y="5093669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30" name="任意多边形 29"/>
            <p:cNvSpPr>
              <a:spLocks noChangeArrowheads="1"/>
            </p:cNvSpPr>
            <p:nvPr/>
          </p:nvSpPr>
          <p:spPr bwMode="auto">
            <a:xfrm rot="19790647">
              <a:off x="7537627" y="5230434"/>
              <a:ext cx="1597713" cy="1309049"/>
            </a:xfrm>
            <a:custGeom>
              <a:avLst/>
              <a:gdLst>
                <a:gd name="connsiteX0" fmla="*/ 0 w 1597713"/>
                <a:gd name="connsiteY0" fmla="*/ 0 h 1309049"/>
                <a:gd name="connsiteX1" fmla="*/ 1597713 w 1597713"/>
                <a:gd name="connsiteY1" fmla="*/ 939480 h 1309049"/>
                <a:gd name="connsiteX2" fmla="*/ 1382999 w 1597713"/>
                <a:gd name="connsiteY2" fmla="*/ 1309049 h 1309049"/>
                <a:gd name="connsiteX3" fmla="*/ 0 w 1597713"/>
                <a:gd name="connsiteY3" fmla="*/ 1309049 h 130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713" h="1309049">
                  <a:moveTo>
                    <a:pt x="0" y="0"/>
                  </a:moveTo>
                  <a:lnTo>
                    <a:pt x="1597713" y="939480"/>
                  </a:lnTo>
                  <a:lnTo>
                    <a:pt x="1382999" y="1309049"/>
                  </a:lnTo>
                  <a:lnTo>
                    <a:pt x="0" y="1309049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31" name="任意多边形 30"/>
            <p:cNvSpPr>
              <a:spLocks noChangeArrowheads="1"/>
            </p:cNvSpPr>
            <p:nvPr/>
          </p:nvSpPr>
          <p:spPr bwMode="auto">
            <a:xfrm rot="16084695">
              <a:off x="8359952" y="4863961"/>
              <a:ext cx="1056335" cy="600268"/>
            </a:xfrm>
            <a:custGeom>
              <a:avLst/>
              <a:gdLst>
                <a:gd name="connsiteX0" fmla="*/ 1056335 w 1056335"/>
                <a:gd name="connsiteY0" fmla="*/ 600268 h 600268"/>
                <a:gd name="connsiteX1" fmla="*/ 0 w 1056335"/>
                <a:gd name="connsiteY1" fmla="*/ 564825 h 600268"/>
                <a:gd name="connsiteX2" fmla="*/ 0 w 1056335"/>
                <a:gd name="connsiteY2" fmla="*/ 0 h 600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6335" h="600268">
                  <a:moveTo>
                    <a:pt x="1056335" y="600268"/>
                  </a:moveTo>
                  <a:lnTo>
                    <a:pt x="0" y="5648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32" name="任意多边形 31"/>
            <p:cNvSpPr>
              <a:spLocks noChangeArrowheads="1"/>
            </p:cNvSpPr>
            <p:nvPr/>
          </p:nvSpPr>
          <p:spPr bwMode="auto">
            <a:xfrm rot="12590647">
              <a:off x="7334204" y="2800136"/>
              <a:ext cx="2264591" cy="1286867"/>
            </a:xfrm>
            <a:custGeom>
              <a:avLst/>
              <a:gdLst>
                <a:gd name="connsiteX0" fmla="*/ 2264591 w 2264591"/>
                <a:gd name="connsiteY0" fmla="*/ 1286867 h 1286867"/>
                <a:gd name="connsiteX1" fmla="*/ 689960 w 2264591"/>
                <a:gd name="connsiteY1" fmla="*/ 1286867 h 1286867"/>
                <a:gd name="connsiteX2" fmla="*/ 0 w 2264591"/>
                <a:gd name="connsiteY2" fmla="*/ 84277 h 1286867"/>
                <a:gd name="connsiteX3" fmla="*/ 0 w 2264591"/>
                <a:gd name="connsiteY3" fmla="*/ 0 h 128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591" h="1286867">
                  <a:moveTo>
                    <a:pt x="2264591" y="1286867"/>
                  </a:moveTo>
                  <a:lnTo>
                    <a:pt x="689960" y="1286867"/>
                  </a:lnTo>
                  <a:lnTo>
                    <a:pt x="0" y="84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33" name="直角三角形 109"/>
            <p:cNvSpPr>
              <a:spLocks noChangeArrowheads="1"/>
            </p:cNvSpPr>
            <p:nvPr/>
          </p:nvSpPr>
          <p:spPr bwMode="auto">
            <a:xfrm rot="5358376">
              <a:off x="7277203" y="455948"/>
              <a:ext cx="2191819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34" name="任意多边形 33"/>
            <p:cNvSpPr>
              <a:spLocks noChangeArrowheads="1"/>
            </p:cNvSpPr>
            <p:nvPr/>
          </p:nvSpPr>
          <p:spPr bwMode="auto">
            <a:xfrm rot="1805345">
              <a:off x="8012277" y="1338493"/>
              <a:ext cx="1587649" cy="1286867"/>
            </a:xfrm>
            <a:custGeom>
              <a:avLst/>
              <a:gdLst>
                <a:gd name="connsiteX0" fmla="*/ 0 w 1587649"/>
                <a:gd name="connsiteY0" fmla="*/ 0 h 1286867"/>
                <a:gd name="connsiteX1" fmla="*/ 1255342 w 1587649"/>
                <a:gd name="connsiteY1" fmla="*/ 713355 h 1286867"/>
                <a:gd name="connsiteX2" fmla="*/ 1587649 w 1587649"/>
                <a:gd name="connsiteY2" fmla="*/ 1286867 h 1286867"/>
                <a:gd name="connsiteX3" fmla="*/ 0 w 1587649"/>
                <a:gd name="connsiteY3" fmla="*/ 1286867 h 128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7649" h="1286867">
                  <a:moveTo>
                    <a:pt x="0" y="0"/>
                  </a:moveTo>
                  <a:lnTo>
                    <a:pt x="1255342" y="713355"/>
                  </a:lnTo>
                  <a:lnTo>
                    <a:pt x="1587649" y="1286867"/>
                  </a:lnTo>
                  <a:lnTo>
                    <a:pt x="0" y="1286867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35" name="直角三角形 135"/>
            <p:cNvSpPr>
              <a:spLocks noChangeArrowheads="1"/>
            </p:cNvSpPr>
            <p:nvPr/>
          </p:nvSpPr>
          <p:spPr bwMode="auto">
            <a:xfrm rot="5358376">
              <a:off x="3216362" y="465191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36" name="直角三角形 136"/>
            <p:cNvSpPr>
              <a:spLocks noChangeArrowheads="1"/>
            </p:cNvSpPr>
            <p:nvPr/>
          </p:nvSpPr>
          <p:spPr bwMode="auto">
            <a:xfrm rot="1805345">
              <a:off x="3942651" y="1553810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37" name="直角三角形 137"/>
            <p:cNvSpPr>
              <a:spLocks noChangeArrowheads="1"/>
            </p:cNvSpPr>
            <p:nvPr/>
          </p:nvSpPr>
          <p:spPr bwMode="auto">
            <a:xfrm rot="19790647">
              <a:off x="5285272" y="1532709"/>
              <a:ext cx="2226217" cy="1309049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38" name="直角三角形 138"/>
            <p:cNvSpPr>
              <a:spLocks noChangeArrowheads="1"/>
            </p:cNvSpPr>
            <p:nvPr/>
          </p:nvSpPr>
          <p:spPr bwMode="auto">
            <a:xfrm rot="16084695">
              <a:off x="5971362" y="464635"/>
              <a:ext cx="206621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39" name="任意多边形 38"/>
            <p:cNvSpPr>
              <a:spLocks noChangeArrowheads="1"/>
            </p:cNvSpPr>
            <p:nvPr/>
          </p:nvSpPr>
          <p:spPr bwMode="auto">
            <a:xfrm rot="12590647">
              <a:off x="6233784" y="-361224"/>
              <a:ext cx="1054318" cy="1204015"/>
            </a:xfrm>
            <a:custGeom>
              <a:avLst/>
              <a:gdLst>
                <a:gd name="connsiteX0" fmla="*/ 1054318 w 1054318"/>
                <a:gd name="connsiteY0" fmla="*/ 599122 h 1204015"/>
                <a:gd name="connsiteX1" fmla="*/ 0 w 1054318"/>
                <a:gd name="connsiteY1" fmla="*/ 1204015 h 1204015"/>
                <a:gd name="connsiteX2" fmla="*/ 0 w 1054318"/>
                <a:gd name="connsiteY2" fmla="*/ 0 h 1204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318" h="1204015">
                  <a:moveTo>
                    <a:pt x="1054318" y="599122"/>
                  </a:moveTo>
                  <a:lnTo>
                    <a:pt x="0" y="12040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2018/7/24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22300" y="1082676"/>
            <a:ext cx="10954459" cy="5214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2301" y="134544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3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60000"/>
        <a:buFont typeface="Wingdings 2" panose="05020102010507070707" pitchFamily="18" charset="2"/>
        <a:buChar char=""/>
        <a:defRPr lang="zh-CN" altLang="en-US" sz="28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99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分级模型</a:t>
            </a:r>
            <a:endParaRPr lang="zh-CN" altLang="en-US" dirty="0"/>
          </a:p>
        </p:txBody>
      </p:sp>
      <p:pic>
        <p:nvPicPr>
          <p:cNvPr id="14" name="内容占位符 1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284" y="930555"/>
            <a:ext cx="8612491" cy="5214938"/>
          </a:xfrm>
        </p:spPr>
      </p:pic>
    </p:spTree>
    <p:extLst>
      <p:ext uri="{BB962C8B-B14F-4D97-AF65-F5344CB8AC3E}">
        <p14:creationId xmlns:p14="http://schemas.microsoft.com/office/powerpoint/2010/main" val="69689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分级模型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406" y="1082675"/>
            <a:ext cx="7151537" cy="5214938"/>
          </a:xfrm>
        </p:spPr>
      </p:pic>
    </p:spTree>
    <p:extLst>
      <p:ext uri="{BB962C8B-B14F-4D97-AF65-F5344CB8AC3E}">
        <p14:creationId xmlns:p14="http://schemas.microsoft.com/office/powerpoint/2010/main" val="113778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分级模型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348" y="1105535"/>
            <a:ext cx="2970364" cy="5214938"/>
          </a:xfrm>
        </p:spPr>
      </p:pic>
    </p:spTree>
    <p:extLst>
      <p:ext uri="{BB962C8B-B14F-4D97-AF65-F5344CB8AC3E}">
        <p14:creationId xmlns:p14="http://schemas.microsoft.com/office/powerpoint/2010/main" val="202380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分级模型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386" y="1082675"/>
            <a:ext cx="5735578" cy="5214938"/>
          </a:xfrm>
        </p:spPr>
      </p:pic>
    </p:spTree>
    <p:extLst>
      <p:ext uri="{BB962C8B-B14F-4D97-AF65-F5344CB8AC3E}">
        <p14:creationId xmlns:p14="http://schemas.microsoft.com/office/powerpoint/2010/main" val="18297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分级模型</a:t>
            </a:r>
            <a:endParaRPr lang="zh-CN" altLang="en-US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524849"/>
              </p:ext>
            </p:extLst>
          </p:nvPr>
        </p:nvGraphicFramePr>
        <p:xfrm>
          <a:off x="1925321" y="1325170"/>
          <a:ext cx="82153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438"/>
                <a:gridCol w="2738438"/>
                <a:gridCol w="2738438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之前的方案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基于双表模型的分级处理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消息堆积时间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工单堆积对</a:t>
                      </a:r>
                      <a:r>
                        <a:rPr lang="zh-CN" altLang="en-US" dirty="0" smtClean="0"/>
                        <a:t>产品消耗的影响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有影响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起到缓解效果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能够按照优先级处理工单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工单量骤增的应对措施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手动订正工单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基于数据库表做处理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改造成本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0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分级模型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分级模型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优缺点评估，选型原因</a:t>
            </a:r>
            <a:endParaRPr lang="en-US" altLang="zh-CN" dirty="0" smtClean="0"/>
          </a:p>
          <a:p>
            <a:r>
              <a:rPr lang="zh-CN" altLang="en-US" dirty="0" smtClean="0"/>
              <a:t>分级模型配置，比较固定，不灵活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02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业务指标监控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系统运行时的状态</a:t>
            </a:r>
            <a:endParaRPr lang="en-US" altLang="zh-CN" dirty="0" smtClean="0"/>
          </a:p>
          <a:p>
            <a:r>
              <a:rPr lang="zh-CN" altLang="en-US" dirty="0" smtClean="0"/>
              <a:t>系统出现危险时的报警</a:t>
            </a:r>
            <a:endParaRPr lang="en-US" altLang="zh-CN" dirty="0" smtClean="0"/>
          </a:p>
          <a:p>
            <a:r>
              <a:rPr lang="zh-CN" altLang="en-US" dirty="0" smtClean="0"/>
              <a:t>提早应对问题，给出解决问题的方法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554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业务指标监控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638960"/>
              </p:ext>
            </p:extLst>
          </p:nvPr>
        </p:nvGraphicFramePr>
        <p:xfrm>
          <a:off x="622301" y="1934322"/>
          <a:ext cx="10953750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50"/>
                <a:gridCol w="2190750"/>
                <a:gridCol w="2190750"/>
                <a:gridCol w="2190750"/>
                <a:gridCol w="219075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Alimonitor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Xflush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err="1" smtClean="0"/>
                        <a:t>sunfire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Kmonitor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黄金眼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天眼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指标采集类型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系统指标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系统指标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自定义指标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系统指标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自定义指标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消息系统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odps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性能消耗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略高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侵入性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略高，自定义指标需要侵入代码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略高，自定义指标需要侵入代码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异常报警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指标预测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图表展示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22301" y="1155558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集团内各</a:t>
            </a:r>
            <a:r>
              <a:rPr lang="zh-CN" altLang="en-US" dirty="0">
                <a:solidFill>
                  <a:schemeClr val="accent1"/>
                </a:solidFill>
              </a:rPr>
              <a:t>监控系统对比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9222" y="5293639"/>
            <a:ext cx="9708777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最后，业务指标方案选择</a:t>
            </a:r>
            <a:r>
              <a:rPr lang="en-US" altLang="zh-CN" sz="1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kmonitor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，各方面功能都支持得比较完善</a:t>
            </a:r>
          </a:p>
        </p:txBody>
      </p:sp>
    </p:spTree>
    <p:extLst>
      <p:ext uri="{BB962C8B-B14F-4D97-AF65-F5344CB8AC3E}">
        <p14:creationId xmlns:p14="http://schemas.microsoft.com/office/powerpoint/2010/main" val="397571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业务指标监控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95" y="1275946"/>
            <a:ext cx="10953750" cy="3005871"/>
          </a:xfrm>
        </p:spPr>
      </p:pic>
    </p:spTree>
    <p:extLst>
      <p:ext uri="{BB962C8B-B14F-4D97-AF65-F5344CB8AC3E}">
        <p14:creationId xmlns:p14="http://schemas.microsoft.com/office/powerpoint/2010/main" val="97729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业务指标监控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效果展示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82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业务介绍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问题与挑战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效果评估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未来思考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9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链路排查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排查场景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4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链路排查</a:t>
            </a:r>
            <a:endParaRPr lang="zh-CN" altLang="en-US" dirty="0"/>
          </a:p>
        </p:txBody>
      </p:sp>
      <p:graphicFrame>
        <p:nvGraphicFramePr>
          <p:cNvPr id="4" name="PA-内容占位符 3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5323852"/>
              </p:ext>
            </p:extLst>
          </p:nvPr>
        </p:nvGraphicFramePr>
        <p:xfrm>
          <a:off x="793340" y="1665380"/>
          <a:ext cx="10953750" cy="309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50"/>
                <a:gridCol w="2190750"/>
                <a:gridCol w="2190750"/>
                <a:gridCol w="2190750"/>
                <a:gridCol w="219075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TT</a:t>
                      </a:r>
                      <a:r>
                        <a:rPr lang="zh-CN" altLang="en-US" dirty="0" smtClean="0"/>
                        <a:t>日志平台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SLS</a:t>
                      </a:r>
                      <a:r>
                        <a:rPr lang="zh-CN" altLang="en-US" dirty="0" smtClean="0"/>
                        <a:t>日志服务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TLog</a:t>
                      </a:r>
                      <a:r>
                        <a:rPr lang="zh-CN" altLang="en-US" dirty="0" smtClean="0"/>
                        <a:t>日志平台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PowerLog</a:t>
                      </a:r>
                      <a:r>
                        <a:rPr lang="zh-CN" altLang="en-US" dirty="0" smtClean="0"/>
                        <a:t>日志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接入成本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较高，各应用接入，重复配置多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日志结构化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侵入性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高，需要自定义日志结构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高，需要自定义日志结构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链路方式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Logagent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en-US" altLang="zh-CN" dirty="0" err="1" smtClean="0"/>
                        <a:t>tt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en-US" altLang="zh-CN" dirty="0" err="1" smtClean="0"/>
                        <a:t>odps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Logtail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en-US" altLang="zh-CN" dirty="0" err="1" smtClean="0"/>
                        <a:t>sls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en-US" altLang="zh-CN" dirty="0" err="1" smtClean="0"/>
                        <a:t>odps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Tlog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en-US" altLang="zh-CN" dirty="0" err="1" smtClean="0"/>
                        <a:t>eagleeye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en-US" altLang="zh-CN" dirty="0" err="1" smtClean="0"/>
                        <a:t>odps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Tlog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en-US" altLang="zh-CN" dirty="0" err="1" smtClean="0"/>
                        <a:t>sls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en-US" altLang="zh-CN" dirty="0" err="1" smtClean="0"/>
                        <a:t>powerlog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调用链路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正则匹配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全文检索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PA-文本框 4"/>
          <p:cNvSpPr txBox="1"/>
          <p:nvPr>
            <p:custDataLst>
              <p:tags r:id="rId3"/>
            </p:custDataLst>
          </p:nvPr>
        </p:nvSpPr>
        <p:spPr>
          <a:xfrm>
            <a:off x="793340" y="1038422"/>
            <a:ext cx="1620957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集团日志方案对比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32328" y="5262282"/>
            <a:ext cx="9708777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最后，排查方案选用</a:t>
            </a:r>
            <a:r>
              <a:rPr lang="en-US" altLang="zh-CN" sz="1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powerlog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日志平台，各方面都有支持，同时自身整合集团内中间件，省去了使用方不少力气</a:t>
            </a:r>
          </a:p>
        </p:txBody>
      </p:sp>
    </p:spTree>
    <p:extLst>
      <p:ext uri="{BB962C8B-B14F-4D97-AF65-F5344CB8AC3E}">
        <p14:creationId xmlns:p14="http://schemas.microsoft.com/office/powerpoint/2010/main" val="336552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链路排查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36" y="1594591"/>
            <a:ext cx="11535387" cy="2532489"/>
          </a:xfrm>
        </p:spPr>
      </p:pic>
    </p:spTree>
    <p:extLst>
      <p:ext uri="{BB962C8B-B14F-4D97-AF65-F5344CB8AC3E}">
        <p14:creationId xmlns:p14="http://schemas.microsoft.com/office/powerpoint/2010/main" val="277094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链路排查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" y="1849387"/>
            <a:ext cx="10953750" cy="2370874"/>
          </a:xfrm>
        </p:spPr>
      </p:pic>
    </p:spTree>
    <p:extLst>
      <p:ext uri="{BB962C8B-B14F-4D97-AF65-F5344CB8AC3E}">
        <p14:creationId xmlns:p14="http://schemas.microsoft.com/office/powerpoint/2010/main" val="190472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链路排查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效果图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94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02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业务介绍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广告审核业务介绍</a:t>
            </a:r>
            <a:endParaRPr lang="en-US" altLang="zh-CN" dirty="0" smtClean="0"/>
          </a:p>
          <a:p>
            <a:pPr lvl="1"/>
            <a:r>
              <a:rPr lang="zh-CN" altLang="en-US" dirty="0"/>
              <a:t>法</a:t>
            </a:r>
            <a:r>
              <a:rPr lang="zh-CN" altLang="en-US" dirty="0" smtClean="0"/>
              <a:t>务风险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种类多样的广告产品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高效的审核流程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满足多样性的审核需求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5216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业务介绍</a:t>
            </a:r>
          </a:p>
        </p:txBody>
      </p:sp>
      <p:pic>
        <p:nvPicPr>
          <p:cNvPr id="98" name="内容占位符 9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72" y="930555"/>
            <a:ext cx="10397915" cy="5214938"/>
          </a:xfrm>
        </p:spPr>
      </p:pic>
    </p:spTree>
    <p:extLst>
      <p:ext uri="{BB962C8B-B14F-4D97-AF65-F5344CB8AC3E}">
        <p14:creationId xmlns:p14="http://schemas.microsoft.com/office/powerpoint/2010/main" val="347901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业务介绍</a:t>
            </a: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406185"/>
            <a:ext cx="10953750" cy="4567918"/>
          </a:xfrm>
        </p:spPr>
      </p:pic>
    </p:spTree>
    <p:extLst>
      <p:ext uri="{BB962C8B-B14F-4D97-AF65-F5344CB8AC3E}">
        <p14:creationId xmlns:p14="http://schemas.microsoft.com/office/powerpoint/2010/main" val="178417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问题与挑战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基于消息列队的审核模型，无法针对性地处理工单</a:t>
            </a:r>
            <a:endParaRPr lang="en-US" altLang="zh-CN" dirty="0" smtClean="0"/>
          </a:p>
          <a:p>
            <a:r>
              <a:rPr lang="en-US" altLang="zh-CN" dirty="0"/>
              <a:t>2.</a:t>
            </a:r>
            <a:r>
              <a:rPr lang="zh-CN" altLang="en-US" dirty="0"/>
              <a:t>审核工单依赖人工审核，上下游处理速度存在</a:t>
            </a:r>
            <a:r>
              <a:rPr lang="zh-CN" altLang="en-US" dirty="0" smtClean="0"/>
              <a:t>差异</a:t>
            </a:r>
            <a:endParaRPr lang="en-US" altLang="zh-CN" dirty="0" smtClean="0"/>
          </a:p>
          <a:p>
            <a:r>
              <a:rPr lang="en-US" altLang="zh-CN" dirty="0"/>
              <a:t>3.</a:t>
            </a:r>
            <a:r>
              <a:rPr lang="zh-CN" altLang="en-US" dirty="0"/>
              <a:t>系统缺少运行时业务衡量</a:t>
            </a:r>
            <a:r>
              <a:rPr lang="zh-CN" altLang="en-US" dirty="0" smtClean="0"/>
              <a:t>指标</a:t>
            </a:r>
            <a:endParaRPr lang="en-US" altLang="zh-CN" dirty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审核链路异步结构，后台人员排查问题耗费</a:t>
            </a:r>
            <a:r>
              <a:rPr lang="zh-CN" altLang="en-US" dirty="0" smtClean="0"/>
              <a:t>精力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137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问题与挑战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有序消费模型（给出排队的图）</a:t>
            </a:r>
            <a:endParaRPr lang="en-US" altLang="zh-CN" dirty="0" smtClean="0"/>
          </a:p>
          <a:p>
            <a:r>
              <a:rPr lang="zh-CN" altLang="en-US" dirty="0" smtClean="0"/>
              <a:t>列举排查问题的一些场景</a:t>
            </a:r>
            <a:endParaRPr lang="en-US" altLang="zh-CN" dirty="0" smtClean="0"/>
          </a:p>
          <a:p>
            <a:r>
              <a:rPr lang="zh-CN" altLang="en-US" dirty="0" smtClean="0"/>
              <a:t>上下游处理速度的差异、缺乏运行时系统的业务数据指标 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无法预警、无法及早地应对某些场景（集团类目调整、某些产品大促）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1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基于消息分级的双</a:t>
            </a:r>
            <a:r>
              <a:rPr lang="zh-CN" altLang="en-US" dirty="0" smtClean="0"/>
              <a:t>表策略模型</a:t>
            </a:r>
            <a:endParaRPr lang="en-US" altLang="zh-CN" dirty="0" smtClean="0"/>
          </a:p>
          <a:p>
            <a:r>
              <a:rPr lang="zh-CN" altLang="en-US" dirty="0"/>
              <a:t>基于</a:t>
            </a:r>
            <a:r>
              <a:rPr lang="en-US" altLang="zh-CN" dirty="0" err="1"/>
              <a:t>KMonitor</a:t>
            </a:r>
            <a:r>
              <a:rPr lang="zh-CN" altLang="en-US" dirty="0"/>
              <a:t>平台的业务指标实时</a:t>
            </a:r>
            <a:r>
              <a:rPr lang="zh-CN" altLang="en-US" dirty="0" smtClean="0"/>
              <a:t>监控</a:t>
            </a:r>
            <a:endParaRPr lang="en-US" altLang="zh-CN" dirty="0" smtClean="0"/>
          </a:p>
          <a:p>
            <a:r>
              <a:rPr lang="zh-CN" altLang="en-US" dirty="0" smtClean="0"/>
              <a:t>鹰</a:t>
            </a:r>
            <a:r>
              <a:rPr lang="zh-CN" altLang="en-US" dirty="0"/>
              <a:t>眼业务全息排</a:t>
            </a:r>
            <a:r>
              <a:rPr lang="zh-CN" altLang="en-US" dirty="0" smtClean="0"/>
              <a:t>查接入与</a:t>
            </a:r>
            <a:r>
              <a:rPr lang="en-US" altLang="zh-CN" dirty="0" err="1" smtClean="0"/>
              <a:t>odps</a:t>
            </a:r>
            <a:r>
              <a:rPr lang="zh-CN" altLang="en-US" dirty="0" smtClean="0"/>
              <a:t>全量链路离线分析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50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分级模型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622301" y="1703452"/>
            <a:ext cx="6737723" cy="1902572"/>
          </a:xfrm>
        </p:spPr>
        <p:txBody>
          <a:bodyPr/>
          <a:lstStyle/>
          <a:p>
            <a:r>
              <a:rPr lang="zh-CN" altLang="en-US" dirty="0"/>
              <a:t>法</a:t>
            </a:r>
            <a:r>
              <a:rPr lang="zh-CN" altLang="en-US" dirty="0" smtClean="0"/>
              <a:t>务风险</a:t>
            </a:r>
            <a:endParaRPr lang="en-US" altLang="zh-CN" dirty="0" smtClean="0"/>
          </a:p>
          <a:p>
            <a:r>
              <a:rPr lang="zh-CN" altLang="en-US" dirty="0"/>
              <a:t>产品</a:t>
            </a:r>
            <a:r>
              <a:rPr lang="zh-CN" altLang="en-US" dirty="0" smtClean="0"/>
              <a:t>消耗</a:t>
            </a:r>
            <a:endParaRPr lang="en-US" altLang="zh-CN" dirty="0" smtClean="0"/>
          </a:p>
          <a:p>
            <a:r>
              <a:rPr lang="zh-CN" altLang="en-US" dirty="0"/>
              <a:t>工</a:t>
            </a:r>
            <a:r>
              <a:rPr lang="zh-CN" altLang="en-US" dirty="0" smtClean="0"/>
              <a:t>单量骤增情况有预警措施和应对办法</a:t>
            </a:r>
            <a:endParaRPr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692147" y="1052612"/>
            <a:ext cx="3209365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基本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要求</a:t>
            </a:r>
          </a:p>
        </p:txBody>
      </p:sp>
      <p:sp>
        <p:nvSpPr>
          <p:cNvPr id="18" name="内容占位符 14"/>
          <p:cNvSpPr txBox="1">
            <a:spLocks/>
          </p:cNvSpPr>
          <p:nvPr/>
        </p:nvSpPr>
        <p:spPr>
          <a:xfrm>
            <a:off x="532652" y="4372722"/>
            <a:ext cx="6737723" cy="1902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"/>
              <a:defRPr lang="zh-CN" altLang="en-US" sz="280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消息</a:t>
            </a:r>
            <a:r>
              <a:rPr lang="zh-CN" altLang="en-US" dirty="0" smtClean="0"/>
              <a:t>及时消费</a:t>
            </a:r>
            <a:endParaRPr lang="en-US" altLang="zh-CN" dirty="0" smtClean="0"/>
          </a:p>
          <a:p>
            <a:r>
              <a:rPr lang="zh-CN" altLang="en-US" dirty="0" smtClean="0"/>
              <a:t>工单优先级</a:t>
            </a:r>
            <a:endParaRPr lang="en-US" altLang="zh-CN" dirty="0" smtClean="0"/>
          </a:p>
          <a:p>
            <a:r>
              <a:rPr lang="zh-CN" altLang="en-US" dirty="0" smtClean="0"/>
              <a:t>可以对骤增的工单进行订正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92147" y="3891680"/>
            <a:ext cx="3209365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设计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要求</a:t>
            </a:r>
          </a:p>
        </p:txBody>
      </p:sp>
    </p:spTree>
    <p:extLst>
      <p:ext uri="{BB962C8B-B14F-4D97-AF65-F5344CB8AC3E}">
        <p14:creationId xmlns:p14="http://schemas.microsoft.com/office/powerpoint/2010/main" val="55200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heme/theme1.xml><?xml version="1.0" encoding="utf-8"?>
<a:theme xmlns:a="http://schemas.openxmlformats.org/drawingml/2006/main" name="A000120140530A99PPBG">
  <a:themeElements>
    <a:clrScheme name="kso_RED8">
      <a:dk1>
        <a:srgbClr val="4B4D4F"/>
      </a:dk1>
      <a:lt1>
        <a:srgbClr val="FFFFFF"/>
      </a:lt1>
      <a:dk2>
        <a:srgbClr val="3D3F41"/>
      </a:dk2>
      <a:lt2>
        <a:srgbClr val="EEECE1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KSO主题7">
      <a:majorFont>
        <a:latin typeface="Times New Roman"/>
        <a:ea typeface="华文中宋"/>
        <a:cs typeface=""/>
      </a:majorFont>
      <a:minorFont>
        <a:latin typeface="Times New Roman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7227</TotalTime>
  <Words>1975</Words>
  <Application>Microsoft Office PowerPoint</Application>
  <PresentationFormat>宽屏</PresentationFormat>
  <Paragraphs>222</Paragraphs>
  <Slides>25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宋体</vt:lpstr>
      <vt:lpstr>微软雅黑</vt:lpstr>
      <vt:lpstr>幼圆</vt:lpstr>
      <vt:lpstr>Arial</vt:lpstr>
      <vt:lpstr>Calibri</vt:lpstr>
      <vt:lpstr>Times New Roman</vt:lpstr>
      <vt:lpstr>Wingdings 2</vt:lpstr>
      <vt:lpstr>A000120140530A99PPBG</vt:lpstr>
      <vt:lpstr>PowerPoint 演示文稿</vt:lpstr>
      <vt:lpstr>PowerPoint 演示文稿</vt:lpstr>
      <vt:lpstr>1.业务介绍</vt:lpstr>
      <vt:lpstr>1.业务介绍</vt:lpstr>
      <vt:lpstr>1.业务介绍</vt:lpstr>
      <vt:lpstr>2.问题与挑战</vt:lpstr>
      <vt:lpstr>2.问题与挑战</vt:lpstr>
      <vt:lpstr>3.解决方案</vt:lpstr>
      <vt:lpstr>3.解决方案-分级模型</vt:lpstr>
      <vt:lpstr>3.解决方案-分级模型</vt:lpstr>
      <vt:lpstr>3.解决方案-分级模型</vt:lpstr>
      <vt:lpstr>3.解决方案-分级模型</vt:lpstr>
      <vt:lpstr>3.解决方案-分级模型</vt:lpstr>
      <vt:lpstr>3.解决方案-分级模型</vt:lpstr>
      <vt:lpstr>3.解决方案-分级模型</vt:lpstr>
      <vt:lpstr>3.解决方案-业务指标监控</vt:lpstr>
      <vt:lpstr>3.解决方案-业务指标监控</vt:lpstr>
      <vt:lpstr>3.解决方案-业务指标监控</vt:lpstr>
      <vt:lpstr>3.解决方案-业务指标监控</vt:lpstr>
      <vt:lpstr>3.解决方案-链路排查</vt:lpstr>
      <vt:lpstr>3.解决方案-链路排查</vt:lpstr>
      <vt:lpstr>3.解决方案-链路排查</vt:lpstr>
      <vt:lpstr>3.解决方案-链路排查</vt:lpstr>
      <vt:lpstr>3.解决方案-链路排查</vt:lpstr>
      <vt:lpstr>PowerPoint 演示文稿</vt:lpstr>
    </vt:vector>
  </TitlesOfParts>
  <Company>Alibaba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编城</dc:creator>
  <cp:lastModifiedBy>编城</cp:lastModifiedBy>
  <cp:revision>154</cp:revision>
  <dcterms:created xsi:type="dcterms:W3CDTF">2018-06-12T11:34:01Z</dcterms:created>
  <dcterms:modified xsi:type="dcterms:W3CDTF">2018-07-25T11:38:25Z</dcterms:modified>
</cp:coreProperties>
</file>