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80" r:id="rId6"/>
    <p:sldId id="261" r:id="rId7"/>
    <p:sldId id="262" r:id="rId8"/>
    <p:sldId id="263" r:id="rId9"/>
    <p:sldId id="264" r:id="rId10"/>
    <p:sldId id="278" r:id="rId11"/>
    <p:sldId id="265" r:id="rId12"/>
    <p:sldId id="281" r:id="rId13"/>
    <p:sldId id="282" r:id="rId14"/>
    <p:sldId id="279" r:id="rId15"/>
    <p:sldId id="267" r:id="rId16"/>
    <p:sldId id="266" r:id="rId17"/>
    <p:sldId id="268" r:id="rId18"/>
    <p:sldId id="269" r:id="rId19"/>
    <p:sldId id="276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65" autoAdjust="0"/>
  </p:normalViewPr>
  <p:slideViewPr>
    <p:cSldViewPr snapToGrid="0">
      <p:cViewPr varScale="1">
        <p:scale>
          <a:sx n="78" d="100"/>
          <a:sy n="78" d="100"/>
        </p:scale>
        <p:origin x="114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F2BB-BB40-47D4-9E5C-9C7B5C53968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C2EE-62E6-4240-B0B4-7C2D6031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分为两个层面：风险层面、审核层面</a:t>
            </a:r>
            <a:endParaRPr lang="en-US" altLang="zh-CN" dirty="0" smtClean="0"/>
          </a:p>
          <a:p>
            <a:r>
              <a:rPr lang="zh-CN" altLang="en-US" dirty="0" smtClean="0"/>
              <a:t>广告法的确立，让广告平台有了可以严格控制广告主发布内容的手段，同时也给平台带来了相应法务上的风险。</a:t>
            </a:r>
            <a:endParaRPr lang="en-US" altLang="zh-CN" dirty="0" smtClean="0"/>
          </a:p>
          <a:p>
            <a:r>
              <a:rPr lang="zh-CN" altLang="en-US" dirty="0" smtClean="0"/>
              <a:t>另一方面数字营销囊括了很多广告产品，以及多种业务形态，这导致了审核的流程和规范更加复杂。</a:t>
            </a:r>
            <a:endParaRPr lang="en-US" altLang="zh-CN" dirty="0" smtClean="0"/>
          </a:p>
          <a:p>
            <a:r>
              <a:rPr lang="zh-CN" altLang="en-US" dirty="0" smtClean="0"/>
              <a:t>而审核中心的出现解决了上述问题。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简化了复杂的审核交互流程，给各业务产品提供了高效的接入方式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抽象出通用的审核逻辑，能够很好地应对审核多样性的需求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49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9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审核系统主要包括如下几个部分：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外部实体同步至审核中心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机器审核与人工审核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审核与结算报表产出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中文站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同步至广告平台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审核按照类别进行规则匹配（词库检查、图标识别）、部分机审确定不了的审核会生成人审工单，由外包人员进行人工审核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审核数据增量同步到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上，定时产出审核报表和工单结算报表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审核链路的总体情况：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审核的入口：同步来自中文站的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等实体信息，以及业务产品敏感信息修改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最后所有的变更都会落地到广告的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，通过消息中心监听数据库的</a:t>
            </a:r>
            <a:r>
              <a:rPr lang="en-US" altLang="zh-CN" dirty="0" smtClean="0"/>
              <a:t>DRC</a:t>
            </a:r>
            <a:r>
              <a:rPr lang="zh-CN" altLang="en-US" dirty="0" smtClean="0"/>
              <a:t>消息，生成对应的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消息、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消息由下游系统消费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审核中心订阅消息中心的消息，对广告产品的内容进行机器审核或者人工审核，机审会调用运营人员配置的规则与集团统一的词库，对内容进行审核。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审核工单无差别，外包人员无法获知哪些工单是风险高的，哪些是普通类型的工单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同时造成了在高峰的情况下，可能有些高危类目的产品还阻塞在队列中，而外包人员直接申请普通产品的工单</a:t>
            </a: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dirty="0" smtClean="0"/>
              <a:t>看一下审核各链路的速度情况，同步中心、机审部分在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天，而人审每天在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天。而人审一旦超过五万单以上，基本人审就处理不完工单了，这个时候就会出现工单堆积的情况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影响产品的消耗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同时整个审核系统的数据指标大多数是增量日志的方式同步到</a:t>
            </a:r>
            <a:r>
              <a:rPr lang="en-US" altLang="zh-CN" baseline="0" dirty="0" err="1" smtClean="0"/>
              <a:t>odps</a:t>
            </a:r>
            <a:r>
              <a:rPr lang="zh-CN" altLang="en-US" baseline="0" dirty="0" smtClean="0"/>
              <a:t>上，缺少对于业务数据的实时监控，无法做到高峰与特殊情况进行预警和自动化处理的能力，这是系统存在的隐患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审核链路过长，大部分都是异步过程，出现问题，排查问题的手段是在各部分的日志中进行筛选，找出相关的信息，耗费后台人员的精力，同时也没有利用中间件平台提供的能力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5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9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审核中心基本的系统要求：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产品内容的修改，需要及时进审，保证网站的法务风险在比较低的水平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由于产品进入审核后，不能投放，这就需要系统权衡各产品消耗同时改进审核处理的策略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能够应对工单量骤增的特殊情况，给出预警措施和应对手段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4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首先，为了能够对工单进行优先级的划分，我们从商家的维度和产品的维度，对审核消息进行分级处理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用户从订购产品，创建创意，系统审核，最后进行产品投放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商家的维度来看，主要的衡量指标有，大盘消耗，客户类型、以往的历史审核记录通过率，以及网站违规处罚扣分的情况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产品的维度，对于按时付费模型的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和点击的</a:t>
            </a:r>
            <a:r>
              <a:rPr lang="en-US" altLang="zh-CN" baseline="0" dirty="0" smtClean="0"/>
              <a:t>CPC</a:t>
            </a:r>
            <a:r>
              <a:rPr lang="zh-CN" altLang="en-US" baseline="0" dirty="0" smtClean="0"/>
              <a:t>，从网站消耗和商家的消耗来看，可以给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更高的优先级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为了提高模型的复用率，降低使用成本，将商家分层与产品风险值以及后续可能增加的新的维度进行整合，形成一个统一的审核分级模型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5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由于分级涉及信息，发布在同步链路和审核链路中，而在审核生成工单时，对审核消息进行分级时需要全部的分级信息，这个地方通过使用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将分级消息进行缓存，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鹰眼的</a:t>
            </a:r>
            <a:r>
              <a:rPr lang="en-US" altLang="zh-CN" dirty="0" err="1" smtClean="0"/>
              <a:t>traceId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则是分级上下文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级配置主要是用于配置分级模型中，各因子；而分级策略是对审核消息的分级采用的策略，目前默认的分级策略是基于分级因子权重的模型；分级处理器，则是在审核消息分级后，针对不同的分级结果，进行不同的分级处理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比如优先级高的审核消息，直接进入工单主表，而优先级普通或者较低的消息，进入工单备表进行后期迁移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由于采用了双表策略，通过分级策略将审核消息进行分流处理，实际上外包人员审核的在工单主表中，这时需要定时地将备表中的工单数据迁移至主表，保证所有的工单能够及时处理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8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0" y="0"/>
            <a:ext cx="12195740" cy="6858000"/>
          </a:xfrm>
          <a:prstGeom prst="rect">
            <a:avLst/>
          </a:prstGeom>
          <a:gradFill flip="none" rotWithShape="1">
            <a:gsLst>
              <a:gs pos="0">
                <a:srgbClr val="DCDCD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45" name="直角三角形 120"/>
          <p:cNvSpPr>
            <a:spLocks noChangeArrowheads="1"/>
          </p:cNvSpPr>
          <p:nvPr/>
        </p:nvSpPr>
        <p:spPr bwMode="auto">
          <a:xfrm rot="8990647">
            <a:off x="9022438" y="279598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6" name="直角三角形 121"/>
          <p:cNvSpPr>
            <a:spLocks noChangeArrowheads="1"/>
          </p:cNvSpPr>
          <p:nvPr/>
        </p:nvSpPr>
        <p:spPr bwMode="auto">
          <a:xfrm rot="5358376">
            <a:off x="8416129" y="400154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7" name="直角三角形 122"/>
          <p:cNvSpPr>
            <a:spLocks noChangeArrowheads="1"/>
          </p:cNvSpPr>
          <p:nvPr/>
        </p:nvSpPr>
        <p:spPr bwMode="auto">
          <a:xfrm rot="1805345">
            <a:off x="9142418" y="5090165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8" name="任意多边形 47"/>
          <p:cNvSpPr>
            <a:spLocks noChangeArrowheads="1"/>
          </p:cNvSpPr>
          <p:nvPr/>
        </p:nvSpPr>
        <p:spPr bwMode="auto">
          <a:xfrm rot="19790647">
            <a:off x="10527569" y="5226930"/>
            <a:ext cx="1597713" cy="1309049"/>
          </a:xfrm>
          <a:custGeom>
            <a:avLst/>
            <a:gdLst>
              <a:gd name="connsiteX0" fmla="*/ 0 w 1597713"/>
              <a:gd name="connsiteY0" fmla="*/ 0 h 1309049"/>
              <a:gd name="connsiteX1" fmla="*/ 1597713 w 1597713"/>
              <a:gd name="connsiteY1" fmla="*/ 939480 h 1309049"/>
              <a:gd name="connsiteX2" fmla="*/ 1382999 w 1597713"/>
              <a:gd name="connsiteY2" fmla="*/ 1309049 h 1309049"/>
              <a:gd name="connsiteX3" fmla="*/ 0 w 1597713"/>
              <a:gd name="connsiteY3" fmla="*/ 1309049 h 130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713" h="1309049">
                <a:moveTo>
                  <a:pt x="0" y="0"/>
                </a:moveTo>
                <a:lnTo>
                  <a:pt x="1597713" y="939480"/>
                </a:lnTo>
                <a:lnTo>
                  <a:pt x="1382999" y="1309049"/>
                </a:lnTo>
                <a:lnTo>
                  <a:pt x="0" y="1309049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9" name="任意多边形 48"/>
          <p:cNvSpPr>
            <a:spLocks noChangeArrowheads="1"/>
          </p:cNvSpPr>
          <p:nvPr/>
        </p:nvSpPr>
        <p:spPr bwMode="auto">
          <a:xfrm rot="16084695">
            <a:off x="11349894" y="4860457"/>
            <a:ext cx="1056335" cy="600268"/>
          </a:xfrm>
          <a:custGeom>
            <a:avLst/>
            <a:gdLst>
              <a:gd name="connsiteX0" fmla="*/ 1056335 w 1056335"/>
              <a:gd name="connsiteY0" fmla="*/ 600268 h 600268"/>
              <a:gd name="connsiteX1" fmla="*/ 0 w 1056335"/>
              <a:gd name="connsiteY1" fmla="*/ 564825 h 600268"/>
              <a:gd name="connsiteX2" fmla="*/ 0 w 1056335"/>
              <a:gd name="connsiteY2" fmla="*/ 0 h 60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335" h="600268">
                <a:moveTo>
                  <a:pt x="1056335" y="600268"/>
                </a:moveTo>
                <a:lnTo>
                  <a:pt x="0" y="56482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0" name="任意多边形 49"/>
          <p:cNvSpPr>
            <a:spLocks noChangeArrowheads="1"/>
          </p:cNvSpPr>
          <p:nvPr/>
        </p:nvSpPr>
        <p:spPr bwMode="auto">
          <a:xfrm rot="12590647">
            <a:off x="10324146" y="2796632"/>
            <a:ext cx="2264591" cy="1286867"/>
          </a:xfrm>
          <a:custGeom>
            <a:avLst/>
            <a:gdLst>
              <a:gd name="connsiteX0" fmla="*/ 2264591 w 2264591"/>
              <a:gd name="connsiteY0" fmla="*/ 1286867 h 1286867"/>
              <a:gd name="connsiteX1" fmla="*/ 689960 w 2264591"/>
              <a:gd name="connsiteY1" fmla="*/ 1286867 h 1286867"/>
              <a:gd name="connsiteX2" fmla="*/ 0 w 2264591"/>
              <a:gd name="connsiteY2" fmla="*/ 84277 h 1286867"/>
              <a:gd name="connsiteX3" fmla="*/ 0 w 2264591"/>
              <a:gd name="connsiteY3" fmla="*/ 0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91" h="1286867">
                <a:moveTo>
                  <a:pt x="2264591" y="1286867"/>
                </a:moveTo>
                <a:lnTo>
                  <a:pt x="689960" y="1286867"/>
                </a:lnTo>
                <a:lnTo>
                  <a:pt x="0" y="842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1" name="直角三角形 109"/>
          <p:cNvSpPr>
            <a:spLocks noChangeArrowheads="1"/>
          </p:cNvSpPr>
          <p:nvPr/>
        </p:nvSpPr>
        <p:spPr bwMode="auto">
          <a:xfrm rot="5358376">
            <a:off x="10267009" y="452309"/>
            <a:ext cx="2192089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 rot="1805345">
            <a:off x="11002219" y="1334989"/>
            <a:ext cx="1587649" cy="1286867"/>
          </a:xfrm>
          <a:custGeom>
            <a:avLst/>
            <a:gdLst>
              <a:gd name="connsiteX0" fmla="*/ 0 w 1587649"/>
              <a:gd name="connsiteY0" fmla="*/ 0 h 1286867"/>
              <a:gd name="connsiteX1" fmla="*/ 1255342 w 1587649"/>
              <a:gd name="connsiteY1" fmla="*/ 713355 h 1286867"/>
              <a:gd name="connsiteX2" fmla="*/ 1587649 w 1587649"/>
              <a:gd name="connsiteY2" fmla="*/ 1286867 h 1286867"/>
              <a:gd name="connsiteX3" fmla="*/ 0 w 1587649"/>
              <a:gd name="connsiteY3" fmla="*/ 1286867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649" h="1286867">
                <a:moveTo>
                  <a:pt x="0" y="0"/>
                </a:moveTo>
                <a:lnTo>
                  <a:pt x="1255342" y="713355"/>
                </a:lnTo>
                <a:lnTo>
                  <a:pt x="1587649" y="1286867"/>
                </a:lnTo>
                <a:lnTo>
                  <a:pt x="0" y="1286867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3" name="直角三角形 135"/>
          <p:cNvSpPr>
            <a:spLocks noChangeArrowheads="1"/>
          </p:cNvSpPr>
          <p:nvPr/>
        </p:nvSpPr>
        <p:spPr bwMode="auto">
          <a:xfrm rot="5358376">
            <a:off x="6206304" y="461687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4" name="直角三角形 136"/>
          <p:cNvSpPr>
            <a:spLocks noChangeArrowheads="1"/>
          </p:cNvSpPr>
          <p:nvPr/>
        </p:nvSpPr>
        <p:spPr bwMode="auto">
          <a:xfrm rot="1805345">
            <a:off x="6932593" y="155030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5" name="直角三角形 137"/>
          <p:cNvSpPr>
            <a:spLocks noChangeArrowheads="1"/>
          </p:cNvSpPr>
          <p:nvPr/>
        </p:nvSpPr>
        <p:spPr bwMode="auto">
          <a:xfrm rot="19790647">
            <a:off x="8275214" y="152920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6" name="直角三角形 138"/>
          <p:cNvSpPr>
            <a:spLocks noChangeArrowheads="1"/>
          </p:cNvSpPr>
          <p:nvPr/>
        </p:nvSpPr>
        <p:spPr bwMode="auto">
          <a:xfrm rot="16084695">
            <a:off x="8904847" y="406536"/>
            <a:ext cx="2175462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7" name="任意多边形 56"/>
          <p:cNvSpPr>
            <a:spLocks noChangeArrowheads="1"/>
          </p:cNvSpPr>
          <p:nvPr/>
        </p:nvSpPr>
        <p:spPr bwMode="auto">
          <a:xfrm rot="12590647">
            <a:off x="9223726" y="-364728"/>
            <a:ext cx="1054318" cy="1204015"/>
          </a:xfrm>
          <a:custGeom>
            <a:avLst/>
            <a:gdLst>
              <a:gd name="connsiteX0" fmla="*/ 1054318 w 1054318"/>
              <a:gd name="connsiteY0" fmla="*/ 599122 h 1204015"/>
              <a:gd name="connsiteX1" fmla="*/ 0 w 1054318"/>
              <a:gd name="connsiteY1" fmla="*/ 1204015 h 1204015"/>
              <a:gd name="connsiteX2" fmla="*/ 0 w 1054318"/>
              <a:gd name="connsiteY2" fmla="*/ 0 h 120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318" h="1204015">
                <a:moveTo>
                  <a:pt x="1054318" y="599122"/>
                </a:moveTo>
                <a:lnTo>
                  <a:pt x="0" y="120401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9964" y="3666772"/>
            <a:ext cx="5873503" cy="4749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04850" y="2357075"/>
            <a:ext cx="5873503" cy="115947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0" name="Picture 2" descr="D:\工作\品牌@2012\VI项目\ALIBABA logo\20110909 LOGO upat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82" name="组合 81"/>
          <p:cNvGrpSpPr/>
          <p:nvPr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83" name="矩形 82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  <p:sp>
        <p:nvSpPr>
          <p:cNvPr id="96" name="直角三角形 114"/>
          <p:cNvSpPr>
            <a:spLocks noChangeArrowheads="1"/>
          </p:cNvSpPr>
          <p:nvPr/>
        </p:nvSpPr>
        <p:spPr bwMode="auto">
          <a:xfrm rot="10800000">
            <a:off x="6527103" y="200383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7" name="直角三角形 115"/>
          <p:cNvSpPr>
            <a:spLocks noChangeArrowheads="1"/>
          </p:cNvSpPr>
          <p:nvPr/>
        </p:nvSpPr>
        <p:spPr bwMode="auto">
          <a:xfrm rot="7167729">
            <a:off x="5784969" y="2479369"/>
            <a:ext cx="1470011" cy="835342"/>
          </a:xfrm>
          <a:prstGeom prst="rtTriangle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8" name="直角三角形 116"/>
          <p:cNvSpPr>
            <a:spLocks noChangeArrowheads="1"/>
          </p:cNvSpPr>
          <p:nvPr/>
        </p:nvSpPr>
        <p:spPr bwMode="auto">
          <a:xfrm rot="3614698">
            <a:off x="5848261" y="3337856"/>
            <a:ext cx="1470011" cy="835342"/>
          </a:xfrm>
          <a:prstGeom prst="rtTriangl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9" name="直角三角形 117"/>
          <p:cNvSpPr>
            <a:spLocks noChangeArrowheads="1"/>
          </p:cNvSpPr>
          <p:nvPr/>
        </p:nvSpPr>
        <p:spPr bwMode="auto">
          <a:xfrm>
            <a:off x="6606793" y="375660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0" name="直角三角形 118"/>
          <p:cNvSpPr>
            <a:spLocks noChangeArrowheads="1"/>
          </p:cNvSpPr>
          <p:nvPr/>
        </p:nvSpPr>
        <p:spPr bwMode="auto">
          <a:xfrm rot="17894048">
            <a:off x="7316888" y="3299004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1" name="直角三角形 119"/>
          <p:cNvSpPr>
            <a:spLocks noChangeArrowheads="1"/>
          </p:cNvSpPr>
          <p:nvPr/>
        </p:nvSpPr>
        <p:spPr bwMode="auto">
          <a:xfrm rot="14400000">
            <a:off x="7259441" y="2435902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10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9930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56305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9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516" y="6300884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413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pic>
        <p:nvPicPr>
          <p:cNvPr id="8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 userDrawn="1"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11" name="矩形 10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04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857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586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6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139890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5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265106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7795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363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26" name="矩形 25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27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8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9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1" name="任意多边形 30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3" name="直角三角形 109"/>
            <p:cNvSpPr>
              <a:spLocks noChangeArrowheads="1"/>
            </p:cNvSpPr>
            <p:nvPr/>
          </p:nvSpPr>
          <p:spPr bwMode="auto">
            <a:xfrm rot="5358376">
              <a:off x="7277203" y="455948"/>
              <a:ext cx="219181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5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6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7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8" name="直角三角形 138"/>
            <p:cNvSpPr>
              <a:spLocks noChangeArrowheads="1"/>
            </p:cNvSpPr>
            <p:nvPr/>
          </p:nvSpPr>
          <p:spPr bwMode="auto">
            <a:xfrm rot="16084695">
              <a:off x="5971362" y="464635"/>
              <a:ext cx="206621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2018/7/25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082676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3454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4" y="930555"/>
            <a:ext cx="8612491" cy="5214938"/>
          </a:xfrm>
        </p:spPr>
      </p:pic>
    </p:spTree>
    <p:extLst>
      <p:ext uri="{BB962C8B-B14F-4D97-AF65-F5344CB8AC3E}">
        <p14:creationId xmlns:p14="http://schemas.microsoft.com/office/powerpoint/2010/main" val="6968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06" y="1082675"/>
            <a:ext cx="7151537" cy="5214938"/>
          </a:xfrm>
        </p:spPr>
      </p:pic>
    </p:spTree>
    <p:extLst>
      <p:ext uri="{BB962C8B-B14F-4D97-AF65-F5344CB8AC3E}">
        <p14:creationId xmlns:p14="http://schemas.microsoft.com/office/powerpoint/2010/main" val="11377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48" y="1105535"/>
            <a:ext cx="2970364" cy="5214938"/>
          </a:xfrm>
        </p:spPr>
      </p:pic>
    </p:spTree>
    <p:extLst>
      <p:ext uri="{BB962C8B-B14F-4D97-AF65-F5344CB8AC3E}">
        <p14:creationId xmlns:p14="http://schemas.microsoft.com/office/powerpoint/2010/main" val="20238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6" y="1082675"/>
            <a:ext cx="5735578" cy="5214938"/>
          </a:xfrm>
        </p:spPr>
      </p:pic>
    </p:spTree>
    <p:extLst>
      <p:ext uri="{BB962C8B-B14F-4D97-AF65-F5344CB8AC3E}">
        <p14:creationId xmlns:p14="http://schemas.microsoft.com/office/powerpoint/2010/main" val="18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10659"/>
              </p:ext>
            </p:extLst>
          </p:nvPr>
        </p:nvGraphicFramePr>
        <p:xfrm>
          <a:off x="1925320" y="1325168"/>
          <a:ext cx="9325065" cy="509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355"/>
                <a:gridCol w="3108355"/>
                <a:gridCol w="3108355"/>
              </a:tblGrid>
              <a:tr h="8486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之前的方案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基于双表模型的分级处理</a:t>
                      </a:r>
                      <a:endParaRPr lang="zh-CN" altLang="en-US" dirty="0"/>
                    </a:p>
                  </a:txBody>
                  <a:tcPr/>
                </a:tc>
              </a:tr>
              <a:tr h="848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消息堆积时间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848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工单堆积对产品消耗的影响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起到缓解效果</a:t>
                      </a:r>
                      <a:endParaRPr lang="zh-CN" altLang="en-US" dirty="0"/>
                    </a:p>
                  </a:txBody>
                  <a:tcPr/>
                </a:tc>
              </a:tr>
              <a:tr h="848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能够按照优先级处理工单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848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工单量骤增的应对措施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手动订正工单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基于数据库表做处理</a:t>
                      </a:r>
                      <a:endParaRPr lang="zh-CN" altLang="en-US" dirty="0"/>
                    </a:p>
                  </a:txBody>
                  <a:tcPr/>
                </a:tc>
              </a:tr>
              <a:tr h="848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改造成本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优缺点评估，选型原因</a:t>
            </a:r>
            <a:endParaRPr lang="en-US" altLang="zh-CN" dirty="0" smtClean="0"/>
          </a:p>
          <a:p>
            <a:r>
              <a:rPr lang="zh-CN" altLang="en-US" dirty="0" smtClean="0"/>
              <a:t>分级模型配置，比较固定，不灵活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3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5" y="1958827"/>
            <a:ext cx="11535387" cy="2532489"/>
          </a:xfrm>
        </p:spPr>
      </p:pic>
    </p:spTree>
    <p:extLst>
      <p:ext uri="{BB962C8B-B14F-4D97-AF65-F5344CB8AC3E}">
        <p14:creationId xmlns:p14="http://schemas.microsoft.com/office/powerpoint/2010/main" val="2032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graphicFrame>
        <p:nvGraphicFramePr>
          <p:cNvPr id="4" name="PA-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323852"/>
              </p:ext>
            </p:extLst>
          </p:nvPr>
        </p:nvGraphicFramePr>
        <p:xfrm>
          <a:off x="793340" y="1665380"/>
          <a:ext cx="1095375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SLS</a:t>
                      </a:r>
                      <a:r>
                        <a:rPr lang="zh-CN" altLang="en-US" dirty="0" smtClean="0"/>
                        <a:t>日志服务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PowerLog</a:t>
                      </a:r>
                      <a:r>
                        <a:rPr lang="zh-CN" altLang="en-US" dirty="0" smtClean="0"/>
                        <a:t>日志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接入成本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较高，各应用接入，重复配置多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日志结构化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链路方式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Logagent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tt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Logtail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eagleeye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powerlog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调用链路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全文检索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A-文本框 4"/>
          <p:cNvSpPr txBox="1"/>
          <p:nvPr>
            <p:custDataLst>
              <p:tags r:id="rId3"/>
            </p:custDataLst>
          </p:nvPr>
        </p:nvSpPr>
        <p:spPr>
          <a:xfrm>
            <a:off x="793340" y="1038422"/>
            <a:ext cx="16209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集团日志方案对比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2328" y="5262282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最后，排查方案选用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powerlog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日志平台，各方面都有支持，同时自身整合集团内中间件，省去了使用方不少力气</a:t>
            </a:r>
          </a:p>
        </p:txBody>
      </p:sp>
    </p:spTree>
    <p:extLst>
      <p:ext uri="{BB962C8B-B14F-4D97-AF65-F5344CB8AC3E}">
        <p14:creationId xmlns:p14="http://schemas.microsoft.com/office/powerpoint/2010/main" val="33655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效果评估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未来思考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5" y="1649326"/>
            <a:ext cx="10953750" cy="3005871"/>
          </a:xfrm>
        </p:spPr>
      </p:pic>
    </p:spTree>
    <p:extLst>
      <p:ext uri="{BB962C8B-B14F-4D97-AF65-F5344CB8AC3E}">
        <p14:creationId xmlns:p14="http://schemas.microsoft.com/office/powerpoint/2010/main" val="2995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采集二方包设计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38960"/>
              </p:ext>
            </p:extLst>
          </p:nvPr>
        </p:nvGraphicFramePr>
        <p:xfrm>
          <a:off x="622301" y="1934322"/>
          <a:ext cx="1095375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Xflush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sunfire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黄金眼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指标采集类型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消息系统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略高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略高，自定义指标需要侵入代码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略高，自定义指标需要侵入代码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异常报警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指标预测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图表展示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2301" y="11555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各监控系统对比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222" y="5293639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最后，业务指标方案选择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kmonitor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，各方面功能都支持得比较完善</a:t>
            </a:r>
          </a:p>
        </p:txBody>
      </p:sp>
    </p:spTree>
    <p:extLst>
      <p:ext uri="{BB962C8B-B14F-4D97-AF65-F5344CB8AC3E}">
        <p14:creationId xmlns:p14="http://schemas.microsoft.com/office/powerpoint/2010/main" val="3975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广告审核业务介绍</a:t>
            </a:r>
            <a:endParaRPr lang="en-US" altLang="zh-CN" dirty="0" smtClean="0"/>
          </a:p>
          <a:p>
            <a:pPr lvl="1"/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种类多样的广告产品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高效的审核流程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满足多样性的审核需求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1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98" name="内容占位符 9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2" y="930555"/>
            <a:ext cx="10397915" cy="5214938"/>
          </a:xfrm>
        </p:spPr>
      </p:pic>
    </p:spTree>
    <p:extLst>
      <p:ext uri="{BB962C8B-B14F-4D97-AF65-F5344CB8AC3E}">
        <p14:creationId xmlns:p14="http://schemas.microsoft.com/office/powerpoint/2010/main" val="34790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06185"/>
            <a:ext cx="10953750" cy="4567918"/>
          </a:xfrm>
        </p:spPr>
      </p:pic>
    </p:spTree>
    <p:extLst>
      <p:ext uri="{BB962C8B-B14F-4D97-AF65-F5344CB8AC3E}">
        <p14:creationId xmlns:p14="http://schemas.microsoft.com/office/powerpoint/2010/main" val="17841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基于消息列队的审核模型，无法针对性地处理工单</a:t>
            </a:r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审核工单依赖人工审核，上下游处理速度存在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系统缺少运行时业务衡量</a:t>
            </a:r>
            <a:r>
              <a:rPr lang="zh-CN" altLang="en-US" dirty="0" smtClean="0"/>
              <a:t>指标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审核链路异步结构，后台人员排查问题耗费精力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3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问题与挑战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有序消费模型（给出排队的图）</a:t>
            </a:r>
            <a:endParaRPr lang="en-US" altLang="zh-CN" dirty="0" smtClean="0"/>
          </a:p>
          <a:p>
            <a:r>
              <a:rPr lang="zh-CN" altLang="en-US" dirty="0" smtClean="0"/>
              <a:t>列举排查问题的一些场景</a:t>
            </a:r>
            <a:endParaRPr lang="en-US" altLang="zh-CN" dirty="0" smtClean="0"/>
          </a:p>
          <a:p>
            <a:r>
              <a:rPr lang="zh-CN" altLang="en-US" dirty="0" smtClean="0"/>
              <a:t>上下游处理速度的差异、缺乏运行时系统的业务数据指标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无法预警、无法及早地应对某些场景（集团类目调整、某些产品大促）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基于消息分级的双表策略模型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err="1"/>
              <a:t>KMonitor</a:t>
            </a:r>
            <a:r>
              <a:rPr lang="zh-CN" altLang="en-US" dirty="0"/>
              <a:t>平台的业务指标实时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鹰</a:t>
            </a:r>
            <a:r>
              <a:rPr lang="zh-CN" altLang="en-US" dirty="0"/>
              <a:t>眼业务全息排</a:t>
            </a:r>
            <a:r>
              <a:rPr lang="zh-CN" altLang="en-US" dirty="0" smtClean="0"/>
              <a:t>查接入与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全量链路离线分析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2301" y="1703452"/>
            <a:ext cx="6737723" cy="1902572"/>
          </a:xfrm>
        </p:spPr>
        <p:txBody>
          <a:bodyPr/>
          <a:lstStyle/>
          <a:p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单量骤增情况有预警措施和应对办法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92147" y="1052612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18" name="内容占位符 14"/>
          <p:cNvSpPr txBox="1">
            <a:spLocks/>
          </p:cNvSpPr>
          <p:nvPr/>
        </p:nvSpPr>
        <p:spPr>
          <a:xfrm>
            <a:off x="532652" y="4372722"/>
            <a:ext cx="6737723" cy="190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"/>
              <a:defRPr lang="zh-CN" altLang="en-US" sz="2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消息及时消费</a:t>
            </a:r>
            <a:endParaRPr lang="en-US" altLang="zh-CN" dirty="0" smtClean="0"/>
          </a:p>
          <a:p>
            <a:r>
              <a:rPr lang="zh-CN" altLang="en-US" dirty="0" smtClean="0"/>
              <a:t>工单优先级</a:t>
            </a:r>
            <a:endParaRPr lang="en-US" altLang="zh-CN" dirty="0" smtClean="0"/>
          </a:p>
          <a:p>
            <a:r>
              <a:rPr lang="zh-CN" altLang="en-US" dirty="0" smtClean="0"/>
              <a:t>可以对骤增的工单进行订正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2147" y="3891680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设计要求</a:t>
            </a:r>
          </a:p>
        </p:txBody>
      </p:sp>
    </p:spTree>
    <p:extLst>
      <p:ext uri="{BB962C8B-B14F-4D97-AF65-F5344CB8AC3E}">
        <p14:creationId xmlns:p14="http://schemas.microsoft.com/office/powerpoint/2010/main" val="5520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7023</TotalTime>
  <Words>1598</Words>
  <Application>Microsoft Office PowerPoint</Application>
  <PresentationFormat>宽屏</PresentationFormat>
  <Paragraphs>200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PowerPoint 演示文稿</vt:lpstr>
      <vt:lpstr>PowerPoint 演示文稿</vt:lpstr>
      <vt:lpstr>1.业务介绍</vt:lpstr>
      <vt:lpstr>1.业务介绍</vt:lpstr>
      <vt:lpstr>1.业务介绍</vt:lpstr>
      <vt:lpstr>2.问题与挑战</vt:lpstr>
      <vt:lpstr>2.问题与挑战</vt:lpstr>
      <vt:lpstr>3.解决方案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3.解决方案-链路排查</vt:lpstr>
      <vt:lpstr>3.解决方案-链路排查</vt:lpstr>
      <vt:lpstr>3.解决方案-链路排查</vt:lpstr>
      <vt:lpstr>3.解决方案-业务指标监控</vt:lpstr>
      <vt:lpstr>3.解决方案-业务指标监控</vt:lpstr>
      <vt:lpstr>3.解决方案-业务指标监控</vt:lpstr>
      <vt:lpstr>3.解决方案-业务指标监控</vt:lpstr>
      <vt:lpstr>PowerPoint 演示文稿</vt:lpstr>
    </vt:vector>
  </TitlesOfParts>
  <Company>Alibaba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编城</dc:creator>
  <cp:lastModifiedBy>卢 坚</cp:lastModifiedBy>
  <cp:revision>135</cp:revision>
  <dcterms:created xsi:type="dcterms:W3CDTF">2018-06-12T11:34:01Z</dcterms:created>
  <dcterms:modified xsi:type="dcterms:W3CDTF">2018-07-25T12:40:35Z</dcterms:modified>
</cp:coreProperties>
</file>