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31"/>
  </p:notesMasterIdLst>
  <p:sldIdLst>
    <p:sldId id="282" r:id="rId6"/>
    <p:sldId id="281" r:id="rId7"/>
    <p:sldId id="284" r:id="rId8"/>
    <p:sldId id="283" r:id="rId9"/>
    <p:sldId id="288" r:id="rId10"/>
    <p:sldId id="260" r:id="rId11"/>
    <p:sldId id="292" r:id="rId12"/>
    <p:sldId id="285" r:id="rId13"/>
    <p:sldId id="262" r:id="rId14"/>
    <p:sldId id="263" r:id="rId15"/>
    <p:sldId id="264" r:id="rId16"/>
    <p:sldId id="278" r:id="rId17"/>
    <p:sldId id="293" r:id="rId18"/>
    <p:sldId id="294" r:id="rId19"/>
    <p:sldId id="290" r:id="rId20"/>
    <p:sldId id="267" r:id="rId21"/>
    <p:sldId id="273" r:id="rId22"/>
    <p:sldId id="271" r:id="rId23"/>
    <p:sldId id="272" r:id="rId24"/>
    <p:sldId id="276" r:id="rId25"/>
    <p:sldId id="268" r:id="rId26"/>
    <p:sldId id="296" r:id="rId27"/>
    <p:sldId id="269" r:id="rId28"/>
    <p:sldId id="274" r:id="rId29"/>
    <p:sldId id="2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5" autoAdjust="0"/>
    <p:restoredTop sz="76125" autoAdjust="0"/>
  </p:normalViewPr>
  <p:slideViewPr>
    <p:cSldViewPr snapToGrid="0">
      <p:cViewPr varScale="1">
        <p:scale>
          <a:sx n="72" d="100"/>
          <a:sy n="72" d="100"/>
        </p:scale>
        <p:origin x="60" y="34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2018/7/25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3129281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配置主要是用于配置分级模型中，各因子；而分级策略是对审核消息的分级采用的策略，目前默认的分级策略是基于分级因子权重的模型；分级处理器，则是在审核消息分级后，针对不同的分级结果，进行不同的分级处理，</a:t>
            </a:r>
            <a:endParaRPr lang="en-US" altLang="zh-CN" dirty="0" smtClean="0"/>
          </a:p>
          <a:p>
            <a:pPr marL="0" indent="0">
              <a:buNone/>
            </a:pPr>
            <a:r>
              <a:rPr lang="zh-CN" altLang="en-US" dirty="0" smtClean="0"/>
              <a:t>比如优先级高的审核消息，直接进入工单主表，而优先级普通或者较低的消息，进入工单备表进行后期迁移</a:t>
            </a:r>
            <a:endParaRPr lang="en-US" altLang="zh-CN" dirty="0" smtClean="0"/>
          </a:p>
          <a:p>
            <a:pPr marL="0" indent="0">
              <a:buNone/>
            </a:pPr>
            <a:r>
              <a:rPr lang="en-US" altLang="zh-CN" dirty="0" smtClean="0"/>
              <a:t>3.</a:t>
            </a:r>
            <a:r>
              <a:rPr lang="en-US" altLang="zh-CN" baseline="0" dirty="0" smtClean="0"/>
              <a:t> </a:t>
            </a:r>
            <a:r>
              <a:rPr lang="zh-CN" altLang="en-US" baseline="0" dirty="0" smtClean="0"/>
              <a:t>由于采用了双表策略，通过分级策略将审核消息进行分流处理，实际上外包人员审核的在工单主表中，这时需要定时地将备表中的工单数据迁移至主表，保证所有的工单能够及时处理</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800227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6</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162656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11</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268754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2018/7/25</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2018/7/25</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41814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7" name="矩形 16"/>
          <p:cNvSpPr/>
          <p:nvPr/>
        </p:nvSpPr>
        <p:spPr>
          <a:xfrm>
            <a:off x="0" y="0"/>
            <a:ext cx="12192000" cy="4181475"/>
          </a:xfrm>
          <a:prstGeom prst="rect">
            <a:avLst/>
          </a:prstGeom>
          <a:gradFill flip="none" rotWithShape="1">
            <a:gsLst>
              <a:gs pos="39422">
                <a:srgbClr val="FAE7E0">
                  <a:alpha val="61000"/>
                </a:srgbClr>
              </a:gs>
              <a:gs pos="70000">
                <a:srgbClr val="F7DBD1">
                  <a:alpha val="88000"/>
                </a:srgbClr>
              </a:gs>
              <a:gs pos="0">
                <a:schemeClr val="accent1">
                  <a:lumMod val="5000"/>
                  <a:lumOff val="95000"/>
                  <a:alpha val="0"/>
                </a:schemeClr>
              </a:gs>
              <a:gs pos="100000">
                <a:schemeClr val="accent1">
                  <a:lumMod val="30000"/>
                  <a:lumOff val="70000"/>
                  <a:alpha val="91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泪滴形 1"/>
          <p:cNvSpPr/>
          <p:nvPr/>
        </p:nvSpPr>
        <p:spPr>
          <a:xfrm>
            <a:off x="8594565" y="3796358"/>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5534809" y="3796358"/>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泪滴形 3"/>
          <p:cNvSpPr/>
          <p:nvPr/>
        </p:nvSpPr>
        <p:spPr>
          <a:xfrm>
            <a:off x="7064687" y="3796358"/>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a:off x="2475053" y="3796358"/>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a:off x="4004931" y="3796358"/>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8998033" y="4191000"/>
            <a:ext cx="408376" cy="518374"/>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solidFill>
          <a:ln>
            <a:noFill/>
          </a:ln>
        </p:spPr>
        <p:txBody>
          <a:bodyPr/>
          <a:lstStyle/>
          <a:p>
            <a:endParaRPr lang="zh-CN" altLang="en-US"/>
          </a:p>
        </p:txBody>
      </p:sp>
      <p:sp>
        <p:nvSpPr>
          <p:cNvPr id="8" name="lecturer-with-screen_50711"/>
          <p:cNvSpPr>
            <a:spLocks noChangeAspect="1"/>
          </p:cNvSpPr>
          <p:nvPr/>
        </p:nvSpPr>
        <p:spPr bwMode="auto">
          <a:xfrm>
            <a:off x="2784729" y="4195348"/>
            <a:ext cx="553078" cy="489916"/>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solidFill>
          <a:ln>
            <a:noFill/>
          </a:ln>
        </p:spPr>
      </p:sp>
      <p:sp>
        <p:nvSpPr>
          <p:cNvPr id="9" name="light-bulb-idea_10890"/>
          <p:cNvSpPr>
            <a:spLocks noChangeAspect="1"/>
          </p:cNvSpPr>
          <p:nvPr/>
        </p:nvSpPr>
        <p:spPr bwMode="auto">
          <a:xfrm>
            <a:off x="6067531" y="4191000"/>
            <a:ext cx="244868" cy="518374"/>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solidFill>
          <a:ln>
            <a:noFill/>
          </a:ln>
        </p:spPr>
      </p:sp>
      <p:sp>
        <p:nvSpPr>
          <p:cNvPr id="10" name="favorite_285976"/>
          <p:cNvSpPr>
            <a:spLocks noChangeAspect="1"/>
          </p:cNvSpPr>
          <p:nvPr/>
        </p:nvSpPr>
        <p:spPr bwMode="auto">
          <a:xfrm>
            <a:off x="7393514" y="4191001"/>
            <a:ext cx="519158" cy="518372"/>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solidFill>
          <a:ln>
            <a:noFill/>
          </a:ln>
        </p:spPr>
        <p:txBody>
          <a:bodyPr/>
          <a:lstStyle/>
          <a:p>
            <a:endParaRPr lang="zh-CN" altLang="en-US"/>
          </a:p>
        </p:txBody>
      </p:sp>
      <p:sp>
        <p:nvSpPr>
          <p:cNvPr id="11" name="question-mark_36601"/>
          <p:cNvSpPr>
            <a:spLocks noChangeAspect="1"/>
          </p:cNvSpPr>
          <p:nvPr/>
        </p:nvSpPr>
        <p:spPr bwMode="auto">
          <a:xfrm>
            <a:off x="4411466" y="4191000"/>
            <a:ext cx="342930" cy="518374"/>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solidFill>
          <a:ln>
            <a:noFill/>
          </a:ln>
        </p:spPr>
      </p:sp>
      <p:sp>
        <p:nvSpPr>
          <p:cNvPr id="12" name="矩形 11"/>
          <p:cNvSpPr/>
          <p:nvPr/>
        </p:nvSpPr>
        <p:spPr>
          <a:xfrm>
            <a:off x="2669959" y="5178764"/>
            <a:ext cx="1107996" cy="369332"/>
          </a:xfrm>
          <a:prstGeom prst="rect">
            <a:avLst/>
          </a:prstGeom>
        </p:spPr>
        <p:txBody>
          <a:bodyPr wrap="none">
            <a:spAutoFit/>
          </a:bodyPr>
          <a:lstStyle/>
          <a:p>
            <a:r>
              <a:rPr lang="zh-CN" altLang="en-US" b="1" dirty="0"/>
              <a:t>业务介绍</a:t>
            </a:r>
            <a:endParaRPr lang="en-US" altLang="zh-CN" b="1" dirty="0"/>
          </a:p>
        </p:txBody>
      </p:sp>
      <p:sp>
        <p:nvSpPr>
          <p:cNvPr id="13" name="矩形 12"/>
          <p:cNvSpPr/>
          <p:nvPr/>
        </p:nvSpPr>
        <p:spPr>
          <a:xfrm>
            <a:off x="3980637" y="5178764"/>
            <a:ext cx="1346844" cy="369332"/>
          </a:xfrm>
          <a:prstGeom prst="rect">
            <a:avLst/>
          </a:prstGeom>
        </p:spPr>
        <p:txBody>
          <a:bodyPr wrap="none">
            <a:spAutoFit/>
          </a:bodyPr>
          <a:lstStyle/>
          <a:p>
            <a:r>
              <a:rPr lang="zh-CN" altLang="en-US" b="1" dirty="0"/>
              <a:t>问题与挑战</a:t>
            </a:r>
            <a:endParaRPr lang="en-US" altLang="zh-CN" b="1" dirty="0"/>
          </a:p>
        </p:txBody>
      </p:sp>
      <p:sp>
        <p:nvSpPr>
          <p:cNvPr id="14" name="矩形 13"/>
          <p:cNvSpPr/>
          <p:nvPr/>
        </p:nvSpPr>
        <p:spPr>
          <a:xfrm>
            <a:off x="5592831" y="5178764"/>
            <a:ext cx="1114408" cy="369332"/>
          </a:xfrm>
          <a:prstGeom prst="rect">
            <a:avLst/>
          </a:prstGeom>
        </p:spPr>
        <p:txBody>
          <a:bodyPr wrap="none">
            <a:spAutoFit/>
          </a:bodyPr>
          <a:lstStyle/>
          <a:p>
            <a:r>
              <a:rPr lang="zh-CN" altLang="en-US" b="1" dirty="0"/>
              <a:t>解决方案</a:t>
            </a:r>
            <a:endParaRPr lang="en-US" altLang="zh-CN" b="1" dirty="0"/>
          </a:p>
        </p:txBody>
      </p:sp>
      <p:sp>
        <p:nvSpPr>
          <p:cNvPr id="15" name="矩形 14"/>
          <p:cNvSpPr/>
          <p:nvPr/>
        </p:nvSpPr>
        <p:spPr>
          <a:xfrm>
            <a:off x="7148421" y="5178764"/>
            <a:ext cx="1114408" cy="369332"/>
          </a:xfrm>
          <a:prstGeom prst="rect">
            <a:avLst/>
          </a:prstGeom>
        </p:spPr>
        <p:txBody>
          <a:bodyPr wrap="none">
            <a:spAutoFit/>
          </a:bodyPr>
          <a:lstStyle/>
          <a:p>
            <a:r>
              <a:rPr lang="zh-CN" altLang="en-US" b="1" dirty="0"/>
              <a:t>效果评估</a:t>
            </a:r>
            <a:endParaRPr lang="en-US" altLang="zh-CN" b="1" dirty="0"/>
          </a:p>
        </p:txBody>
      </p:sp>
      <p:sp>
        <p:nvSpPr>
          <p:cNvPr id="16" name="矩形 15"/>
          <p:cNvSpPr/>
          <p:nvPr/>
        </p:nvSpPr>
        <p:spPr>
          <a:xfrm>
            <a:off x="8580169" y="5178764"/>
            <a:ext cx="1107996" cy="369332"/>
          </a:xfrm>
          <a:prstGeom prst="rect">
            <a:avLst/>
          </a:prstGeom>
        </p:spPr>
        <p:txBody>
          <a:bodyPr wrap="none">
            <a:spAutoFit/>
          </a:bodyPr>
          <a:lstStyle/>
          <a:p>
            <a:r>
              <a:rPr lang="zh-CN" altLang="en-US" b="1" dirty="0"/>
              <a:t>未来思考</a:t>
            </a:r>
          </a:p>
        </p:txBody>
      </p:sp>
      <p:sp>
        <p:nvSpPr>
          <p:cNvPr id="29" name="文本框 28"/>
          <p:cNvSpPr txBox="1"/>
          <p:nvPr/>
        </p:nvSpPr>
        <p:spPr>
          <a:xfrm>
            <a:off x="5238856" y="2201854"/>
            <a:ext cx="1657350" cy="597215"/>
          </a:xfrm>
          <a:prstGeom prst="rect">
            <a:avLst/>
          </a:prstGeom>
          <a:noFill/>
        </p:spPr>
        <p:txBody>
          <a:bodyPr wrap="square" rtlCol="0">
            <a:spAutoFit/>
          </a:bodyPr>
          <a:lstStyle/>
          <a:p>
            <a:pPr>
              <a:lnSpc>
                <a:spcPct val="130000"/>
              </a:lnSpc>
            </a:pPr>
            <a:r>
              <a:rPr lang="zh-CN" altLang="en-US" sz="2800" dirty="0" smtClean="0">
                <a:solidFill>
                  <a:schemeClr val="bg1"/>
                </a:solidFill>
                <a:latin typeface="Arial" panose="020B0604020202020204" pitchFamily="34" charset="0"/>
                <a:ea typeface="微软雅黑" panose="020B0503020204020204" pitchFamily="34" charset="-122"/>
              </a:rPr>
              <a:t>主要内容</a:t>
            </a:r>
          </a:p>
        </p:txBody>
      </p:sp>
      <p:cxnSp>
        <p:nvCxnSpPr>
          <p:cNvPr id="43" name="直接连接符 42"/>
          <p:cNvCxnSpPr/>
          <p:nvPr/>
        </p:nvCxnSpPr>
        <p:spPr>
          <a:xfrm>
            <a:off x="1353134" y="3706353"/>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124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35484" y="3114092"/>
            <a:ext cx="667126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17307" y="470370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547269"/>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3922418" y="3402313"/>
            <a:ext cx="6096000" cy="430887"/>
          </a:xfrm>
          <a:prstGeom prst="rect">
            <a:avLst/>
          </a:prstGeom>
        </p:spPr>
        <p:txBody>
          <a:bodyPr>
            <a:spAutoFit/>
          </a:bodyPr>
          <a:lstStyle/>
          <a:p>
            <a:r>
              <a:rPr lang="zh-CN" altLang="en-US" sz="2200" b="1" dirty="0" smtClean="0">
                <a:latin typeface="+mj-ea"/>
                <a:ea typeface="+mj-ea"/>
              </a:rPr>
              <a:t>基于</a:t>
            </a:r>
            <a:r>
              <a:rPr lang="en-US" altLang="zh-CN" sz="2200" b="1" dirty="0" err="1">
                <a:latin typeface="+mj-ea"/>
                <a:ea typeface="+mj-ea"/>
              </a:rPr>
              <a:t>KMonitor</a:t>
            </a:r>
            <a:r>
              <a:rPr lang="zh-CN" altLang="en-US" sz="2200" b="1" dirty="0">
                <a:latin typeface="+mj-ea"/>
                <a:ea typeface="+mj-ea"/>
              </a:rPr>
              <a:t>平台的业务指标实时监控</a:t>
            </a:r>
            <a:endParaRPr lang="en-US" altLang="zh-CN" sz="2200" b="1" dirty="0">
              <a:latin typeface="+mj-ea"/>
              <a:ea typeface="+mj-ea"/>
            </a:endParaRPr>
          </a:p>
        </p:txBody>
      </p:sp>
      <p:sp>
        <p:nvSpPr>
          <p:cNvPr id="9" name="泪滴形 8"/>
          <p:cNvSpPr/>
          <p:nvPr/>
        </p:nvSpPr>
        <p:spPr>
          <a:xfrm>
            <a:off x="2553900" y="3102775"/>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a:off x="2553900" y="1547269"/>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469132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1914678"/>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5" name="light-bulb-idea_10890"/>
          <p:cNvSpPr>
            <a:spLocks noChangeAspect="1"/>
          </p:cNvSpPr>
          <p:nvPr/>
        </p:nvSpPr>
        <p:spPr bwMode="auto">
          <a:xfrm>
            <a:off x="2949869" y="3521259"/>
            <a:ext cx="518374" cy="470689"/>
          </a:xfrm>
          <a:custGeom>
            <a:avLst/>
            <a:gdLst>
              <a:gd name="connsiteX0" fmla="*/ 191514 w 598112"/>
              <a:gd name="connsiteY0" fmla="*/ 307595 h 543092"/>
              <a:gd name="connsiteX1" fmla="*/ 598112 w 598112"/>
              <a:gd name="connsiteY1" fmla="*/ 307595 h 543092"/>
              <a:gd name="connsiteX2" fmla="*/ 598112 w 598112"/>
              <a:gd name="connsiteY2" fmla="*/ 330388 h 543092"/>
              <a:gd name="connsiteX3" fmla="*/ 191514 w 598112"/>
              <a:gd name="connsiteY3" fmla="*/ 330388 h 543092"/>
              <a:gd name="connsiteX4" fmla="*/ 0 w 598112"/>
              <a:gd name="connsiteY4" fmla="*/ 307595 h 543092"/>
              <a:gd name="connsiteX5" fmla="*/ 85172 w 598112"/>
              <a:gd name="connsiteY5" fmla="*/ 307595 h 543092"/>
              <a:gd name="connsiteX6" fmla="*/ 85172 w 598112"/>
              <a:gd name="connsiteY6" fmla="*/ 330388 h 543092"/>
              <a:gd name="connsiteX7" fmla="*/ 0 w 598112"/>
              <a:gd name="connsiteY7" fmla="*/ 330388 h 543092"/>
              <a:gd name="connsiteX8" fmla="*/ 282818 w 598112"/>
              <a:gd name="connsiteY8" fmla="*/ 187350 h 543092"/>
              <a:gd name="connsiteX9" fmla="*/ 286993 w 598112"/>
              <a:gd name="connsiteY9" fmla="*/ 222091 h 543092"/>
              <a:gd name="connsiteX10" fmla="*/ 180294 w 598112"/>
              <a:gd name="connsiteY10" fmla="*/ 249589 h 543092"/>
              <a:gd name="connsiteX11" fmla="*/ 180294 w 598112"/>
              <a:gd name="connsiteY11" fmla="*/ 342822 h 543092"/>
              <a:gd name="connsiteX12" fmla="*/ 179004 w 598112"/>
              <a:gd name="connsiteY12" fmla="*/ 350556 h 543092"/>
              <a:gd name="connsiteX13" fmla="*/ 203097 w 598112"/>
              <a:gd name="connsiteY13" fmla="*/ 494918 h 543092"/>
              <a:gd name="connsiteX14" fmla="*/ 163945 w 598112"/>
              <a:gd name="connsiteY14" fmla="*/ 494918 h 543092"/>
              <a:gd name="connsiteX15" fmla="*/ 145875 w 598112"/>
              <a:gd name="connsiteY15" fmla="*/ 373757 h 543092"/>
              <a:gd name="connsiteX16" fmla="*/ 144585 w 598112"/>
              <a:gd name="connsiteY16" fmla="*/ 373757 h 543092"/>
              <a:gd name="connsiteX17" fmla="*/ 112317 w 598112"/>
              <a:gd name="connsiteY17" fmla="*/ 534015 h 543092"/>
              <a:gd name="connsiteX18" fmla="*/ 78759 w 598112"/>
              <a:gd name="connsiteY18" fmla="*/ 514252 h 543092"/>
              <a:gd name="connsiteX19" fmla="*/ 105003 w 598112"/>
              <a:gd name="connsiteY19" fmla="*/ 363445 h 543092"/>
              <a:gd name="connsiteX20" fmla="*/ 97259 w 598112"/>
              <a:gd name="connsiteY20" fmla="*/ 342822 h 543092"/>
              <a:gd name="connsiteX21" fmla="*/ 97259 w 598112"/>
              <a:gd name="connsiteY21" fmla="*/ 225958 h 543092"/>
              <a:gd name="connsiteX22" fmla="*/ 128236 w 598112"/>
              <a:gd name="connsiteY22" fmla="*/ 195023 h 543092"/>
              <a:gd name="connsiteX23" fmla="*/ 148887 w 598112"/>
              <a:gd name="connsiteY23" fmla="*/ 195023 h 543092"/>
              <a:gd name="connsiteX24" fmla="*/ 175992 w 598112"/>
              <a:gd name="connsiteY24" fmla="*/ 210920 h 543092"/>
              <a:gd name="connsiteX25" fmla="*/ 267202 w 598112"/>
              <a:gd name="connsiteY25" fmla="*/ 188579 h 543092"/>
              <a:gd name="connsiteX26" fmla="*/ 282818 w 598112"/>
              <a:gd name="connsiteY26" fmla="*/ 187350 h 543092"/>
              <a:gd name="connsiteX27" fmla="*/ 448796 w 598112"/>
              <a:gd name="connsiteY27" fmla="*/ 152091 h 543092"/>
              <a:gd name="connsiteX28" fmla="*/ 429859 w 598112"/>
              <a:gd name="connsiteY28" fmla="*/ 191197 h 543092"/>
              <a:gd name="connsiteX29" fmla="*/ 448796 w 598112"/>
              <a:gd name="connsiteY29" fmla="*/ 230303 h 543092"/>
              <a:gd name="connsiteX30" fmla="*/ 467302 w 598112"/>
              <a:gd name="connsiteY30" fmla="*/ 191197 h 543092"/>
              <a:gd name="connsiteX31" fmla="*/ 448796 w 598112"/>
              <a:gd name="connsiteY31" fmla="*/ 152091 h 543092"/>
              <a:gd name="connsiteX32" fmla="*/ 480644 w 598112"/>
              <a:gd name="connsiteY32" fmla="*/ 140489 h 543092"/>
              <a:gd name="connsiteX33" fmla="*/ 452239 w 598112"/>
              <a:gd name="connsiteY33" fmla="*/ 149513 h 543092"/>
              <a:gd name="connsiteX34" fmla="*/ 471606 w 598112"/>
              <a:gd name="connsiteY34" fmla="*/ 191197 h 543092"/>
              <a:gd name="connsiteX35" fmla="*/ 452239 w 598112"/>
              <a:gd name="connsiteY35" fmla="*/ 233311 h 543092"/>
              <a:gd name="connsiteX36" fmla="*/ 480644 w 598112"/>
              <a:gd name="connsiteY36" fmla="*/ 241906 h 543092"/>
              <a:gd name="connsiteX37" fmla="*/ 531428 w 598112"/>
              <a:gd name="connsiteY37" fmla="*/ 191197 h 543092"/>
              <a:gd name="connsiteX38" fmla="*/ 480644 w 598112"/>
              <a:gd name="connsiteY38" fmla="*/ 140489 h 543092"/>
              <a:gd name="connsiteX39" fmla="*/ 416947 w 598112"/>
              <a:gd name="connsiteY39" fmla="*/ 140489 h 543092"/>
              <a:gd name="connsiteX40" fmla="*/ 366163 w 598112"/>
              <a:gd name="connsiteY40" fmla="*/ 191197 h 543092"/>
              <a:gd name="connsiteX41" fmla="*/ 416947 w 598112"/>
              <a:gd name="connsiteY41" fmla="*/ 241906 h 543092"/>
              <a:gd name="connsiteX42" fmla="*/ 445352 w 598112"/>
              <a:gd name="connsiteY42" fmla="*/ 233311 h 543092"/>
              <a:gd name="connsiteX43" fmla="*/ 425555 w 598112"/>
              <a:gd name="connsiteY43" fmla="*/ 191197 h 543092"/>
              <a:gd name="connsiteX44" fmla="*/ 445352 w 598112"/>
              <a:gd name="connsiteY44" fmla="*/ 149513 h 543092"/>
              <a:gd name="connsiteX45" fmla="*/ 416947 w 598112"/>
              <a:gd name="connsiteY45" fmla="*/ 140489 h 543092"/>
              <a:gd name="connsiteX46" fmla="*/ 416947 w 598112"/>
              <a:gd name="connsiteY46" fmla="*/ 136191 h 543092"/>
              <a:gd name="connsiteX47" fmla="*/ 448796 w 598112"/>
              <a:gd name="connsiteY47" fmla="*/ 146935 h 543092"/>
              <a:gd name="connsiteX48" fmla="*/ 480644 w 598112"/>
              <a:gd name="connsiteY48" fmla="*/ 136191 h 543092"/>
              <a:gd name="connsiteX49" fmla="*/ 535732 w 598112"/>
              <a:gd name="connsiteY49" fmla="*/ 191197 h 543092"/>
              <a:gd name="connsiteX50" fmla="*/ 480644 w 598112"/>
              <a:gd name="connsiteY50" fmla="*/ 246203 h 543092"/>
              <a:gd name="connsiteX51" fmla="*/ 448796 w 598112"/>
              <a:gd name="connsiteY51" fmla="*/ 235890 h 543092"/>
              <a:gd name="connsiteX52" fmla="*/ 416947 w 598112"/>
              <a:gd name="connsiteY52" fmla="*/ 246203 h 543092"/>
              <a:gd name="connsiteX53" fmla="*/ 361859 w 598112"/>
              <a:gd name="connsiteY53" fmla="*/ 191197 h 543092"/>
              <a:gd name="connsiteX54" fmla="*/ 416947 w 598112"/>
              <a:gd name="connsiteY54" fmla="*/ 136191 h 543092"/>
              <a:gd name="connsiteX55" fmla="*/ 138767 w 598112"/>
              <a:gd name="connsiteY55" fmla="*/ 94911 h 543092"/>
              <a:gd name="connsiteX56" fmla="*/ 180295 w 598112"/>
              <a:gd name="connsiteY56" fmla="*/ 136368 h 543092"/>
              <a:gd name="connsiteX57" fmla="*/ 138767 w 598112"/>
              <a:gd name="connsiteY57" fmla="*/ 177825 h 543092"/>
              <a:gd name="connsiteX58" fmla="*/ 97239 w 598112"/>
              <a:gd name="connsiteY58" fmla="*/ 136368 h 543092"/>
              <a:gd name="connsiteX59" fmla="*/ 138767 w 598112"/>
              <a:gd name="connsiteY59" fmla="*/ 94911 h 543092"/>
              <a:gd name="connsiteX60" fmla="*/ 359300 w 598112"/>
              <a:gd name="connsiteY60" fmla="*/ 62239 h 543092"/>
              <a:gd name="connsiteX61" fmla="*/ 364893 w 598112"/>
              <a:gd name="connsiteY61" fmla="*/ 68257 h 543092"/>
              <a:gd name="connsiteX62" fmla="*/ 364893 w 598112"/>
              <a:gd name="connsiteY62" fmla="*/ 111241 h 543092"/>
              <a:gd name="connsiteX63" fmla="*/ 364893 w 598112"/>
              <a:gd name="connsiteY63" fmla="*/ 119838 h 543092"/>
              <a:gd name="connsiteX64" fmla="*/ 361451 w 598112"/>
              <a:gd name="connsiteY64" fmla="*/ 124996 h 543092"/>
              <a:gd name="connsiteX65" fmla="*/ 315416 w 598112"/>
              <a:gd name="connsiteY65" fmla="*/ 141760 h 543092"/>
              <a:gd name="connsiteX66" fmla="*/ 313265 w 598112"/>
              <a:gd name="connsiteY66" fmla="*/ 142190 h 543092"/>
              <a:gd name="connsiteX67" fmla="*/ 308102 w 598112"/>
              <a:gd name="connsiteY67" fmla="*/ 138322 h 543092"/>
              <a:gd name="connsiteX68" fmla="*/ 311544 w 598112"/>
              <a:gd name="connsiteY68" fmla="*/ 131014 h 543092"/>
              <a:gd name="connsiteX69" fmla="*/ 347684 w 598112"/>
              <a:gd name="connsiteY69" fmla="*/ 117689 h 543092"/>
              <a:gd name="connsiteX70" fmla="*/ 215602 w 598112"/>
              <a:gd name="connsiteY70" fmla="*/ 95337 h 543092"/>
              <a:gd name="connsiteX71" fmla="*/ 209579 w 598112"/>
              <a:gd name="connsiteY71" fmla="*/ 89749 h 543092"/>
              <a:gd name="connsiteX72" fmla="*/ 215602 w 598112"/>
              <a:gd name="connsiteY72" fmla="*/ 83731 h 543092"/>
              <a:gd name="connsiteX73" fmla="*/ 353707 w 598112"/>
              <a:gd name="connsiteY73" fmla="*/ 108233 h 543092"/>
              <a:gd name="connsiteX74" fmla="*/ 353707 w 598112"/>
              <a:gd name="connsiteY74" fmla="*/ 68257 h 543092"/>
              <a:gd name="connsiteX75" fmla="*/ 359300 w 598112"/>
              <a:gd name="connsiteY75" fmla="*/ 62239 h 543092"/>
              <a:gd name="connsiteX76" fmla="*/ 0 w 598112"/>
              <a:gd name="connsiteY76" fmla="*/ 0 h 543092"/>
              <a:gd name="connsiteX77" fmla="*/ 598112 w 598112"/>
              <a:gd name="connsiteY77" fmla="*/ 0 h 543092"/>
              <a:gd name="connsiteX78" fmla="*/ 598112 w 598112"/>
              <a:gd name="connsiteY78" fmla="*/ 292141 h 543092"/>
              <a:gd name="connsiteX79" fmla="*/ 191482 w 598112"/>
              <a:gd name="connsiteY79" fmla="*/ 292141 h 543092"/>
              <a:gd name="connsiteX80" fmla="*/ 191482 w 598112"/>
              <a:gd name="connsiteY80" fmla="*/ 269371 h 543092"/>
              <a:gd name="connsiteX81" fmla="*/ 575306 w 598112"/>
              <a:gd name="connsiteY81" fmla="*/ 269371 h 543092"/>
              <a:gd name="connsiteX82" fmla="*/ 575306 w 598112"/>
              <a:gd name="connsiteY82" fmla="*/ 23199 h 543092"/>
              <a:gd name="connsiteX83" fmla="*/ 22806 w 598112"/>
              <a:gd name="connsiteY83" fmla="*/ 23199 h 543092"/>
              <a:gd name="connsiteX84" fmla="*/ 22806 w 598112"/>
              <a:gd name="connsiteY84" fmla="*/ 269371 h 543092"/>
              <a:gd name="connsiteX85" fmla="*/ 85199 w 598112"/>
              <a:gd name="connsiteY85" fmla="*/ 269371 h 543092"/>
              <a:gd name="connsiteX86" fmla="*/ 85199 w 598112"/>
              <a:gd name="connsiteY86" fmla="*/ 292141 h 543092"/>
              <a:gd name="connsiteX87" fmla="*/ 0 w 598112"/>
              <a:gd name="connsiteY87" fmla="*/ 292141 h 54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8112" h="543092">
                <a:moveTo>
                  <a:pt x="191514" y="307595"/>
                </a:moveTo>
                <a:lnTo>
                  <a:pt x="598112" y="307595"/>
                </a:lnTo>
                <a:lnTo>
                  <a:pt x="598112" y="330388"/>
                </a:lnTo>
                <a:lnTo>
                  <a:pt x="191514" y="330388"/>
                </a:lnTo>
                <a:close/>
                <a:moveTo>
                  <a:pt x="0" y="307595"/>
                </a:moveTo>
                <a:lnTo>
                  <a:pt x="85172" y="307595"/>
                </a:lnTo>
                <a:lnTo>
                  <a:pt x="85172" y="330388"/>
                </a:lnTo>
                <a:lnTo>
                  <a:pt x="0" y="330388"/>
                </a:lnTo>
                <a:close/>
                <a:moveTo>
                  <a:pt x="282818" y="187350"/>
                </a:moveTo>
                <a:cubicBezTo>
                  <a:pt x="296673" y="192526"/>
                  <a:pt x="303450" y="213713"/>
                  <a:pt x="286993" y="222091"/>
                </a:cubicBezTo>
                <a:cubicBezTo>
                  <a:pt x="253004" y="239707"/>
                  <a:pt x="217295" y="248300"/>
                  <a:pt x="180294" y="249589"/>
                </a:cubicBezTo>
                <a:lnTo>
                  <a:pt x="180294" y="342822"/>
                </a:lnTo>
                <a:cubicBezTo>
                  <a:pt x="180294" y="345400"/>
                  <a:pt x="179864" y="347978"/>
                  <a:pt x="179004" y="350556"/>
                </a:cubicBezTo>
                <a:cubicBezTo>
                  <a:pt x="195783" y="396958"/>
                  <a:pt x="202667" y="445508"/>
                  <a:pt x="203097" y="494918"/>
                </a:cubicBezTo>
                <a:cubicBezTo>
                  <a:pt x="203097" y="519837"/>
                  <a:pt x="164376" y="519837"/>
                  <a:pt x="163945" y="494918"/>
                </a:cubicBezTo>
                <a:cubicBezTo>
                  <a:pt x="163945" y="453242"/>
                  <a:pt x="158352" y="413284"/>
                  <a:pt x="145875" y="373757"/>
                </a:cubicBezTo>
                <a:lnTo>
                  <a:pt x="144585" y="373757"/>
                </a:lnTo>
                <a:cubicBezTo>
                  <a:pt x="148457" y="429611"/>
                  <a:pt x="142864" y="485036"/>
                  <a:pt x="112317" y="534015"/>
                </a:cubicBezTo>
                <a:cubicBezTo>
                  <a:pt x="98980" y="555068"/>
                  <a:pt x="64991" y="535734"/>
                  <a:pt x="78759" y="514252"/>
                </a:cubicBezTo>
                <a:cubicBezTo>
                  <a:pt x="107584" y="468279"/>
                  <a:pt x="109736" y="415862"/>
                  <a:pt x="105003" y="363445"/>
                </a:cubicBezTo>
                <a:cubicBezTo>
                  <a:pt x="100270" y="357860"/>
                  <a:pt x="97259" y="350556"/>
                  <a:pt x="97259" y="342822"/>
                </a:cubicBezTo>
                <a:lnTo>
                  <a:pt x="97259" y="225958"/>
                </a:lnTo>
                <a:cubicBezTo>
                  <a:pt x="97259" y="209202"/>
                  <a:pt x="111026" y="195023"/>
                  <a:pt x="128236" y="195023"/>
                </a:cubicBezTo>
                <a:lnTo>
                  <a:pt x="148887" y="195023"/>
                </a:lnTo>
                <a:cubicBezTo>
                  <a:pt x="160503" y="195023"/>
                  <a:pt x="170829" y="201468"/>
                  <a:pt x="175992" y="210920"/>
                </a:cubicBezTo>
                <a:cubicBezTo>
                  <a:pt x="207829" y="210061"/>
                  <a:pt x="238376" y="203616"/>
                  <a:pt x="267202" y="188579"/>
                </a:cubicBezTo>
                <a:cubicBezTo>
                  <a:pt x="272795" y="185679"/>
                  <a:pt x="278200" y="185625"/>
                  <a:pt x="282818" y="187350"/>
                </a:cubicBezTo>
                <a:close/>
                <a:moveTo>
                  <a:pt x="448796" y="152091"/>
                </a:moveTo>
                <a:cubicBezTo>
                  <a:pt x="436745" y="161975"/>
                  <a:pt x="429859" y="175727"/>
                  <a:pt x="429859" y="191197"/>
                </a:cubicBezTo>
                <a:cubicBezTo>
                  <a:pt x="429859" y="206668"/>
                  <a:pt x="436745" y="220849"/>
                  <a:pt x="448796" y="230303"/>
                </a:cubicBezTo>
                <a:cubicBezTo>
                  <a:pt x="460846" y="220849"/>
                  <a:pt x="467302" y="206668"/>
                  <a:pt x="467302" y="191197"/>
                </a:cubicBezTo>
                <a:cubicBezTo>
                  <a:pt x="467302" y="175727"/>
                  <a:pt x="460846" y="161975"/>
                  <a:pt x="448796" y="152091"/>
                </a:cubicBezTo>
                <a:close/>
                <a:moveTo>
                  <a:pt x="480644" y="140489"/>
                </a:moveTo>
                <a:cubicBezTo>
                  <a:pt x="470314" y="140489"/>
                  <a:pt x="460846" y="143497"/>
                  <a:pt x="452239" y="149513"/>
                </a:cubicBezTo>
                <a:cubicBezTo>
                  <a:pt x="464720" y="159827"/>
                  <a:pt x="471606" y="174867"/>
                  <a:pt x="471606" y="191197"/>
                </a:cubicBezTo>
                <a:cubicBezTo>
                  <a:pt x="471606" y="207527"/>
                  <a:pt x="464720" y="222568"/>
                  <a:pt x="452239" y="233311"/>
                </a:cubicBezTo>
                <a:cubicBezTo>
                  <a:pt x="460846" y="238898"/>
                  <a:pt x="470314" y="241906"/>
                  <a:pt x="480644" y="241906"/>
                </a:cubicBezTo>
                <a:cubicBezTo>
                  <a:pt x="508618" y="241906"/>
                  <a:pt x="531428" y="219130"/>
                  <a:pt x="531428" y="191197"/>
                </a:cubicBezTo>
                <a:cubicBezTo>
                  <a:pt x="531428" y="163265"/>
                  <a:pt x="508618" y="140489"/>
                  <a:pt x="480644" y="140489"/>
                </a:cubicBezTo>
                <a:close/>
                <a:moveTo>
                  <a:pt x="416947" y="140489"/>
                </a:moveTo>
                <a:cubicBezTo>
                  <a:pt x="388973" y="140489"/>
                  <a:pt x="366163" y="163265"/>
                  <a:pt x="366163" y="191197"/>
                </a:cubicBezTo>
                <a:cubicBezTo>
                  <a:pt x="366163" y="219130"/>
                  <a:pt x="388973" y="241906"/>
                  <a:pt x="416947" y="241906"/>
                </a:cubicBezTo>
                <a:cubicBezTo>
                  <a:pt x="426846" y="241906"/>
                  <a:pt x="436745" y="238898"/>
                  <a:pt x="445352" y="233311"/>
                </a:cubicBezTo>
                <a:cubicBezTo>
                  <a:pt x="432871" y="222568"/>
                  <a:pt x="425555" y="207527"/>
                  <a:pt x="425555" y="191197"/>
                </a:cubicBezTo>
                <a:cubicBezTo>
                  <a:pt x="425555" y="174867"/>
                  <a:pt x="432871" y="159827"/>
                  <a:pt x="445352" y="149513"/>
                </a:cubicBezTo>
                <a:cubicBezTo>
                  <a:pt x="436745" y="143497"/>
                  <a:pt x="426846" y="140489"/>
                  <a:pt x="416947" y="140489"/>
                </a:cubicBezTo>
                <a:close/>
                <a:moveTo>
                  <a:pt x="416947" y="136191"/>
                </a:moveTo>
                <a:cubicBezTo>
                  <a:pt x="428137" y="136191"/>
                  <a:pt x="439327" y="140059"/>
                  <a:pt x="448796" y="146935"/>
                </a:cubicBezTo>
                <a:cubicBezTo>
                  <a:pt x="458264" y="140059"/>
                  <a:pt x="469023" y="136191"/>
                  <a:pt x="480644" y="136191"/>
                </a:cubicBezTo>
                <a:cubicBezTo>
                  <a:pt x="511200" y="136191"/>
                  <a:pt x="535732" y="161116"/>
                  <a:pt x="535732" y="191197"/>
                </a:cubicBezTo>
                <a:cubicBezTo>
                  <a:pt x="535732" y="221708"/>
                  <a:pt x="511200" y="246203"/>
                  <a:pt x="480644" y="246203"/>
                </a:cubicBezTo>
                <a:cubicBezTo>
                  <a:pt x="469023" y="246203"/>
                  <a:pt x="458264" y="242765"/>
                  <a:pt x="448796" y="235890"/>
                </a:cubicBezTo>
                <a:cubicBezTo>
                  <a:pt x="439327" y="242765"/>
                  <a:pt x="428137" y="246203"/>
                  <a:pt x="416947" y="246203"/>
                </a:cubicBezTo>
                <a:cubicBezTo>
                  <a:pt x="386391" y="246203"/>
                  <a:pt x="361859" y="221708"/>
                  <a:pt x="361859" y="191197"/>
                </a:cubicBezTo>
                <a:cubicBezTo>
                  <a:pt x="361859" y="161116"/>
                  <a:pt x="386391" y="136191"/>
                  <a:pt x="416947" y="136191"/>
                </a:cubicBezTo>
                <a:close/>
                <a:moveTo>
                  <a:pt x="138767" y="94911"/>
                </a:moveTo>
                <a:cubicBezTo>
                  <a:pt x="161702" y="94911"/>
                  <a:pt x="180295" y="113472"/>
                  <a:pt x="180295" y="136368"/>
                </a:cubicBezTo>
                <a:cubicBezTo>
                  <a:pt x="180295" y="159264"/>
                  <a:pt x="161702" y="177825"/>
                  <a:pt x="138767" y="177825"/>
                </a:cubicBezTo>
                <a:cubicBezTo>
                  <a:pt x="115832" y="177825"/>
                  <a:pt x="97239" y="159264"/>
                  <a:pt x="97239" y="136368"/>
                </a:cubicBezTo>
                <a:cubicBezTo>
                  <a:pt x="97239" y="113472"/>
                  <a:pt x="115832" y="94911"/>
                  <a:pt x="138767" y="94911"/>
                </a:cubicBezTo>
                <a:close/>
                <a:moveTo>
                  <a:pt x="359300" y="62239"/>
                </a:moveTo>
                <a:cubicBezTo>
                  <a:pt x="362312" y="62239"/>
                  <a:pt x="364893" y="64818"/>
                  <a:pt x="364893" y="68257"/>
                </a:cubicBezTo>
                <a:lnTo>
                  <a:pt x="364893" y="111241"/>
                </a:lnTo>
                <a:lnTo>
                  <a:pt x="364893" y="119838"/>
                </a:lnTo>
                <a:cubicBezTo>
                  <a:pt x="364893" y="121988"/>
                  <a:pt x="363602" y="124137"/>
                  <a:pt x="361451" y="124996"/>
                </a:cubicBezTo>
                <a:lnTo>
                  <a:pt x="315416" y="141760"/>
                </a:lnTo>
                <a:cubicBezTo>
                  <a:pt x="314556" y="141760"/>
                  <a:pt x="314126" y="142190"/>
                  <a:pt x="313265" y="142190"/>
                </a:cubicBezTo>
                <a:cubicBezTo>
                  <a:pt x="311114" y="142190"/>
                  <a:pt x="308963" y="140471"/>
                  <a:pt x="308102" y="138322"/>
                </a:cubicBezTo>
                <a:cubicBezTo>
                  <a:pt x="306812" y="135313"/>
                  <a:pt x="308533" y="131874"/>
                  <a:pt x="311544" y="131014"/>
                </a:cubicBezTo>
                <a:lnTo>
                  <a:pt x="347684" y="117689"/>
                </a:lnTo>
                <a:cubicBezTo>
                  <a:pt x="309393" y="95337"/>
                  <a:pt x="259486" y="95337"/>
                  <a:pt x="215602" y="95337"/>
                </a:cubicBezTo>
                <a:cubicBezTo>
                  <a:pt x="212160" y="95337"/>
                  <a:pt x="209579" y="92758"/>
                  <a:pt x="209579" y="89749"/>
                </a:cubicBezTo>
                <a:cubicBezTo>
                  <a:pt x="209579" y="86311"/>
                  <a:pt x="212160" y="83731"/>
                  <a:pt x="215602" y="83731"/>
                </a:cubicBezTo>
                <a:cubicBezTo>
                  <a:pt x="261207" y="83731"/>
                  <a:pt x="312835" y="83731"/>
                  <a:pt x="353707" y="108233"/>
                </a:cubicBezTo>
                <a:lnTo>
                  <a:pt x="353707" y="68257"/>
                </a:lnTo>
                <a:cubicBezTo>
                  <a:pt x="353707" y="64818"/>
                  <a:pt x="356288" y="62239"/>
                  <a:pt x="359300" y="62239"/>
                </a:cubicBezTo>
                <a:close/>
                <a:moveTo>
                  <a:pt x="0" y="0"/>
                </a:moveTo>
                <a:lnTo>
                  <a:pt x="598112" y="0"/>
                </a:lnTo>
                <a:lnTo>
                  <a:pt x="598112" y="292141"/>
                </a:lnTo>
                <a:lnTo>
                  <a:pt x="191482" y="292141"/>
                </a:lnTo>
                <a:lnTo>
                  <a:pt x="191482" y="269371"/>
                </a:lnTo>
                <a:lnTo>
                  <a:pt x="575306" y="269371"/>
                </a:lnTo>
                <a:lnTo>
                  <a:pt x="575306" y="23199"/>
                </a:lnTo>
                <a:lnTo>
                  <a:pt x="22806" y="23199"/>
                </a:lnTo>
                <a:lnTo>
                  <a:pt x="22806" y="269371"/>
                </a:lnTo>
                <a:lnTo>
                  <a:pt x="85199" y="269371"/>
                </a:lnTo>
                <a:lnTo>
                  <a:pt x="85199" y="292141"/>
                </a:lnTo>
                <a:lnTo>
                  <a:pt x="0" y="292141"/>
                </a:lnTo>
                <a:close/>
              </a:path>
            </a:pathLst>
          </a:custGeom>
          <a:solidFill>
            <a:schemeClr val="bg1"/>
          </a:solidFill>
          <a:ln>
            <a:noFill/>
          </a:ln>
        </p:spPr>
        <p:txBody>
          <a:bodyPr/>
          <a:lstStyle/>
          <a:p>
            <a:endParaRPr lang="zh-CN" altLang="en-US"/>
          </a:p>
        </p:txBody>
      </p:sp>
      <p:sp>
        <p:nvSpPr>
          <p:cNvPr id="24" name="question-mark_36601"/>
          <p:cNvSpPr>
            <a:spLocks noChangeAspect="1"/>
          </p:cNvSpPr>
          <p:nvPr/>
        </p:nvSpPr>
        <p:spPr bwMode="auto">
          <a:xfrm>
            <a:off x="2906664" y="506693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760330"/>
            <a:ext cx="3288080" cy="430887"/>
          </a:xfrm>
          <a:prstGeom prst="rect">
            <a:avLst/>
          </a:prstGeom>
        </p:spPr>
        <p:txBody>
          <a:bodyPr wrap="none">
            <a:spAutoFit/>
          </a:bodyPr>
          <a:lstStyle/>
          <a:p>
            <a:r>
              <a:rPr lang="zh-CN" altLang="en-US" sz="2200" b="1" dirty="0">
                <a:latin typeface="+mj-ea"/>
                <a:ea typeface="+mj-ea"/>
              </a:rPr>
              <a:t>基于消息分级的双表模型</a:t>
            </a:r>
            <a:endParaRPr lang="en-US" altLang="zh-CN" sz="2200" b="1" dirty="0">
              <a:latin typeface="+mj-ea"/>
              <a:ea typeface="+mj-ea"/>
            </a:endParaRPr>
          </a:p>
        </p:txBody>
      </p:sp>
      <p:sp>
        <p:nvSpPr>
          <p:cNvPr id="15" name="矩形 14"/>
          <p:cNvSpPr/>
          <p:nvPr/>
        </p:nvSpPr>
        <p:spPr>
          <a:xfrm>
            <a:off x="3881559" y="4968779"/>
            <a:ext cx="4136582" cy="430887"/>
          </a:xfrm>
          <a:prstGeom prst="rect">
            <a:avLst/>
          </a:prstGeom>
        </p:spPr>
        <p:txBody>
          <a:bodyPr wrap="none">
            <a:spAutoFit/>
          </a:bodyPr>
          <a:lstStyle/>
          <a:p>
            <a:r>
              <a:rPr lang="zh-CN" altLang="en-US" sz="2200" b="1" dirty="0" smtClean="0">
                <a:latin typeface="+mj-ea"/>
                <a:ea typeface="+mj-ea"/>
              </a:rPr>
              <a:t>基于</a:t>
            </a:r>
            <a:r>
              <a:rPr lang="en-US" altLang="zh-CN" sz="2200" b="1" dirty="0" err="1" smtClean="0">
                <a:latin typeface="+mj-ea"/>
                <a:ea typeface="+mj-ea"/>
              </a:rPr>
              <a:t>PowerLog</a:t>
            </a:r>
            <a:r>
              <a:rPr lang="zh-CN" altLang="en-US" sz="2200" b="1" dirty="0" smtClean="0">
                <a:latin typeface="+mj-ea"/>
                <a:ea typeface="+mj-ea"/>
              </a:rPr>
              <a:t>的链路排查工具</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32950773"/>
              </p:ext>
            </p:extLst>
          </p:nvPr>
        </p:nvGraphicFramePr>
        <p:xfrm>
          <a:off x="554205"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solidFill>
                            <a:schemeClr val="tx1"/>
                          </a:solidFill>
                        </a:rPr>
                        <a:t>工单量骤增情况有预警措施和应对办法</a:t>
                      </a:r>
                      <a:endParaRPr lang="en-US" altLang="zh-CN" sz="2000" dirty="0" smtClean="0">
                        <a:solidFill>
                          <a:schemeClr val="accent1"/>
                        </a:solidFill>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可以对骤增的工单进行订正</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4" name="内容占位符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92929" y="1082675"/>
            <a:ext cx="8612491"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3406" y="1082675"/>
            <a:ext cx="7151537" cy="5214938"/>
          </a:xfr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任意多边形 40"/>
          <p:cNvSpPr/>
          <p:nvPr/>
        </p:nvSpPr>
        <p:spPr>
          <a:xfrm>
            <a:off x="6357878" y="1046963"/>
            <a:ext cx="5400000" cy="5400000"/>
          </a:xfrm>
          <a:custGeom>
            <a:avLst/>
            <a:gdLst>
              <a:gd name="connsiteX0" fmla="*/ 0 w 5400000"/>
              <a:gd name="connsiteY0" fmla="*/ 0 h 5400000"/>
              <a:gd name="connsiteX1" fmla="*/ 4499982 w 5400000"/>
              <a:gd name="connsiteY1" fmla="*/ 0 h 5400000"/>
              <a:gd name="connsiteX2" fmla="*/ 5400000 w 5400000"/>
              <a:gd name="connsiteY2" fmla="*/ 891347 h 5400000"/>
              <a:gd name="connsiteX3" fmla="*/ 5400000 w 5400000"/>
              <a:gd name="connsiteY3" fmla="*/ 4509928 h 5400000"/>
              <a:gd name="connsiteX4" fmla="*/ 4410402 w 5400000"/>
              <a:gd name="connsiteY4" fmla="*/ 5400000 h 5400000"/>
              <a:gd name="connsiteX5" fmla="*/ 900019 w 5400000"/>
              <a:gd name="connsiteY5" fmla="*/ 5400000 h 5400000"/>
              <a:gd name="connsiteX6" fmla="*/ 0 w 5400000"/>
              <a:gd name="connsiteY6" fmla="*/ 4508653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2" y="0"/>
                </a:lnTo>
                <a:lnTo>
                  <a:pt x="5400000" y="891347"/>
                </a:lnTo>
                <a:lnTo>
                  <a:pt x="5400000" y="4509928"/>
                </a:lnTo>
                <a:lnTo>
                  <a:pt x="4410402" y="5400000"/>
                </a:lnTo>
                <a:lnTo>
                  <a:pt x="900019" y="5400000"/>
                </a:lnTo>
                <a:lnTo>
                  <a:pt x="0" y="4508653"/>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a:off x="561257" y="1039239"/>
            <a:ext cx="5400000" cy="5400000"/>
          </a:xfrm>
          <a:custGeom>
            <a:avLst/>
            <a:gdLst>
              <a:gd name="connsiteX0" fmla="*/ 0 w 5400000"/>
              <a:gd name="connsiteY0" fmla="*/ 0 h 5400000"/>
              <a:gd name="connsiteX1" fmla="*/ 4499983 w 5400000"/>
              <a:gd name="connsiteY1" fmla="*/ 0 h 5400000"/>
              <a:gd name="connsiteX2" fmla="*/ 5400000 w 5400000"/>
              <a:gd name="connsiteY2" fmla="*/ 878630 h 5400000"/>
              <a:gd name="connsiteX3" fmla="*/ 5400000 w 5400000"/>
              <a:gd name="connsiteY3" fmla="*/ 4505869 h 5400000"/>
              <a:gd name="connsiteX4" fmla="*/ 4405890 w 5400000"/>
              <a:gd name="connsiteY4" fmla="*/ 5400000 h 5400000"/>
              <a:gd name="connsiteX5" fmla="*/ 900018 w 5400000"/>
              <a:gd name="connsiteY5" fmla="*/ 5400000 h 5400000"/>
              <a:gd name="connsiteX6" fmla="*/ 0 w 5400000"/>
              <a:gd name="connsiteY6" fmla="*/ 4521370 h 5400000"/>
              <a:gd name="connsiteX7" fmla="*/ 0 w 5400000"/>
              <a:gd name="connsiteY7"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0" h="5400000">
                <a:moveTo>
                  <a:pt x="0" y="0"/>
                </a:moveTo>
                <a:lnTo>
                  <a:pt x="4499983" y="0"/>
                </a:lnTo>
                <a:lnTo>
                  <a:pt x="5400000" y="878630"/>
                </a:lnTo>
                <a:lnTo>
                  <a:pt x="5400000" y="4505869"/>
                </a:lnTo>
                <a:lnTo>
                  <a:pt x="4405890" y="5400000"/>
                </a:lnTo>
                <a:lnTo>
                  <a:pt x="900018" y="5400000"/>
                </a:lnTo>
                <a:lnTo>
                  <a:pt x="0" y="4521370"/>
                </a:lnTo>
                <a:lnTo>
                  <a:pt x="0" y="0"/>
                </a:lnTo>
                <a:close/>
              </a:path>
            </a:pathLst>
          </a:custGeom>
          <a:solidFill>
            <a:schemeClr val="bg1">
              <a:lumMod val="75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pic>
        <p:nvPicPr>
          <p:cNvPr id="13"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57878" y="1115439"/>
            <a:ext cx="5263280" cy="5214938"/>
          </a:xfrm>
        </p:spPr>
      </p:pic>
      <p:pic>
        <p:nvPicPr>
          <p:cNvPr id="14" name="内容占位符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17" y="1115439"/>
            <a:ext cx="5633079" cy="5214938"/>
          </a:xfrm>
          <a:prstGeom prst="rect">
            <a:avLst/>
          </a:prstGeom>
        </p:spPr>
      </p:pic>
    </p:spTree>
    <p:extLst>
      <p:ext uri="{BB962C8B-B14F-4D97-AF65-F5344CB8AC3E}">
        <p14:creationId xmlns:p14="http://schemas.microsoft.com/office/powerpoint/2010/main" val="4199374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096000"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887550"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323867"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01903"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401892"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03964"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532544"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78793" y="4682238"/>
            <a:ext cx="2492990" cy="369332"/>
          </a:xfrm>
          <a:prstGeom prst="rect">
            <a:avLst/>
          </a:prstGeom>
        </p:spPr>
        <p:txBody>
          <a:bodyPr wrap="none">
            <a:spAutoFit/>
          </a:bodyPr>
          <a:lstStyle/>
          <a:p>
            <a:pPr algn="ctr" fontAlgn="ctr"/>
            <a:r>
              <a:rPr lang="zh-CN" altLang="zh-CN" dirty="0">
                <a:latin typeface="+mn-ea"/>
              </a:rPr>
              <a:t>工单量骤增的应对措施</a:t>
            </a:r>
          </a:p>
        </p:txBody>
      </p:sp>
      <p:sp>
        <p:nvSpPr>
          <p:cNvPr id="321" name="矩形 320"/>
          <p:cNvSpPr/>
          <p:nvPr/>
        </p:nvSpPr>
        <p:spPr>
          <a:xfrm>
            <a:off x="5533497"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879350" y="1314392"/>
            <a:ext cx="1467068" cy="400110"/>
          </a:xfrm>
          <a:prstGeom prst="rect">
            <a:avLst/>
          </a:prstGeom>
        </p:spPr>
        <p:txBody>
          <a:bodyPr wrap="none">
            <a:spAutoFit/>
          </a:bodyPr>
          <a:lstStyle/>
          <a:p>
            <a:pPr algn="ctr"/>
            <a:r>
              <a:rPr lang="zh-CN" altLang="en-US" sz="2000" b="1" dirty="0">
                <a:solidFill>
                  <a:schemeClr val="tx1">
                    <a:lumMod val="60000"/>
                    <a:lumOff val="40000"/>
                  </a:schemeClr>
                </a:solidFill>
                <a:latin typeface="+mj-ea"/>
                <a:ea typeface="+mj-ea"/>
              </a:rPr>
              <a:t>之前的方案</a:t>
            </a:r>
          </a:p>
        </p:txBody>
      </p:sp>
      <p:sp>
        <p:nvSpPr>
          <p:cNvPr id="325" name="矩形 324"/>
          <p:cNvSpPr/>
          <p:nvPr/>
        </p:nvSpPr>
        <p:spPr>
          <a:xfrm>
            <a:off x="7873136" y="1309302"/>
            <a:ext cx="3005951" cy="400110"/>
          </a:xfrm>
          <a:prstGeom prst="rect">
            <a:avLst/>
          </a:prstGeom>
        </p:spPr>
        <p:txBody>
          <a:bodyPr wrap="none">
            <a:spAutoFit/>
          </a:bodyPr>
          <a:lstStyle/>
          <a:p>
            <a:r>
              <a:rPr lang="zh-CN" altLang="en-US" sz="2000" b="1" dirty="0">
                <a:solidFill>
                  <a:schemeClr val="accent1"/>
                </a:solidFill>
                <a:latin typeface="+mj-ea"/>
                <a:ea typeface="+mj-ea"/>
              </a:rPr>
              <a:t>基于双表模型的分级处理</a:t>
            </a:r>
          </a:p>
        </p:txBody>
      </p:sp>
      <p:sp>
        <p:nvSpPr>
          <p:cNvPr id="327" name="矩形 326"/>
          <p:cNvSpPr/>
          <p:nvPr/>
        </p:nvSpPr>
        <p:spPr>
          <a:xfrm>
            <a:off x="3186718"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523205"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764608"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15890"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857671"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2158640" y="4779429"/>
            <a:ext cx="1569660" cy="369332"/>
          </a:xfrm>
          <a:prstGeom prst="rect">
            <a:avLst/>
          </a:prstGeom>
        </p:spPr>
        <p:txBody>
          <a:bodyPr wrap="none">
            <a:spAutoFit/>
          </a:bodyPr>
          <a:lstStyle/>
          <a:p>
            <a:r>
              <a:rPr lang="zh-CN" altLang="en-US" dirty="0"/>
              <a:t>手动订正工单</a:t>
            </a:r>
          </a:p>
        </p:txBody>
      </p:sp>
      <p:sp>
        <p:nvSpPr>
          <p:cNvPr id="338" name="矩形 337"/>
          <p:cNvSpPr/>
          <p:nvPr/>
        </p:nvSpPr>
        <p:spPr>
          <a:xfrm>
            <a:off x="8714832"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10067"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334801" y="4702764"/>
            <a:ext cx="2262158" cy="369332"/>
          </a:xfrm>
          <a:prstGeom prst="rect">
            <a:avLst/>
          </a:prstGeom>
        </p:spPr>
        <p:txBody>
          <a:bodyPr wrap="none">
            <a:spAutoFit/>
          </a:bodyPr>
          <a:lstStyle/>
          <a:p>
            <a:r>
              <a:rPr lang="zh-CN" altLang="en-US" dirty="0"/>
              <a:t>基于数据库表做处理</a:t>
            </a:r>
          </a:p>
        </p:txBody>
      </p:sp>
      <p:sp>
        <p:nvSpPr>
          <p:cNvPr id="341" name="矩形 340"/>
          <p:cNvSpPr/>
          <p:nvPr/>
        </p:nvSpPr>
        <p:spPr>
          <a:xfrm>
            <a:off x="7807028" y="5463461"/>
            <a:ext cx="646331" cy="369332"/>
          </a:xfrm>
          <a:prstGeom prst="rect">
            <a:avLst/>
          </a:prstGeom>
        </p:spPr>
        <p:txBody>
          <a:bodyPr wrap="none">
            <a:spAutoFit/>
          </a:bodyPr>
          <a:lstStyle/>
          <a:p>
            <a:r>
              <a:rPr lang="zh-CN" altLang="en-US" dirty="0"/>
              <a:t>一般</a:t>
            </a:r>
          </a:p>
        </p:txBody>
      </p:sp>
      <p:sp>
        <p:nvSpPr>
          <p:cNvPr id="342" name="矩形 341"/>
          <p:cNvSpPr/>
          <p:nvPr/>
        </p:nvSpPr>
        <p:spPr>
          <a:xfrm>
            <a:off x="5760208"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smtClean="0"/>
              <a:t>分级模型</a:t>
            </a:r>
            <a:r>
              <a:rPr lang="en-US" altLang="zh-CN" dirty="0" smtClean="0"/>
              <a:t>—</a:t>
            </a:r>
            <a:r>
              <a:rPr lang="zh-CN" altLang="en-US" dirty="0" smtClean="0"/>
              <a:t>优缺点评估，选型原因</a:t>
            </a:r>
            <a:endParaRPr lang="en-US" altLang="zh-CN" dirty="0" smtClean="0"/>
          </a:p>
          <a:p>
            <a:r>
              <a:rPr lang="zh-CN" altLang="en-US" dirty="0" smtClean="0"/>
              <a:t>分级模型配置，比较固定，不灵活</a:t>
            </a:r>
            <a:endParaRPr lang="zh-CN" altLang="en-US"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1125209854"/>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975717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935" y="1649326"/>
            <a:ext cx="10953750" cy="3005871"/>
          </a:xfrm>
        </p:spPr>
      </p:pic>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流程图</a:t>
            </a:r>
            <a:r>
              <a:rPr lang="en-US" altLang="zh-CN" dirty="0" smtClean="0"/>
              <a:t>-</a:t>
            </a:r>
            <a:r>
              <a:rPr lang="zh-CN" altLang="en-US" dirty="0" smtClean="0"/>
              <a:t>采集二方包设计 </a:t>
            </a:r>
            <a:endParaRPr lang="zh-CN" altLang="en-US" dirty="0"/>
          </a:p>
        </p:txBody>
      </p:sp>
    </p:spTree>
    <p:extLst>
      <p:ext uri="{BB962C8B-B14F-4D97-AF65-F5344CB8AC3E}">
        <p14:creationId xmlns:p14="http://schemas.microsoft.com/office/powerpoint/2010/main" val="1639966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泪滴形 1"/>
          <p:cNvSpPr/>
          <p:nvPr/>
        </p:nvSpPr>
        <p:spPr>
          <a:xfrm>
            <a:off x="9461340" y="2662883"/>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6401584" y="2662883"/>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泪滴形 3"/>
          <p:cNvSpPr/>
          <p:nvPr/>
        </p:nvSpPr>
        <p:spPr>
          <a:xfrm>
            <a:off x="7931462" y="2662883"/>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a:off x="3341828" y="2662883"/>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泪滴形 5"/>
          <p:cNvSpPr/>
          <p:nvPr/>
        </p:nvSpPr>
        <p:spPr>
          <a:xfrm>
            <a:off x="4871706" y="2662883"/>
            <a:ext cx="1172430" cy="1172430"/>
          </a:xfrm>
          <a:prstGeom prst="teardrop">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9864808" y="3057525"/>
            <a:ext cx="408376" cy="518374"/>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solidFill>
          <a:ln>
            <a:noFill/>
          </a:ln>
        </p:spPr>
        <p:txBody>
          <a:bodyPr/>
          <a:lstStyle/>
          <a:p>
            <a:endParaRPr lang="zh-CN" altLang="en-US"/>
          </a:p>
        </p:txBody>
      </p:sp>
      <p:sp>
        <p:nvSpPr>
          <p:cNvPr id="8" name="lecturer-with-screen_50711"/>
          <p:cNvSpPr>
            <a:spLocks noChangeAspect="1"/>
          </p:cNvSpPr>
          <p:nvPr/>
        </p:nvSpPr>
        <p:spPr bwMode="auto">
          <a:xfrm>
            <a:off x="3651504" y="3061873"/>
            <a:ext cx="553078" cy="489916"/>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solidFill>
          <a:ln>
            <a:noFill/>
          </a:ln>
        </p:spPr>
      </p:sp>
      <p:sp>
        <p:nvSpPr>
          <p:cNvPr id="9" name="light-bulb-idea_10890"/>
          <p:cNvSpPr>
            <a:spLocks noChangeAspect="1"/>
          </p:cNvSpPr>
          <p:nvPr/>
        </p:nvSpPr>
        <p:spPr bwMode="auto">
          <a:xfrm>
            <a:off x="6934306" y="3057525"/>
            <a:ext cx="244868" cy="518374"/>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solidFill>
          <a:ln>
            <a:noFill/>
          </a:ln>
        </p:spPr>
      </p:sp>
      <p:sp>
        <p:nvSpPr>
          <p:cNvPr id="10" name="favorite_285976"/>
          <p:cNvSpPr>
            <a:spLocks noChangeAspect="1"/>
          </p:cNvSpPr>
          <p:nvPr/>
        </p:nvSpPr>
        <p:spPr bwMode="auto">
          <a:xfrm>
            <a:off x="8260289" y="3057526"/>
            <a:ext cx="519158" cy="518372"/>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solidFill>
          <a:ln>
            <a:noFill/>
          </a:ln>
        </p:spPr>
        <p:txBody>
          <a:bodyPr/>
          <a:lstStyle/>
          <a:p>
            <a:endParaRPr lang="zh-CN" altLang="en-US"/>
          </a:p>
        </p:txBody>
      </p:sp>
      <p:sp>
        <p:nvSpPr>
          <p:cNvPr id="11" name="question-mark_36601"/>
          <p:cNvSpPr>
            <a:spLocks noChangeAspect="1"/>
          </p:cNvSpPr>
          <p:nvPr/>
        </p:nvSpPr>
        <p:spPr bwMode="auto">
          <a:xfrm>
            <a:off x="5278241" y="3057525"/>
            <a:ext cx="342930" cy="518374"/>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solidFill>
          <a:ln>
            <a:noFill/>
          </a:ln>
        </p:spPr>
      </p:sp>
      <p:sp>
        <p:nvSpPr>
          <p:cNvPr id="12" name="矩形 11"/>
          <p:cNvSpPr/>
          <p:nvPr/>
        </p:nvSpPr>
        <p:spPr>
          <a:xfrm>
            <a:off x="3412909" y="4045289"/>
            <a:ext cx="1107996" cy="369332"/>
          </a:xfrm>
          <a:prstGeom prst="rect">
            <a:avLst/>
          </a:prstGeom>
        </p:spPr>
        <p:txBody>
          <a:bodyPr wrap="none">
            <a:spAutoFit/>
          </a:bodyPr>
          <a:lstStyle/>
          <a:p>
            <a:r>
              <a:rPr lang="zh-CN" altLang="en-US" b="1" dirty="0"/>
              <a:t>业务介绍</a:t>
            </a:r>
            <a:endParaRPr lang="en-US" altLang="zh-CN" b="1" dirty="0"/>
          </a:p>
        </p:txBody>
      </p:sp>
      <p:sp>
        <p:nvSpPr>
          <p:cNvPr id="13" name="矩形 12"/>
          <p:cNvSpPr/>
          <p:nvPr/>
        </p:nvSpPr>
        <p:spPr>
          <a:xfrm>
            <a:off x="4847412" y="4045289"/>
            <a:ext cx="1346844" cy="369332"/>
          </a:xfrm>
          <a:prstGeom prst="rect">
            <a:avLst/>
          </a:prstGeom>
        </p:spPr>
        <p:txBody>
          <a:bodyPr wrap="none">
            <a:spAutoFit/>
          </a:bodyPr>
          <a:lstStyle/>
          <a:p>
            <a:r>
              <a:rPr lang="zh-CN" altLang="en-US" b="1" dirty="0"/>
              <a:t>问题与挑战</a:t>
            </a:r>
            <a:endParaRPr lang="en-US" altLang="zh-CN" b="1" dirty="0"/>
          </a:p>
        </p:txBody>
      </p:sp>
      <p:sp>
        <p:nvSpPr>
          <p:cNvPr id="14" name="矩形 13"/>
          <p:cNvSpPr/>
          <p:nvPr/>
        </p:nvSpPr>
        <p:spPr>
          <a:xfrm>
            <a:off x="6459606" y="4045289"/>
            <a:ext cx="1114408" cy="369332"/>
          </a:xfrm>
          <a:prstGeom prst="rect">
            <a:avLst/>
          </a:prstGeom>
        </p:spPr>
        <p:txBody>
          <a:bodyPr wrap="none">
            <a:spAutoFit/>
          </a:bodyPr>
          <a:lstStyle/>
          <a:p>
            <a:r>
              <a:rPr lang="zh-CN" altLang="en-US" b="1" dirty="0"/>
              <a:t>解决方案</a:t>
            </a:r>
            <a:endParaRPr lang="en-US" altLang="zh-CN" b="1" dirty="0"/>
          </a:p>
        </p:txBody>
      </p:sp>
      <p:sp>
        <p:nvSpPr>
          <p:cNvPr id="15" name="矩形 14"/>
          <p:cNvSpPr/>
          <p:nvPr/>
        </p:nvSpPr>
        <p:spPr>
          <a:xfrm>
            <a:off x="8015196" y="4045289"/>
            <a:ext cx="1114408" cy="369332"/>
          </a:xfrm>
          <a:prstGeom prst="rect">
            <a:avLst/>
          </a:prstGeom>
        </p:spPr>
        <p:txBody>
          <a:bodyPr wrap="none">
            <a:spAutoFit/>
          </a:bodyPr>
          <a:lstStyle/>
          <a:p>
            <a:r>
              <a:rPr lang="zh-CN" altLang="en-US" b="1" dirty="0"/>
              <a:t>效果评估</a:t>
            </a:r>
            <a:endParaRPr lang="en-US" altLang="zh-CN" b="1" dirty="0"/>
          </a:p>
        </p:txBody>
      </p:sp>
      <p:sp>
        <p:nvSpPr>
          <p:cNvPr id="16" name="矩形 15"/>
          <p:cNvSpPr/>
          <p:nvPr/>
        </p:nvSpPr>
        <p:spPr>
          <a:xfrm>
            <a:off x="9446944" y="4045289"/>
            <a:ext cx="1107996" cy="369332"/>
          </a:xfrm>
          <a:prstGeom prst="rect">
            <a:avLst/>
          </a:prstGeom>
        </p:spPr>
        <p:txBody>
          <a:bodyPr wrap="none">
            <a:spAutoFit/>
          </a:bodyPr>
          <a:lstStyle/>
          <a:p>
            <a:r>
              <a:rPr lang="zh-CN" altLang="en-US" b="1" dirty="0"/>
              <a:t>未来思考</a:t>
            </a:r>
          </a:p>
        </p:txBody>
      </p:sp>
      <p:sp>
        <p:nvSpPr>
          <p:cNvPr id="23" name="任意多边形 22"/>
          <p:cNvSpPr/>
          <p:nvPr/>
        </p:nvSpPr>
        <p:spPr>
          <a:xfrm>
            <a:off x="989609" y="0"/>
            <a:ext cx="1573200" cy="3372705"/>
          </a:xfrm>
          <a:custGeom>
            <a:avLst/>
            <a:gdLst>
              <a:gd name="connsiteX0" fmla="*/ 0 w 1573200"/>
              <a:gd name="connsiteY0" fmla="*/ 0 h 3599548"/>
              <a:gd name="connsiteX1" fmla="*/ 1571625 w 1573200"/>
              <a:gd name="connsiteY1" fmla="*/ 0 h 3599548"/>
              <a:gd name="connsiteX2" fmla="*/ 1571625 w 1573200"/>
              <a:gd name="connsiteY2" fmla="*/ 2760275 h 3599548"/>
              <a:gd name="connsiteX3" fmla="*/ 1573200 w 1573200"/>
              <a:gd name="connsiteY3" fmla="*/ 2760275 h 3599548"/>
              <a:gd name="connsiteX4" fmla="*/ 1571625 w 1573200"/>
              <a:gd name="connsiteY4" fmla="*/ 2761956 h 3599548"/>
              <a:gd name="connsiteX5" fmla="*/ 1571625 w 1573200"/>
              <a:gd name="connsiteY5" fmla="*/ 2771775 h 3599548"/>
              <a:gd name="connsiteX6" fmla="*/ 1562422 w 1573200"/>
              <a:gd name="connsiteY6" fmla="*/ 2771775 h 3599548"/>
              <a:gd name="connsiteX7" fmla="*/ 786600 w 1573200"/>
              <a:gd name="connsiteY7" fmla="*/ 3599548 h 3599548"/>
              <a:gd name="connsiteX8" fmla="*/ 10778 w 1573200"/>
              <a:gd name="connsiteY8" fmla="*/ 2771775 h 3599548"/>
              <a:gd name="connsiteX9" fmla="*/ 0 w 1573200"/>
              <a:gd name="connsiteY9" fmla="*/ 2771775 h 3599548"/>
              <a:gd name="connsiteX10" fmla="*/ 0 w 1573200"/>
              <a:gd name="connsiteY10" fmla="*/ 2760275 h 3599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3200" h="3599548">
                <a:moveTo>
                  <a:pt x="0" y="0"/>
                </a:moveTo>
                <a:lnTo>
                  <a:pt x="1571625" y="0"/>
                </a:lnTo>
                <a:lnTo>
                  <a:pt x="1571625" y="2760275"/>
                </a:lnTo>
                <a:lnTo>
                  <a:pt x="1573200" y="2760275"/>
                </a:lnTo>
                <a:lnTo>
                  <a:pt x="1571625" y="2761956"/>
                </a:lnTo>
                <a:lnTo>
                  <a:pt x="1571625" y="2771775"/>
                </a:lnTo>
                <a:lnTo>
                  <a:pt x="1562422" y="2771775"/>
                </a:lnTo>
                <a:lnTo>
                  <a:pt x="786600" y="3599548"/>
                </a:lnTo>
                <a:lnTo>
                  <a:pt x="10778" y="2771775"/>
                </a:lnTo>
                <a:lnTo>
                  <a:pt x="0" y="2771775"/>
                </a:lnTo>
                <a:lnTo>
                  <a:pt x="0" y="2760275"/>
                </a:lnTo>
                <a:close/>
              </a:path>
            </a:pathLst>
          </a:custGeom>
          <a:blipFill dpi="0" rotWithShape="1">
            <a:blip r:embed="rId2">
              <a:alphaModFix amt="6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89609" y="262644"/>
            <a:ext cx="1573200" cy="3182591"/>
          </a:xfrm>
          <a:custGeom>
            <a:avLst/>
            <a:gdLst>
              <a:gd name="connsiteX0" fmla="*/ 0 w 1573200"/>
              <a:gd name="connsiteY0" fmla="*/ 0 h 3182591"/>
              <a:gd name="connsiteX1" fmla="*/ 1573200 w 1573200"/>
              <a:gd name="connsiteY1" fmla="*/ 0 h 3182591"/>
              <a:gd name="connsiteX2" fmla="*/ 1573200 w 1573200"/>
              <a:gd name="connsiteY2" fmla="*/ 2319759 h 3182591"/>
              <a:gd name="connsiteX3" fmla="*/ 1573200 w 1573200"/>
              <a:gd name="connsiteY3" fmla="*/ 2319760 h 3182591"/>
              <a:gd name="connsiteX4" fmla="*/ 1573199 w 1573200"/>
              <a:gd name="connsiteY4" fmla="*/ 2319760 h 3182591"/>
              <a:gd name="connsiteX5" fmla="*/ 786600 w 1573200"/>
              <a:gd name="connsiteY5" fmla="*/ 3182591 h 3182591"/>
              <a:gd name="connsiteX6" fmla="*/ 1 w 1573200"/>
              <a:gd name="connsiteY6" fmla="*/ 2319760 h 3182591"/>
              <a:gd name="connsiteX7" fmla="*/ 0 w 1573200"/>
              <a:gd name="connsiteY7" fmla="*/ 2319760 h 3182591"/>
              <a:gd name="connsiteX8" fmla="*/ 0 w 1573200"/>
              <a:gd name="connsiteY8" fmla="*/ 2319759 h 318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3200" h="3182591">
                <a:moveTo>
                  <a:pt x="0" y="0"/>
                </a:moveTo>
                <a:lnTo>
                  <a:pt x="1573200" y="0"/>
                </a:lnTo>
                <a:lnTo>
                  <a:pt x="1573200" y="2319759"/>
                </a:lnTo>
                <a:lnTo>
                  <a:pt x="1573200" y="2319760"/>
                </a:lnTo>
                <a:lnTo>
                  <a:pt x="1573199" y="2319760"/>
                </a:lnTo>
                <a:lnTo>
                  <a:pt x="786600" y="3182591"/>
                </a:lnTo>
                <a:lnTo>
                  <a:pt x="1" y="2319760"/>
                </a:lnTo>
                <a:lnTo>
                  <a:pt x="0" y="2319760"/>
                </a:lnTo>
                <a:lnTo>
                  <a:pt x="0" y="2319759"/>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文本框 28"/>
          <p:cNvSpPr txBox="1"/>
          <p:nvPr/>
        </p:nvSpPr>
        <p:spPr>
          <a:xfrm>
            <a:off x="989609" y="1555331"/>
            <a:ext cx="1657350" cy="597215"/>
          </a:xfrm>
          <a:prstGeom prst="rect">
            <a:avLst/>
          </a:prstGeom>
          <a:noFill/>
        </p:spPr>
        <p:txBody>
          <a:bodyPr wrap="square" rtlCol="0">
            <a:spAutoFit/>
          </a:bodyPr>
          <a:lstStyle/>
          <a:p>
            <a:pPr>
              <a:lnSpc>
                <a:spcPct val="130000"/>
              </a:lnSpc>
            </a:pPr>
            <a:r>
              <a:rPr lang="zh-CN" altLang="en-US" sz="2800" dirty="0" smtClean="0">
                <a:solidFill>
                  <a:schemeClr val="bg1"/>
                </a:solidFill>
                <a:latin typeface="Arial" panose="020B0604020202020204" pitchFamily="34" charset="0"/>
                <a:ea typeface="微软雅黑" panose="020B0503020204020204" pitchFamily="34" charset="-122"/>
              </a:rPr>
              <a:t>主要内容</a:t>
            </a:r>
          </a:p>
        </p:txBody>
      </p:sp>
      <p:cxnSp>
        <p:nvCxnSpPr>
          <p:cNvPr id="43" name="直接连接符 42"/>
          <p:cNvCxnSpPr>
            <a:stCxn id="28" idx="2"/>
            <a:endCxn id="28" idx="2"/>
          </p:cNvCxnSpPr>
          <p:nvPr/>
        </p:nvCxnSpPr>
        <p:spPr>
          <a:xfrm>
            <a:off x="2562809" y="25824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488047" y="3464285"/>
            <a:ext cx="55727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568938" y="3548974"/>
            <a:ext cx="41454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629673" y="3644224"/>
            <a:ext cx="28313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0096502" y="3835313"/>
            <a:ext cx="12790075" cy="112561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862946" y="5777346"/>
            <a:ext cx="41675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8259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1384608838"/>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365523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05" y="1958827"/>
            <a:ext cx="11535387" cy="2532489"/>
          </a:xfr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880" y="1849387"/>
            <a:ext cx="10953750" cy="2370874"/>
          </a:xfrm>
        </p:spPr>
      </p:pic>
    </p:spTree>
    <p:extLst>
      <p:ext uri="{BB962C8B-B14F-4D97-AF65-F5344CB8AC3E}">
        <p14:creationId xmlns:p14="http://schemas.microsoft.com/office/powerpoint/2010/main" val="39072937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sp>
        <p:nvSpPr>
          <p:cNvPr id="3" name="内容占位符 2"/>
          <p:cNvSpPr>
            <a:spLocks noGrp="1"/>
          </p:cNvSpPr>
          <p:nvPr>
            <p:ph idx="1"/>
          </p:nvPr>
        </p:nvSpPr>
        <p:spPr/>
        <p:txBody>
          <a:bodyPr/>
          <a:lstStyle/>
          <a:p>
            <a:r>
              <a:rPr lang="zh-CN" altLang="en-US" dirty="0" smtClean="0"/>
              <a:t>流程图</a:t>
            </a:r>
            <a:endParaRPr lang="zh-CN" altLang="en-US" dirty="0"/>
          </a:p>
        </p:txBody>
      </p:sp>
    </p:spTree>
    <p:extLst>
      <p:ext uri="{BB962C8B-B14F-4D97-AF65-F5344CB8AC3E}">
        <p14:creationId xmlns:p14="http://schemas.microsoft.com/office/powerpoint/2010/main" val="1515943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spTree>
    <p:extLst>
      <p:ext uri="{BB962C8B-B14F-4D97-AF65-F5344CB8AC3E}">
        <p14:creationId xmlns:p14="http://schemas.microsoft.com/office/powerpoint/2010/main" val="36808218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63523" r="-1"/>
          <a:stretch/>
        </p:blipFill>
        <p:spPr>
          <a:xfrm rot="21436049">
            <a:off x="7066255" y="-1410729"/>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3" name="矩形 2"/>
          <p:cNvSpPr/>
          <p:nvPr/>
        </p:nvSpPr>
        <p:spPr>
          <a:xfrm>
            <a:off x="0" y="1"/>
            <a:ext cx="12192000" cy="6857999"/>
          </a:xfrm>
          <a:prstGeom prst="rect">
            <a:avLst/>
          </a:prstGeom>
          <a:gradFill flip="none" rotWithShape="1">
            <a:gsLst>
              <a:gs pos="0">
                <a:schemeClr val="accent1">
                  <a:lumMod val="5000"/>
                  <a:lumOff val="95000"/>
                  <a:alpha val="10000"/>
                </a:schemeClr>
              </a:gs>
              <a:gs pos="48000">
                <a:schemeClr val="accent1">
                  <a:lumMod val="45000"/>
                  <a:lumOff val="55000"/>
                  <a:alpha val="20000"/>
                </a:schemeClr>
              </a:gs>
              <a:gs pos="66000">
                <a:schemeClr val="accent1">
                  <a:lumMod val="45000"/>
                  <a:lumOff val="55000"/>
                  <a:alpha val="97000"/>
                </a:schemeClr>
              </a:gs>
              <a:gs pos="100000">
                <a:schemeClr val="accent1">
                  <a:alpha val="90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p>
        </p:txBody>
      </p:sp>
      <p:cxnSp>
        <p:nvCxnSpPr>
          <p:cNvPr id="19" name="直接连接符 18"/>
          <p:cNvCxnSpPr/>
          <p:nvPr/>
        </p:nvCxnSpPr>
        <p:spPr>
          <a:xfrm flipV="1">
            <a:off x="858416" y="2183363"/>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858415" y="4348065"/>
            <a:ext cx="3526971" cy="18661"/>
          </a:xfrm>
          <a:prstGeom prst="line">
            <a:avLst/>
          </a:prstGeom>
          <a:ln w="12700">
            <a:solidFill>
              <a:schemeClr val="bg1"/>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58414" y="2796814"/>
            <a:ext cx="4116997" cy="1175706"/>
          </a:xfrm>
          <a:prstGeom prst="rect">
            <a:avLst/>
          </a:prstGeom>
          <a:noFill/>
        </p:spPr>
        <p:txBody>
          <a:bodyPr wrap="square" rtlCol="0">
            <a:spAutoFit/>
          </a:bodyPr>
          <a:lstStyle/>
          <a:p>
            <a:pPr>
              <a:lnSpc>
                <a:spcPct val="130000"/>
              </a:lnSpc>
            </a:pPr>
            <a:r>
              <a:rPr lang="zh-CN" altLang="en-US" sz="6000" dirty="0" smtClean="0">
                <a:latin typeface="微软雅黑" panose="020B0503020204020204" pitchFamily="34" charset="-122"/>
                <a:ea typeface="微软雅黑" panose="020B0503020204020204" pitchFamily="34" charset="-122"/>
              </a:rPr>
              <a:t>工作总结</a:t>
            </a:r>
          </a:p>
        </p:txBody>
      </p:sp>
      <p:sp>
        <p:nvSpPr>
          <p:cNvPr id="23" name="文本框 22"/>
          <p:cNvSpPr txBox="1"/>
          <p:nvPr/>
        </p:nvSpPr>
        <p:spPr>
          <a:xfrm>
            <a:off x="1136064" y="4508614"/>
            <a:ext cx="2052734" cy="345094"/>
          </a:xfrm>
          <a:prstGeom prst="rect">
            <a:avLst/>
          </a:prstGeom>
          <a:noFill/>
        </p:spPr>
        <p:txBody>
          <a:bodyPr wrap="square" rtlCol="0">
            <a:spAutoFit/>
          </a:bodyPr>
          <a:lstStyle/>
          <a:p>
            <a:pPr>
              <a:lnSpc>
                <a:spcPct val="130000"/>
              </a:lnSpc>
            </a:pPr>
            <a:r>
              <a:rPr lang="zh-CN" altLang="en-US" sz="1400" dirty="0" smtClean="0">
                <a:latin typeface="+mj-ea"/>
                <a:ea typeface="+mj-ea"/>
              </a:rPr>
              <a:t>卢坚</a:t>
            </a:r>
          </a:p>
        </p:txBody>
      </p:sp>
    </p:spTree>
    <p:extLst>
      <p:ext uri="{BB962C8B-B14F-4D97-AF65-F5344CB8AC3E}">
        <p14:creationId xmlns:p14="http://schemas.microsoft.com/office/powerpoint/2010/main" val="1753844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0" name="任意多边形 29"/>
          <p:cNvSpPr/>
          <p:nvPr/>
        </p:nvSpPr>
        <p:spPr>
          <a:xfrm flipH="1" flipV="1">
            <a:off x="10164266" y="-34793"/>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377039" y="1322115"/>
            <a:ext cx="2612572" cy="4342414"/>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3299169" y="1306751"/>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6255325" y="1306752"/>
            <a:ext cx="2612572" cy="4357778"/>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圆角矩形 22"/>
          <p:cNvSpPr/>
          <p:nvPr/>
        </p:nvSpPr>
        <p:spPr>
          <a:xfrm>
            <a:off x="9189706" y="1322114"/>
            <a:ext cx="2612572" cy="4342415"/>
          </a:xfrm>
          <a:prstGeom prst="roundRect">
            <a:avLst/>
          </a:prstGeom>
          <a:solidFill>
            <a:schemeClr val="accent1">
              <a:lumMod val="60000"/>
              <a:lumOff val="40000"/>
            </a:schemeClr>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501146" y="1791962"/>
            <a:ext cx="10218603" cy="369332"/>
          </a:xfrm>
          <a:prstGeom prst="rect">
            <a:avLst/>
          </a:prstGeom>
        </p:spPr>
        <p:txBody>
          <a:bodyPr wrap="square">
            <a:spAutoFit/>
          </a:bodyPr>
          <a:lstStyle/>
          <a:p>
            <a:r>
              <a:rPr lang="en-US" altLang="zh-CN" dirty="0" smtClean="0">
                <a:latin typeface="+mj-ea"/>
              </a:rPr>
              <a:t>01                                        02                                      03                                       04                     </a:t>
            </a:r>
            <a:endParaRPr lang="en-US" altLang="zh-CN" dirty="0">
              <a:latin typeface="+mj-ea"/>
            </a:endParaRPr>
          </a:p>
        </p:txBody>
      </p:sp>
      <p:sp>
        <p:nvSpPr>
          <p:cNvPr id="28" name="矩形 27"/>
          <p:cNvSpPr/>
          <p:nvPr/>
        </p:nvSpPr>
        <p:spPr>
          <a:xfrm>
            <a:off x="329476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5325"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89706"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77039"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77039"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3311420"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20" name="矩形 19"/>
          <p:cNvSpPr/>
          <p:nvPr/>
        </p:nvSpPr>
        <p:spPr>
          <a:xfrm>
            <a:off x="9189706" y="3715339"/>
            <a:ext cx="2310749" cy="1015663"/>
          </a:xfrm>
          <a:prstGeom prst="rect">
            <a:avLst/>
          </a:prstGeom>
        </p:spPr>
        <p:txBody>
          <a:bodyPr wrap="square">
            <a:spAutoFit/>
          </a:bodyPr>
          <a:lstStyle/>
          <a:p>
            <a:r>
              <a:rPr lang="zh-CN" altLang="en-US" sz="2000" dirty="0"/>
              <a:t>审核链路异步结构，后台人员排查问题耗费精力</a:t>
            </a:r>
            <a:endParaRPr lang="en-US" altLang="zh-CN" sz="2000" dirty="0"/>
          </a:p>
        </p:txBody>
      </p:sp>
      <p:sp>
        <p:nvSpPr>
          <p:cNvPr id="19" name="矩形 18"/>
          <p:cNvSpPr/>
          <p:nvPr/>
        </p:nvSpPr>
        <p:spPr>
          <a:xfrm>
            <a:off x="6287838" y="3699976"/>
            <a:ext cx="2538021" cy="707886"/>
          </a:xfrm>
          <a:prstGeom prst="rect">
            <a:avLst/>
          </a:prstGeom>
        </p:spPr>
        <p:txBody>
          <a:bodyPr wrap="square">
            <a:spAutoFit/>
          </a:bodyPr>
          <a:lstStyle/>
          <a:p>
            <a:pPr defTabSz="685800">
              <a:defRPr/>
            </a:pPr>
            <a:r>
              <a:rPr lang="zh-CN" altLang="en-US" sz="2000" dirty="0"/>
              <a:t>系统缺少运行时</a:t>
            </a:r>
            <a:r>
              <a:rPr lang="zh-CN" altLang="en-US" sz="2000" dirty="0" smtClean="0"/>
              <a:t>业务衡量的指标</a:t>
            </a:r>
            <a:endParaRPr lang="zh-CN" altLang="en-US" sz="2000" dirty="0"/>
          </a:p>
        </p:txBody>
      </p:sp>
      <p:sp>
        <p:nvSpPr>
          <p:cNvPr id="16" name="矩形 15"/>
          <p:cNvSpPr/>
          <p:nvPr/>
        </p:nvSpPr>
        <p:spPr>
          <a:xfrm>
            <a:off x="377039" y="2631707"/>
            <a:ext cx="12219581"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a:t>
            </a:r>
            <a:r>
              <a:rPr lang="zh-CN" altLang="en-US" sz="2200" b="1" dirty="0" smtClean="0">
                <a:solidFill>
                  <a:schemeClr val="dk1"/>
                </a:solidFill>
                <a:latin typeface="+mj-ea"/>
                <a:ea typeface="+mj-ea"/>
              </a:rPr>
              <a:t>缺少业务指标                链路排查困难</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580241" y="2128636"/>
            <a:ext cx="9103433" cy="32658"/>
            <a:chOff x="486230" y="1447800"/>
            <a:chExt cx="9103433"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317521"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4273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问题与挑战</a:t>
            </a:r>
          </a:p>
        </p:txBody>
      </p:sp>
      <p:sp>
        <p:nvSpPr>
          <p:cNvPr id="3" name="内容占位符 2"/>
          <p:cNvSpPr>
            <a:spLocks noGrp="1"/>
          </p:cNvSpPr>
          <p:nvPr>
            <p:ph idx="1"/>
          </p:nvPr>
        </p:nvSpPr>
        <p:spPr/>
        <p:txBody>
          <a:bodyPr/>
          <a:lstStyle/>
          <a:p>
            <a:r>
              <a:rPr lang="zh-CN" altLang="en-US" dirty="0" smtClean="0"/>
              <a:t>有序消费模型（给出排队的图）</a:t>
            </a:r>
            <a:endParaRPr lang="en-US" altLang="zh-CN" dirty="0" smtClean="0"/>
          </a:p>
          <a:p>
            <a:r>
              <a:rPr lang="zh-CN" altLang="en-US" dirty="0" smtClean="0"/>
              <a:t>列举排查问题的一些场景</a:t>
            </a:r>
            <a:endParaRPr lang="en-US" altLang="zh-CN" dirty="0" smtClean="0"/>
          </a:p>
          <a:p>
            <a:r>
              <a:rPr lang="zh-CN" altLang="en-US" dirty="0" smtClean="0"/>
              <a:t>上下游处理速度的差异、缺乏运行时系统的业务数据指标 </a:t>
            </a:r>
            <a:r>
              <a:rPr lang="en-US" altLang="zh-CN" dirty="0" smtClean="0"/>
              <a:t>--- </a:t>
            </a:r>
            <a:r>
              <a:rPr lang="zh-CN" altLang="en-US" dirty="0" smtClean="0"/>
              <a:t>无法预警、无法及早地应对某些场景（集团类目调整、某些产品大促）</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49167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6553</TotalTime>
  <Words>2046</Words>
  <Application>Microsoft Office PowerPoint</Application>
  <PresentationFormat>宽屏</PresentationFormat>
  <Paragraphs>279</Paragraphs>
  <Slides>25</Slides>
  <Notes>15</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25</vt:i4>
      </vt:variant>
    </vt:vector>
  </HeadingPairs>
  <TitlesOfParts>
    <vt:vector size="40"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PowerPoint 演示文稿</vt:lpstr>
      <vt:lpstr>PowerPoint 演示文稿</vt:lpstr>
      <vt:lpstr>1.业务介绍</vt:lpstr>
      <vt:lpstr>1.业务介绍</vt:lpstr>
      <vt:lpstr>PowerPoint 演示文稿</vt:lpstr>
      <vt:lpstr>2.问题与挑战</vt:lpstr>
      <vt:lpstr>3.解决方案</vt:lpstr>
      <vt:lpstr>3.解决方案-分级模型</vt:lpstr>
      <vt:lpstr>3.解决方案-分级模型</vt:lpstr>
      <vt:lpstr>3.解决方案-分级模型</vt:lpstr>
      <vt:lpstr>3.解决方案-分级模型</vt:lpstr>
      <vt:lpstr>PowerPoint 演示文稿</vt:lpstr>
      <vt:lpstr>3.解决方案-分级模型</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lpstr>3.解决方案-业务指标监控</vt:lpstr>
      <vt:lpstr>4.未来的思考</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卢 坚</cp:lastModifiedBy>
  <cp:revision>203</cp:revision>
  <dcterms:created xsi:type="dcterms:W3CDTF">2018-06-12T11:34:01Z</dcterms:created>
  <dcterms:modified xsi:type="dcterms:W3CDTF">2018-07-25T16:01:51Z</dcterms:modified>
</cp:coreProperties>
</file>